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361" r:id="rId12"/>
    <p:sldId id="3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A99F"/>
    <a:srgbClr val="5DB951"/>
    <a:srgbClr val="168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77" d="100"/>
          <a:sy n="77" d="100"/>
        </p:scale>
        <p:origin x="8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92D01-9944-428E-B001-902B628D671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637BC-9431-49DF-A2E3-7AFA1F72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C685B-A996-4C3E-AF88-EE7E17CB65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1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1">
    <p:bg>
      <p:bgPr>
        <a:solidFill>
          <a:srgbClr val="1681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95FFBF3-8BF6-CF46-9318-73AFC2375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4540" y="365125"/>
            <a:ext cx="6573795" cy="5986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USE ALL CAPS FOR TITLE SLIDES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32E3F9-7791-7248-9AC9-D8A044D8D5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19761"/>
            <a:ext cx="2916195" cy="44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3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 w/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0F48C2-BB59-424D-9910-2F8C1E47C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847" y="327657"/>
            <a:ext cx="8239747" cy="516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168155"/>
                </a:solidFill>
                <a:latin typeface="Gotham Rounded Bold" pitchFamily="2" charset="77"/>
              </a:defRPr>
            </a:lvl1pPr>
          </a:lstStyle>
          <a:p>
            <a:r>
              <a:rPr lang="en-US" dirty="0"/>
              <a:t>PAGE HEADLINE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F2301D-DB3E-8441-B65F-0A533C5F5B40}"/>
              </a:ext>
            </a:extLst>
          </p:cNvPr>
          <p:cNvCxnSpPr>
            <a:cxnSpLocks/>
          </p:cNvCxnSpPr>
          <p:nvPr userDrawn="1"/>
        </p:nvCxnSpPr>
        <p:spPr>
          <a:xfrm>
            <a:off x="390166" y="1034539"/>
            <a:ext cx="8239747" cy="0"/>
          </a:xfrm>
          <a:prstGeom prst="line">
            <a:avLst/>
          </a:prstGeom>
          <a:ln w="9525" cmpd="sng">
            <a:solidFill>
              <a:srgbClr val="8081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5E0C3A-9CEF-3B41-8ADF-D88F0BB376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166" y="1225021"/>
            <a:ext cx="3913477" cy="45496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2" charset="77"/>
              </a:defRPr>
            </a:lvl1pPr>
          </a:lstStyle>
          <a:p>
            <a:pPr lvl="0"/>
            <a:r>
              <a:rPr lang="en-US" dirty="0"/>
              <a:t>Update placeholder text here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7E28A04-B2B6-C34C-9520-B3005CF889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05875" y="-1"/>
            <a:ext cx="3286125" cy="68579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i="1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5CC2CA0-7172-5E41-BFE8-112A52F70D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16436" y="1230842"/>
            <a:ext cx="3913477" cy="45496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2" charset="77"/>
              </a:defRPr>
            </a:lvl1pPr>
          </a:lstStyle>
          <a:p>
            <a:pPr lvl="0"/>
            <a:r>
              <a:rPr lang="en-US" dirty="0"/>
              <a:t>Update placeholder text here</a:t>
            </a:r>
          </a:p>
        </p:txBody>
      </p:sp>
    </p:spTree>
    <p:extLst>
      <p:ext uri="{BB962C8B-B14F-4D97-AF65-F5344CB8AC3E}">
        <p14:creationId xmlns:p14="http://schemas.microsoft.com/office/powerpoint/2010/main" val="308150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0F48C2-BB59-424D-9910-2F8C1E47C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847" y="327657"/>
            <a:ext cx="8239747" cy="516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168155"/>
                </a:solidFill>
                <a:latin typeface="Gotham Rounded Bold" pitchFamily="2" charset="77"/>
              </a:defRPr>
            </a:lvl1pPr>
          </a:lstStyle>
          <a:p>
            <a:r>
              <a:rPr lang="en-US" dirty="0"/>
              <a:t>PAGE HEADLINE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F2301D-DB3E-8441-B65F-0A533C5F5B40}"/>
              </a:ext>
            </a:extLst>
          </p:cNvPr>
          <p:cNvCxnSpPr>
            <a:cxnSpLocks/>
          </p:cNvCxnSpPr>
          <p:nvPr userDrawn="1"/>
        </p:nvCxnSpPr>
        <p:spPr>
          <a:xfrm>
            <a:off x="390166" y="1034539"/>
            <a:ext cx="8239747" cy="0"/>
          </a:xfrm>
          <a:prstGeom prst="line">
            <a:avLst/>
          </a:prstGeom>
          <a:ln w="9525" cmpd="sng">
            <a:solidFill>
              <a:srgbClr val="8081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7E28A04-B2B6-C34C-9520-B3005CF889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0166" y="1225021"/>
            <a:ext cx="5453270" cy="45297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i="1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EBC75E62-9B43-4445-854A-6D6B52AB34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148" y="1225021"/>
            <a:ext cx="5453270" cy="45297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i="1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52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7E28A04-B2B6-C34C-9520-B3005CF889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5976" y="-95692"/>
            <a:ext cx="3066997" cy="37044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i="1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ECE3D815-D6F3-3349-8800-354AD0D28E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75974" y="3704493"/>
            <a:ext cx="3066997" cy="32492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i="1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54A526CE-6ECA-2449-A78C-01AA93C246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66989" y="3249202"/>
            <a:ext cx="2991023" cy="37044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i="1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3E5D4E51-E78B-D14D-B377-A8F34C9DA2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6992" y="-95692"/>
            <a:ext cx="2991023" cy="32554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i="1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326A2EAD-77EF-0746-BDEE-C2E1E3164D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3983" y="-95692"/>
            <a:ext cx="2991023" cy="37044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i="1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4A69F32-2EB3-294F-BF48-25125216045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33983" y="3704492"/>
            <a:ext cx="2991023" cy="32492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i="1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ECADB63D-8F9A-B94A-8CD5-33DA89FD747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00975" y="3249202"/>
            <a:ext cx="3066992" cy="37044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i="1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4471BE53-BA93-C146-8181-470FB93423E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00976" y="-95692"/>
            <a:ext cx="3066992" cy="3249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i="1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97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7E28A04-B2B6-C34C-9520-B3005CF889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5976" y="-95692"/>
            <a:ext cx="12345948" cy="70387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i="1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64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706806-1965-F94B-86F4-473E8A7F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AA6F-1689-9F44-BA18-31DA1B4A69E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BEE11-0096-7A43-8670-F8950F18F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12936-5A07-4A43-9B79-20B3AFF6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F8EB-AC42-EB40-AD04-BA1496538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2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2">
    <p:bg>
      <p:bgPr>
        <a:solidFill>
          <a:srgbClr val="27A9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95FFBF3-8BF6-CF46-9318-73AFC2375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4540" y="365125"/>
            <a:ext cx="6573795" cy="5986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USE ALL CAPS FOR TITLE SLIDES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A6866-A1F7-5E45-A627-B46DC3E108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73068"/>
            <a:ext cx="2916195" cy="445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1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3">
    <p:bg>
      <p:bgPr>
        <a:solidFill>
          <a:srgbClr val="5DB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95FFBF3-8BF6-CF46-9318-73AFC2375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4540" y="365125"/>
            <a:ext cx="6573795" cy="5986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USE ALL CAPS FOR TITLE SLIDES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A6866-A1F7-5E45-A627-B46DC3E108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73068"/>
            <a:ext cx="2916195" cy="445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5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95FFBF3-8BF6-CF46-9318-73AFC2375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4540" y="365125"/>
            <a:ext cx="6573795" cy="5986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168155"/>
                </a:solidFill>
              </a:defRPr>
            </a:lvl1pPr>
          </a:lstStyle>
          <a:p>
            <a:r>
              <a:rPr lang="en-US" dirty="0"/>
              <a:t>USE ALL CAPS FOR TITLE SLIDES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A6866-A1F7-5E45-A627-B46DC3E108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73068"/>
            <a:ext cx="2916195" cy="445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74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with Image">
    <p:bg>
      <p:bgPr>
        <a:solidFill>
          <a:srgbClr val="27A9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42454E-DFB7-CD46-B439-BE52506E19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01265" y="-10633"/>
            <a:ext cx="6190735" cy="6858000"/>
          </a:xfrm>
          <a:prstGeom prst="rect">
            <a:avLst/>
          </a:prstGeom>
        </p:spPr>
        <p:txBody>
          <a:bodyPr/>
          <a:lstStyle>
            <a:lvl1pPr algn="ctr">
              <a:defRPr i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95FFBF3-8BF6-CF46-9318-73AFC2375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413" y="510304"/>
            <a:ext cx="5201907" cy="3072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aseline="0">
                <a:solidFill>
                  <a:schemeClr val="tx1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 dirty="0"/>
              <a:t>USE ALL CAPS FOR TITLE SLIDES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610954-CEE3-724E-AD02-1D9AA43540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8466" y="4507909"/>
            <a:ext cx="37338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83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0F48C2-BB59-424D-9910-2F8C1E47C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847" y="327657"/>
            <a:ext cx="11368503" cy="516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168155"/>
                </a:solidFill>
                <a:latin typeface="Gotham Rounded Bold" pitchFamily="2" charset="77"/>
              </a:defRPr>
            </a:lvl1pPr>
          </a:lstStyle>
          <a:p>
            <a:r>
              <a:rPr lang="en-US" dirty="0"/>
              <a:t>PAGE HEADLINE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F2301D-DB3E-8441-B65F-0A533C5F5B40}"/>
              </a:ext>
            </a:extLst>
          </p:cNvPr>
          <p:cNvCxnSpPr>
            <a:cxnSpLocks/>
          </p:cNvCxnSpPr>
          <p:nvPr userDrawn="1"/>
        </p:nvCxnSpPr>
        <p:spPr>
          <a:xfrm>
            <a:off x="390166" y="1034539"/>
            <a:ext cx="11368503" cy="0"/>
          </a:xfrm>
          <a:prstGeom prst="line">
            <a:avLst/>
          </a:prstGeom>
          <a:ln w="9525" cmpd="sng">
            <a:solidFill>
              <a:srgbClr val="8081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5E0C3A-9CEF-3B41-8ADF-D88F0BB376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165" y="1225021"/>
            <a:ext cx="11369443" cy="4549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</a:defRPr>
            </a:lvl1pPr>
          </a:lstStyle>
          <a:p>
            <a:pPr lvl="0"/>
            <a:r>
              <a:rPr lang="en-US" dirty="0"/>
              <a:t>Update placeholder text here</a:t>
            </a:r>
          </a:p>
        </p:txBody>
      </p:sp>
    </p:spTree>
    <p:extLst>
      <p:ext uri="{BB962C8B-B14F-4D97-AF65-F5344CB8AC3E}">
        <p14:creationId xmlns:p14="http://schemas.microsoft.com/office/powerpoint/2010/main" val="392578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0F48C2-BB59-424D-9910-2F8C1E47C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847" y="327657"/>
            <a:ext cx="11368503" cy="516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168155"/>
                </a:solidFill>
                <a:latin typeface="Gotham Rounded Bold" pitchFamily="2" charset="77"/>
              </a:defRPr>
            </a:lvl1pPr>
          </a:lstStyle>
          <a:p>
            <a:r>
              <a:rPr lang="en-US" dirty="0"/>
              <a:t>PAGE HEADLINE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F2301D-DB3E-8441-B65F-0A533C5F5B40}"/>
              </a:ext>
            </a:extLst>
          </p:cNvPr>
          <p:cNvCxnSpPr>
            <a:cxnSpLocks/>
          </p:cNvCxnSpPr>
          <p:nvPr userDrawn="1"/>
        </p:nvCxnSpPr>
        <p:spPr>
          <a:xfrm>
            <a:off x="390166" y="1034539"/>
            <a:ext cx="11368503" cy="0"/>
          </a:xfrm>
          <a:prstGeom prst="line">
            <a:avLst/>
          </a:prstGeom>
          <a:ln w="9525" cmpd="sng">
            <a:solidFill>
              <a:srgbClr val="8081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5E0C3A-9CEF-3B41-8ADF-D88F0BB376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165" y="1225022"/>
            <a:ext cx="5585333" cy="359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 baseline="0">
                <a:latin typeface="Gotham Rounded Bold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FB284-1B17-B94E-B7D5-27057DE1A7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525" y="1774733"/>
            <a:ext cx="5584825" cy="4116479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</a:defRPr>
            </a:lvl1pPr>
          </a:lstStyle>
          <a:p>
            <a:pPr lvl="0"/>
            <a:r>
              <a:rPr lang="en-US" dirty="0"/>
              <a:t>Update placeholder text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9169761-92DC-F14E-9AEC-2704F7ACD1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6504" y="1225021"/>
            <a:ext cx="5585333" cy="359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 baseline="0">
                <a:latin typeface="Gotham Rounded Bold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04B3BD8-B594-B44D-8A77-C85772D106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6864" y="1774732"/>
            <a:ext cx="5584825" cy="4116479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</a:defRPr>
            </a:lvl1pPr>
          </a:lstStyle>
          <a:p>
            <a:pPr lvl="0"/>
            <a:r>
              <a:rPr lang="en-US" dirty="0"/>
              <a:t>Update placeholder text here</a:t>
            </a:r>
          </a:p>
        </p:txBody>
      </p:sp>
    </p:spTree>
    <p:extLst>
      <p:ext uri="{BB962C8B-B14F-4D97-AF65-F5344CB8AC3E}">
        <p14:creationId xmlns:p14="http://schemas.microsoft.com/office/powerpoint/2010/main" val="166636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0F48C2-BB59-424D-9910-2F8C1E47C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847" y="327657"/>
            <a:ext cx="8239747" cy="516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168155"/>
                </a:solidFill>
                <a:latin typeface="Gotham Rounded Bold" pitchFamily="2" charset="77"/>
              </a:defRPr>
            </a:lvl1pPr>
          </a:lstStyle>
          <a:p>
            <a:r>
              <a:rPr lang="en-US" dirty="0"/>
              <a:t>PAGE HEADLINE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F2301D-DB3E-8441-B65F-0A533C5F5B40}"/>
              </a:ext>
            </a:extLst>
          </p:cNvPr>
          <p:cNvCxnSpPr>
            <a:cxnSpLocks/>
          </p:cNvCxnSpPr>
          <p:nvPr userDrawn="1"/>
        </p:nvCxnSpPr>
        <p:spPr>
          <a:xfrm>
            <a:off x="390166" y="1034539"/>
            <a:ext cx="8239747" cy="0"/>
          </a:xfrm>
          <a:prstGeom prst="line">
            <a:avLst/>
          </a:prstGeom>
          <a:ln w="9525" cmpd="sng">
            <a:solidFill>
              <a:srgbClr val="8081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5E0C3A-9CEF-3B41-8ADF-D88F0BB376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166" y="1225021"/>
            <a:ext cx="8240428" cy="4549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</a:defRPr>
            </a:lvl1pPr>
          </a:lstStyle>
          <a:p>
            <a:pPr lvl="0"/>
            <a:r>
              <a:rPr lang="en-US" dirty="0"/>
              <a:t>Update placeholder text here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7E28A04-B2B6-C34C-9520-B3005CF889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05875" y="0"/>
            <a:ext cx="3286125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i="1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3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Sid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0F48C2-BB59-424D-9910-2F8C1E47C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847" y="327657"/>
            <a:ext cx="8239747" cy="516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168155"/>
                </a:solidFill>
                <a:latin typeface="Gotham Rounded Bold" pitchFamily="2" charset="77"/>
              </a:defRPr>
            </a:lvl1pPr>
          </a:lstStyle>
          <a:p>
            <a:r>
              <a:rPr lang="en-US" dirty="0"/>
              <a:t>PAGE HEADLINE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F2301D-DB3E-8441-B65F-0A533C5F5B40}"/>
              </a:ext>
            </a:extLst>
          </p:cNvPr>
          <p:cNvCxnSpPr>
            <a:cxnSpLocks/>
          </p:cNvCxnSpPr>
          <p:nvPr userDrawn="1"/>
        </p:nvCxnSpPr>
        <p:spPr>
          <a:xfrm>
            <a:off x="390166" y="1034539"/>
            <a:ext cx="8239747" cy="0"/>
          </a:xfrm>
          <a:prstGeom prst="line">
            <a:avLst/>
          </a:prstGeom>
          <a:ln w="9525" cmpd="sng">
            <a:solidFill>
              <a:srgbClr val="8081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5E0C3A-9CEF-3B41-8ADF-D88F0BB376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166" y="1225021"/>
            <a:ext cx="8240428" cy="4549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2" charset="77"/>
              </a:defRPr>
            </a:lvl1pPr>
          </a:lstStyle>
          <a:p>
            <a:pPr lvl="0"/>
            <a:r>
              <a:rPr lang="en-US" dirty="0"/>
              <a:t>Update placeholder text here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7E28A04-B2B6-C34C-9520-B3005CF889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05875" y="0"/>
            <a:ext cx="3286125" cy="2981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i="1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55579CBA-DD17-914F-824A-926B150ADF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05874" y="2981734"/>
            <a:ext cx="3286125" cy="38762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i="1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EE434A-9428-4745-98BE-A74E07FFCE8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91456" y="6002008"/>
            <a:ext cx="344649" cy="52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3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60" r:id="rId5"/>
    <p:sldLayoutId id="2147483649" r:id="rId6"/>
    <p:sldLayoutId id="2147483663" r:id="rId7"/>
    <p:sldLayoutId id="2147483662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baseline="0">
          <a:solidFill>
            <a:schemeClr val="bg1"/>
          </a:solidFill>
          <a:latin typeface="Gotham Rounded 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 baseline="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 baseline="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scott.strandberg@wheda.com" TargetMode="External"/><Relationship Id="rId3" Type="http://schemas.openxmlformats.org/officeDocument/2006/relationships/hyperlink" Target="mailto:barbara.mundt@wheda.com" TargetMode="External"/><Relationship Id="rId7" Type="http://schemas.openxmlformats.org/officeDocument/2006/relationships/hyperlink" Target="mailto:bonnie.robertson@wheda.com" TargetMode="External"/><Relationship Id="rId2" Type="http://schemas.openxmlformats.org/officeDocument/2006/relationships/hyperlink" Target="mailto:tyler.grover@wheda.co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dawn.parmelee@wheda.com" TargetMode="External"/><Relationship Id="rId5" Type="http://schemas.openxmlformats.org/officeDocument/2006/relationships/hyperlink" Target="mailto:carmen.nordness@wheda.com" TargetMode="External"/><Relationship Id="rId10" Type="http://schemas.openxmlformats.org/officeDocument/2006/relationships/hyperlink" Target="mailto:jillian.wielgat@wheda.com" TargetMode="External"/><Relationship Id="rId4" Type="http://schemas.openxmlformats.org/officeDocument/2006/relationships/hyperlink" Target="mailto:missy.holcomb@wheda.com" TargetMode="External"/><Relationship Id="rId9" Type="http://schemas.openxmlformats.org/officeDocument/2006/relationships/hyperlink" Target="mailto:john.unertl@wheda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eda.com/about-wheda/press-room/stakeholder-statements/covid-19-update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prevent-getting-sick/prevention.html?CDC_AA_refVal=https%3A%2F%2Fwww.cdc.gov%2Fcoronavirus%2F2019-ncov%2Fprepare%2Fprevention.html" TargetMode="External"/><Relationship Id="rId2" Type="http://schemas.openxmlformats.org/officeDocument/2006/relationships/hyperlink" Target="https://www.cdc.gov/coronavirus/2019-ncov/if-you-are-sick/steps-when-sick.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AD760-FC94-44A7-A0DC-06F2DD594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Multifamily Management During COVID-19 </a:t>
            </a:r>
            <a:br>
              <a:rPr lang="en-US" dirty="0"/>
            </a:br>
            <a:r>
              <a:rPr lang="en-US" dirty="0"/>
              <a:t>HUD-Section 8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72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94F2-98C3-4902-B13F-260C96B25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139" y="314351"/>
            <a:ext cx="13642631" cy="685290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WHEDA IS OPEN FOR BUSINESS! </a:t>
            </a:r>
            <a:br>
              <a:rPr lang="en-US" sz="2400" dirty="0"/>
            </a:br>
            <a:r>
              <a:rPr lang="en-US" sz="2200" dirty="0"/>
              <a:t>For assistance please contact your Housing Management Officer (HMO)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5A187D-80AA-4357-961C-F9A3DB8109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845" y="1813958"/>
            <a:ext cx="11046686" cy="4300124"/>
          </a:xfrm>
        </p:spPr>
        <p:txBody>
          <a:bodyPr/>
          <a:lstStyle/>
          <a:p>
            <a:r>
              <a:rPr lang="en-US" dirty="0"/>
              <a:t>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8B0D69-0884-46F8-83CC-4876C6B5BDC9}"/>
              </a:ext>
            </a:extLst>
          </p:cNvPr>
          <p:cNvGraphicFramePr>
            <a:graphicFrameLocks noGrp="1"/>
          </p:cNvGraphicFramePr>
          <p:nvPr/>
        </p:nvGraphicFramePr>
        <p:xfrm>
          <a:off x="836907" y="1286359"/>
          <a:ext cx="10856562" cy="4657782"/>
        </p:xfrm>
        <a:graphic>
          <a:graphicData uri="http://schemas.openxmlformats.org/drawingml/2006/table">
            <a:tbl>
              <a:tblPr/>
              <a:tblGrid>
                <a:gridCol w="3609196">
                  <a:extLst>
                    <a:ext uri="{9D8B030D-6E8A-4147-A177-3AD203B41FA5}">
                      <a16:colId xmlns:a16="http://schemas.microsoft.com/office/drawing/2014/main" val="148721366"/>
                    </a:ext>
                  </a:extLst>
                </a:gridCol>
                <a:gridCol w="3609196">
                  <a:extLst>
                    <a:ext uri="{9D8B030D-6E8A-4147-A177-3AD203B41FA5}">
                      <a16:colId xmlns:a16="http://schemas.microsoft.com/office/drawing/2014/main" val="1100325546"/>
                    </a:ext>
                  </a:extLst>
                </a:gridCol>
                <a:gridCol w="3638170">
                  <a:extLst>
                    <a:ext uri="{9D8B030D-6E8A-4147-A177-3AD203B41FA5}">
                      <a16:colId xmlns:a16="http://schemas.microsoft.com/office/drawing/2014/main" val="2677599250"/>
                    </a:ext>
                  </a:extLst>
                </a:gridCol>
              </a:tblGrid>
              <a:tr h="34143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FFFFFF"/>
                          </a:solidFill>
                          <a:effectLst/>
                        </a:rPr>
                        <a:t>Name</a:t>
                      </a:r>
                    </a:p>
                  </a:txBody>
                  <a:tcPr marL="77042" marR="77042" marT="77042" marB="7704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6B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FFFFFF"/>
                          </a:solidFill>
                          <a:effectLst/>
                        </a:rPr>
                        <a:t>Phone Number</a:t>
                      </a:r>
                    </a:p>
                  </a:txBody>
                  <a:tcPr marL="77042" marR="77042" marT="77042" marB="7704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6B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FFFFFF"/>
                          </a:solidFill>
                          <a:effectLst/>
                        </a:rPr>
                        <a:t>Email Address</a:t>
                      </a:r>
                    </a:p>
                  </a:txBody>
                  <a:tcPr marL="77042" marR="77042" marT="77042" marB="7704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6B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582052"/>
                  </a:ext>
                </a:extLst>
              </a:tr>
              <a:tr h="501233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Tyler Grover</a:t>
                      </a:r>
                    </a:p>
                  </a:txBody>
                  <a:tcPr marL="77042" marR="77042" marT="77042" marB="7704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608-267-5184</a:t>
                      </a:r>
                    </a:p>
                  </a:txBody>
                  <a:tcPr marL="77042" marR="77042" marT="77042" marB="7704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37752D"/>
                          </a:solidFill>
                          <a:effectLst/>
                          <a:hlinkClick r:id="rId2"/>
                        </a:rPr>
                        <a:t>tyler.grover@wheda.com</a:t>
                      </a:r>
                      <a:endParaRPr lang="en-US" sz="1000" dirty="0">
                        <a:effectLst/>
                      </a:endParaRPr>
                    </a:p>
                  </a:txBody>
                  <a:tcPr marL="77042" marR="77042" marT="77042" marB="7704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721325"/>
                  </a:ext>
                </a:extLst>
              </a:tr>
              <a:tr h="501233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Barb Mundt</a:t>
                      </a:r>
                    </a:p>
                  </a:txBody>
                  <a:tcPr marL="77042" marR="77042" marT="77042" marB="7704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D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608-266-0730</a:t>
                      </a:r>
                    </a:p>
                  </a:txBody>
                  <a:tcPr marL="77042" marR="77042" marT="77042" marB="7704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D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37752D"/>
                          </a:solidFill>
                          <a:effectLst/>
                          <a:hlinkClick r:id="rId3"/>
                        </a:rPr>
                        <a:t>barbara.mundt@wheda.com</a:t>
                      </a:r>
                      <a:endParaRPr lang="en-US" sz="1000" dirty="0">
                        <a:effectLst/>
                      </a:endParaRPr>
                    </a:p>
                  </a:txBody>
                  <a:tcPr marL="77042" marR="77042" marT="77042" marB="7704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509693"/>
                  </a:ext>
                </a:extLst>
              </a:tr>
              <a:tr h="501233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Missy Holcomb</a:t>
                      </a:r>
                    </a:p>
                  </a:txBody>
                  <a:tcPr marL="77042" marR="77042" marT="77042" marB="7704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608-267-7748</a:t>
                      </a:r>
                    </a:p>
                  </a:txBody>
                  <a:tcPr marL="77042" marR="77042" marT="77042" marB="7704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37752D"/>
                          </a:solidFill>
                          <a:effectLst/>
                          <a:hlinkClick r:id="rId4"/>
                        </a:rPr>
                        <a:t>missy.holcomb@wheda.com</a:t>
                      </a:r>
                      <a:endParaRPr lang="en-US" sz="1000" dirty="0">
                        <a:effectLst/>
                      </a:endParaRPr>
                    </a:p>
                  </a:txBody>
                  <a:tcPr marL="77042" marR="77042" marT="77042" marB="7704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603004"/>
                  </a:ext>
                </a:extLst>
              </a:tr>
              <a:tr h="501233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Carmen Nordness</a:t>
                      </a:r>
                    </a:p>
                  </a:txBody>
                  <a:tcPr marL="77042" marR="77042" marT="77042" marB="7704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D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608-267-0608</a:t>
                      </a:r>
                    </a:p>
                  </a:txBody>
                  <a:tcPr marL="77042" marR="77042" marT="77042" marB="7704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D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37752D"/>
                          </a:solidFill>
                          <a:effectLst/>
                          <a:hlinkClick r:id="rId5"/>
                        </a:rPr>
                        <a:t>carmen.nordness@wheda.com</a:t>
                      </a:r>
                      <a:endParaRPr lang="en-US" sz="1000" dirty="0">
                        <a:effectLst/>
                      </a:endParaRPr>
                    </a:p>
                  </a:txBody>
                  <a:tcPr marL="77042" marR="77042" marT="77042" marB="7704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316087"/>
                  </a:ext>
                </a:extLst>
              </a:tr>
              <a:tr h="501233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Dawn Parmelee</a:t>
                      </a:r>
                    </a:p>
                  </a:txBody>
                  <a:tcPr marL="77042" marR="77042" marT="77042" marB="7704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414-227-3136</a:t>
                      </a:r>
                    </a:p>
                  </a:txBody>
                  <a:tcPr marL="77042" marR="77042" marT="77042" marB="7704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37752D"/>
                          </a:solidFill>
                          <a:effectLst/>
                          <a:hlinkClick r:id="rId6"/>
                        </a:rPr>
                        <a:t>dawn.parmelee@wheda.com</a:t>
                      </a:r>
                      <a:endParaRPr lang="en-US" sz="1000" dirty="0">
                        <a:effectLst/>
                      </a:endParaRPr>
                    </a:p>
                  </a:txBody>
                  <a:tcPr marL="77042" marR="77042" marT="77042" marB="7704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150512"/>
                  </a:ext>
                </a:extLst>
              </a:tr>
              <a:tr h="501233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Bonnie Robertson</a:t>
                      </a:r>
                    </a:p>
                  </a:txBody>
                  <a:tcPr marL="77042" marR="77042" marT="77042" marB="7704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D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608-266-7367</a:t>
                      </a:r>
                    </a:p>
                  </a:txBody>
                  <a:tcPr marL="77042" marR="77042" marT="77042" marB="7704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D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37752D"/>
                          </a:solidFill>
                          <a:effectLst/>
                          <a:hlinkClick r:id="rId7"/>
                        </a:rPr>
                        <a:t>bonnie.robertson@wheda.com</a:t>
                      </a:r>
                      <a:endParaRPr lang="en-US" sz="1000" dirty="0">
                        <a:effectLst/>
                      </a:endParaRPr>
                    </a:p>
                  </a:txBody>
                  <a:tcPr marL="77042" marR="77042" marT="77042" marB="7704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201394"/>
                  </a:ext>
                </a:extLst>
              </a:tr>
              <a:tr h="501233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Scott Strandberg</a:t>
                      </a:r>
                    </a:p>
                  </a:txBody>
                  <a:tcPr marL="77042" marR="77042" marT="77042" marB="7704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414-227-1853</a:t>
                      </a:r>
                    </a:p>
                  </a:txBody>
                  <a:tcPr marL="77042" marR="77042" marT="77042" marB="7704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37752D"/>
                          </a:solidFill>
                          <a:effectLst/>
                          <a:hlinkClick r:id="rId8"/>
                        </a:rPr>
                        <a:t>scott.strandberg@wheda.com</a:t>
                      </a:r>
                      <a:endParaRPr lang="en-US" sz="1000" dirty="0">
                        <a:effectLst/>
                      </a:endParaRPr>
                    </a:p>
                  </a:txBody>
                  <a:tcPr marL="77042" marR="77042" marT="77042" marB="7704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319194"/>
                  </a:ext>
                </a:extLst>
              </a:tr>
              <a:tr h="501233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John Unertl</a:t>
                      </a:r>
                    </a:p>
                  </a:txBody>
                  <a:tcPr marL="77042" marR="77042" marT="77042" marB="7704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D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608-266-2607</a:t>
                      </a:r>
                    </a:p>
                  </a:txBody>
                  <a:tcPr marL="77042" marR="77042" marT="77042" marB="7704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D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37752D"/>
                          </a:solidFill>
                          <a:effectLst/>
                          <a:hlinkClick r:id="rId9"/>
                        </a:rPr>
                        <a:t>john.unertl@wheda.com</a:t>
                      </a:r>
                      <a:endParaRPr lang="en-US" sz="1000" dirty="0">
                        <a:effectLst/>
                      </a:endParaRPr>
                    </a:p>
                  </a:txBody>
                  <a:tcPr marL="77042" marR="77042" marT="77042" marB="7704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609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Jillian Wielgat</a:t>
                      </a:r>
                    </a:p>
                  </a:txBody>
                  <a:tcPr marL="77042" marR="77042" marT="77042" marB="7704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608-266-0389</a:t>
                      </a:r>
                    </a:p>
                  </a:txBody>
                  <a:tcPr marL="77042" marR="77042" marT="77042" marB="7704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37752D"/>
                          </a:solidFill>
                          <a:effectLst/>
                          <a:hlinkClick r:id="rId10"/>
                        </a:rPr>
                        <a:t>jillian.wielgat@wheda.com</a:t>
                      </a:r>
                      <a:endParaRPr lang="en-US" sz="1000" dirty="0">
                        <a:effectLst/>
                      </a:endParaRPr>
                    </a:p>
                  </a:txBody>
                  <a:tcPr marL="77042" marR="77042" marT="77042" marB="7704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61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218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41483B-A636-4C0E-BF35-D82DC209FB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98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E175DD-9FA9-4DA0-A0BC-4BF2D19C4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5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94F2-98C3-4902-B13F-260C96B2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CARES ACT</a:t>
            </a:r>
          </a:p>
        </p:txBody>
      </p:sp>
    </p:spTree>
    <p:extLst>
      <p:ext uri="{BB962C8B-B14F-4D97-AF65-F5344CB8AC3E}">
        <p14:creationId xmlns:p14="http://schemas.microsoft.com/office/powerpoint/2010/main" val="127248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E1E0-3167-4921-8D62-3B9B39135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CARES ACT-Effective March 27, 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C5ACE-E639-4D11-8959-0C1D80B5CE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847" y="1449091"/>
            <a:ext cx="11369443" cy="5176433"/>
          </a:xfrm>
        </p:spPr>
        <p:txBody>
          <a:bodyPr>
            <a:normAutofit/>
          </a:bodyPr>
          <a:lstStyle/>
          <a:p>
            <a:r>
              <a:rPr lang="en-US" sz="3500" dirty="0"/>
              <a:t>Applicable to all HUD Multifamily Assisted Properties including both FHA-insured and non-insured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Moratorium on evictions for nonpayment of rent and on charging fees or penalties related to nonpayment of 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still evict for issues related to VAWA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Tenants can get Covid-19 related questions answered in the brochure Addressing Tenant Concerns at this link: https://www.hud.gov/sites/dfiles/Housing/documents/MF_Tenant_Concerns_COVID-19_Brochure.pdf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3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CE90-2467-47D5-A40E-11F585EA3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RECERTIFICATIONS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E9F55-1331-4717-83C8-1B243D396E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9907" y="1581482"/>
            <a:ext cx="11369443" cy="4549613"/>
          </a:xfrm>
        </p:spPr>
        <p:txBody>
          <a:bodyPr>
            <a:normAutofit/>
          </a:bodyPr>
          <a:lstStyle/>
          <a:p>
            <a:r>
              <a:rPr lang="en-US" sz="3600" dirty="0"/>
              <a:t>Recertification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Recertifications must still be completed timely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Economic Impact Payments are not included as tenant income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Regular unemployment is included as income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$600 additional per week unemployment is not included as income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5728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7D4A9-85A4-476B-B771-7D0F0887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Recertification: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6E1BB-DF26-4C02-9739-A8EB74589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165" y="1589232"/>
            <a:ext cx="11369443" cy="4549613"/>
          </a:xfrm>
        </p:spPr>
        <p:txBody>
          <a:bodyPr>
            <a:normAutofit/>
          </a:bodyPr>
          <a:lstStyle/>
          <a:p>
            <a:r>
              <a:rPr lang="en-US" sz="3600" dirty="0"/>
              <a:t>Recertification Requirements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Tenants can provide documents by email, however every required “original” document sent electronically will have to be collected at a later date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Tenants that have lost jobs can self-certify if no other way to verify-Explanation must be put in file as to why there is no third-party verification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6302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D27AF-1852-49F3-BE4D-9F08DA270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Recertification: Signatures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41BAE-6214-417F-8D9C-C07211179D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927" y="1573733"/>
            <a:ext cx="11369443" cy="4549613"/>
          </a:xfrm>
        </p:spPr>
        <p:txBody>
          <a:bodyPr>
            <a:normAutofit/>
          </a:bodyPr>
          <a:lstStyle/>
          <a:p>
            <a:r>
              <a:rPr lang="en-US" sz="3600" dirty="0"/>
              <a:t>Signature Requirements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Typed signatures are not acceptable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Alternate signatures such as copies or images of signatures sent by email, fax, or other electronic method-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	**HUD WILL REQUIRE ORIGINAL OR “WET” SIGNATURES BE OBTAINED ON A LATER DATE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390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0A7B-E759-4946-A90A-8973CC2AC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Property Maintenance and Inspections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EC431-C813-45CC-81FF-A32D66986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7175" y="1666723"/>
            <a:ext cx="11369443" cy="4549613"/>
          </a:xfrm>
        </p:spPr>
        <p:txBody>
          <a:bodyPr>
            <a:normAutofit/>
          </a:bodyPr>
          <a:lstStyle/>
          <a:p>
            <a:r>
              <a:rPr lang="en-US" sz="3600" dirty="0"/>
              <a:t>Maintenance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All emergency work orders are to be completed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Maintenance can ask tenant if it is safe to enter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Non-essential repairs made on unit-by-unit basis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Properties should contact their local health guidance for units with health and safety issues where they don’t feel safe entering the unit</a:t>
            </a:r>
          </a:p>
        </p:txBody>
      </p:sp>
    </p:spTree>
    <p:extLst>
      <p:ext uri="{BB962C8B-B14F-4D97-AF65-F5344CB8AC3E}">
        <p14:creationId xmlns:p14="http://schemas.microsoft.com/office/powerpoint/2010/main" val="367380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B3F38-0BAE-4608-88BE-AE04DE73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Property/Unit Inspections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0DFF0-1E94-4353-A13F-B09741C167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9907" y="1713218"/>
            <a:ext cx="11369443" cy="4549613"/>
          </a:xfrm>
        </p:spPr>
        <p:txBody>
          <a:bodyPr>
            <a:normAutofit/>
          </a:bodyPr>
          <a:lstStyle/>
          <a:p>
            <a:r>
              <a:rPr lang="en-US" sz="3600" dirty="0"/>
              <a:t>Property and Unit Inspections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Currently all REAC and MOR inspections are on hold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Updates will be posted to Covid-19FAQ’s on our website at:</a:t>
            </a:r>
            <a:r>
              <a:rPr lang="en-US" sz="3600" dirty="0">
                <a:hlinkClick r:id="rId2"/>
              </a:rPr>
              <a:t> https://www.wheda.com/about-wheda/press-room/stakeholder-statements/covid-19-update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2254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130E-4B94-4F7F-AA34-D7D1DAFB7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Tenants and Covid-19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10980-1AEC-4B24-9626-FA62827F17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691" y="1104581"/>
            <a:ext cx="11369443" cy="5257473"/>
          </a:xfrm>
        </p:spPr>
        <p:txBody>
          <a:bodyPr>
            <a:normAutofit fontScale="25000" lnSpcReduction="20000"/>
          </a:bodyPr>
          <a:lstStyle/>
          <a:p>
            <a:endParaRPr lang="en-US" sz="2000" b="1" dirty="0">
              <a:solidFill>
                <a:schemeClr val="accent6">
                  <a:lumMod val="75000"/>
                </a:schemeClr>
              </a:solidFill>
              <a:latin typeface="Gotham Rounded Book" pitchFamily="50" charset="0"/>
            </a:endParaRPr>
          </a:p>
          <a:p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Gotham Rounded Book" pitchFamily="50" charset="0"/>
              </a:rPr>
              <a:t>What should a tenant do if they believe they have COVID-19?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600" dirty="0">
                <a:latin typeface="Gotham Rounded Book" pitchFamily="50" charset="0"/>
              </a:rPr>
              <a:t>Contact Disease Control and Prevention. </a:t>
            </a:r>
          </a:p>
          <a:p>
            <a:pPr lvl="1"/>
            <a:r>
              <a:rPr lang="en-US" sz="9600" dirty="0">
                <a:latin typeface="Gotham Rounded Book" pitchFamily="50" charset="0"/>
                <a:hlinkClick r:id="rId2"/>
              </a:rPr>
              <a:t>https://www.cdc.gov/coronavirus/2019-ncov/if-you-are-sick/steps-when-sick.html</a:t>
            </a:r>
            <a:endParaRPr lang="en-US" sz="9600" dirty="0">
              <a:latin typeface="Gotham Rounded Book" pitchFamily="50" charset="0"/>
            </a:endParaRPr>
          </a:p>
          <a:p>
            <a:pPr lvl="1"/>
            <a:endParaRPr lang="en-US" sz="9600" dirty="0">
              <a:latin typeface="Gotham Rounded Book" pitchFamily="50" charset="0"/>
            </a:endParaRPr>
          </a:p>
          <a:p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Gotham Rounded Book" pitchFamily="50" charset="0"/>
              </a:rPr>
              <a:t>How can a tenant can protect themselves from COVID-19, where can I find guidance on this?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600" dirty="0">
                <a:latin typeface="Gotham Rounded Book" pitchFamily="50" charset="0"/>
              </a:rPr>
              <a:t>The best way to prevent illness is to avoid being exposed. </a:t>
            </a:r>
          </a:p>
          <a:p>
            <a:pPr lvl="1"/>
            <a:r>
              <a:rPr lang="en-US" sz="9600" dirty="0">
                <a:latin typeface="Gotham Rounded Book" pitchFamily="50" charset="0"/>
                <a:hlinkClick r:id="rId3" tooltip="Learn more on how people can protect themselves"/>
              </a:rPr>
              <a:t>Learn more on how people can protect themselves</a:t>
            </a:r>
            <a:r>
              <a:rPr lang="en-US" sz="9600" dirty="0">
                <a:latin typeface="Gotham Rounded Book" pitchFamily="50" charset="0"/>
              </a:rPr>
              <a:t>.</a:t>
            </a:r>
          </a:p>
          <a:p>
            <a:endParaRPr lang="en-US" sz="9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9600" b="1" dirty="0">
                <a:solidFill>
                  <a:schemeClr val="accent6">
                    <a:lumMod val="75000"/>
                  </a:schemeClr>
                </a:solidFill>
              </a:rPr>
              <a:t>Should I notify tenants of a COVID-19 case in my building?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Promote social distancing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9600" dirty="0"/>
              <a:t>Post general notice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9600" b="1" u="sng" dirty="0"/>
              <a:t>Do Not </a:t>
            </a:r>
            <a:r>
              <a:rPr lang="en-US" sz="9600" dirty="0"/>
              <a:t>identify the tenant</a:t>
            </a:r>
            <a:br>
              <a:rPr lang="en-US" sz="9600" dirty="0"/>
            </a:b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169269701"/>
      </p:ext>
    </p:extLst>
  </p:cSld>
  <p:clrMapOvr>
    <a:masterClrMapping/>
  </p:clrMapOvr>
</p:sld>
</file>

<file path=ppt/theme/theme1.xml><?xml version="1.0" encoding="utf-8"?>
<a:theme xmlns:a="http://schemas.openxmlformats.org/drawingml/2006/main" name="WHEDA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.pptx" id="{B4CEE1A7-10C4-4CA1-B3AF-DB5D67593764}" vid="{714C999D-768C-40C1-A940-1CA2567181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</Template>
  <TotalTime>396</TotalTime>
  <Words>546</Words>
  <Application>Microsoft Office PowerPoint</Application>
  <PresentationFormat>Widescreen</PresentationFormat>
  <Paragraphs>87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Gotham Bold</vt:lpstr>
      <vt:lpstr>Gotham Book</vt:lpstr>
      <vt:lpstr>Gotham Rounded Bold</vt:lpstr>
      <vt:lpstr>Gotham Rounded Book</vt:lpstr>
      <vt:lpstr>WHEDA Theme</vt:lpstr>
      <vt:lpstr>Multifamily Management During COVID-19  HUD-Section 8  </vt:lpstr>
      <vt:lpstr>CARES ACT</vt:lpstr>
      <vt:lpstr>CARES ACT-Effective March 27, 2020</vt:lpstr>
      <vt:lpstr>RECERTIFICATIONS </vt:lpstr>
      <vt:lpstr>Recertification: Requirements</vt:lpstr>
      <vt:lpstr>Recertification: Signatures</vt:lpstr>
      <vt:lpstr>Property Maintenance and Inspections</vt:lpstr>
      <vt:lpstr>Property/Unit Inspections</vt:lpstr>
      <vt:lpstr>Tenants and Covid-19</vt:lpstr>
      <vt:lpstr>WHEDA IS OPEN FOR BUSINESS!  For assistance please contact your Housing Management Officer (HMO)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M. Giroux</dc:creator>
  <cp:lastModifiedBy>Jennifer A. Sereno</cp:lastModifiedBy>
  <cp:revision>24</cp:revision>
  <dcterms:created xsi:type="dcterms:W3CDTF">2020-04-30T20:15:10Z</dcterms:created>
  <dcterms:modified xsi:type="dcterms:W3CDTF">2020-05-20T18:03:10Z</dcterms:modified>
</cp:coreProperties>
</file>