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59" r:id="rId4"/>
    <p:sldId id="266" r:id="rId5"/>
    <p:sldId id="264" r:id="rId6"/>
    <p:sldId id="362" r:id="rId7"/>
    <p:sldId id="365" r:id="rId8"/>
    <p:sldId id="363" r:id="rId9"/>
    <p:sldId id="366" r:id="rId10"/>
    <p:sldId id="367" r:id="rId11"/>
    <p:sldId id="364" r:id="rId12"/>
    <p:sldId id="370" r:id="rId13"/>
    <p:sldId id="371" r:id="rId14"/>
    <p:sldId id="368" r:id="rId15"/>
    <p:sldId id="261" r:id="rId16"/>
    <p:sldId id="372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D7CDE1-AA99-1913-798D-70C8A9DA3C46}" name="Erin R. Libecki" initials="EL" userId="S::erin.libecki@wheda.com::9727b71a-6ff6-4c61-b6a1-011538bf1e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951"/>
    <a:srgbClr val="07A54E"/>
    <a:srgbClr val="168155"/>
    <a:srgbClr val="02A69C"/>
    <a:srgbClr val="27A99F"/>
    <a:srgbClr val="91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48C4F-2181-3824-FB21-B392304D930B}" v="149" dt="2023-04-17T15:35:09.172"/>
    <p1510:client id="{072B3EB0-14B8-33E3-9919-FC9172B9F8AD}" v="73" dt="2023-04-12T20:52:15.641"/>
    <p1510:client id="{53C07D95-7109-4A66-A14A-D11DD7196C4E}" v="6" dt="2023-04-12T15:43:43.719"/>
    <p1510:client id="{69F48015-BD1E-4538-A0DC-D3DE3BC3A577}" v="40" dt="2023-04-12T20:07:25.056"/>
    <p1510:client id="{6F89E02A-9223-CA4E-1AB6-2390839BA277}" v="45" dt="2023-04-18T13:31:20.943"/>
    <p1510:client id="{86572D71-3870-DCDE-4FBB-5942624B7A17}" v="327" dt="2023-04-10T21:38:21.576"/>
    <p1510:client id="{9E853A51-5ADF-4A21-9C39-67E8B7148808}" v="1" dt="2023-04-13T20:42:41.417"/>
    <p1510:client id="{A91721A5-9313-DACF-143A-AE9A5EDB8E1A}" v="1" dt="2023-04-10T16:50:05.692"/>
    <p1510:client id="{A9F9FA3E-F4B4-8847-BFCE-5BEC735978F0}" v="1" dt="2023-04-03T23:55:19.545"/>
    <p1510:client id="{BA053C31-134D-9481-F9E5-8A52DEE1C8FD}" v="4" dt="2023-04-14T15:15:12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170BEB-2420-584B-95F9-B2F5CE8C9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511BB-81B7-4A40-B2D4-0373CF1DF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50CB9-E3D5-2D48-99D8-D553B99D3C1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36C72-AF06-9B4A-9E9F-1B550A97B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ACAB8-9D6B-164F-9363-976F51EC2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1F36-4B8C-0A4F-A2D5-C40F0967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42DF-922B-764F-A123-8F03CE4587C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809A5-8769-0645-BBD7-B4BE9465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C685B-A996-4C3E-AF88-EE7E17CB6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bg>
      <p:bgPr>
        <a:solidFill>
          <a:srgbClr val="168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Gotham Bold" panose="02000604030000020004" pitchFamily="2" charset="0"/>
              </a:defRPr>
            </a:lvl1pPr>
          </a:lstStyle>
          <a:p>
            <a:r>
              <a:rPr lang="en-US"/>
              <a:t>USE ALL CAPS FOR TITLE SLIDES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32E3F9-7791-7248-9AC9-D8A044D8D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9761"/>
            <a:ext cx="2916195" cy="44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 w/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6" y="1225021"/>
            <a:ext cx="3913477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5875" y="-1"/>
            <a:ext cx="3286125" cy="6857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CC2CA0-7172-5E41-BFE8-112A52F70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6436" y="1230842"/>
            <a:ext cx="3913477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</p:spTree>
    <p:extLst>
      <p:ext uri="{BB962C8B-B14F-4D97-AF65-F5344CB8AC3E}">
        <p14:creationId xmlns:p14="http://schemas.microsoft.com/office/powerpoint/2010/main" val="308150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11298252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166" y="1225021"/>
            <a:ext cx="5453270" cy="4529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EBC75E62-9B43-4445-854A-6D6B52AB34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148" y="1225021"/>
            <a:ext cx="5453270" cy="4529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045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5976" y="-95692"/>
            <a:ext cx="3066997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CE3D815-D6F3-3349-8800-354AD0D28E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5974" y="3704493"/>
            <a:ext cx="3066997" cy="3249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4A526CE-6ECA-2449-A78C-01AA93C246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6989" y="3249202"/>
            <a:ext cx="2991023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3E5D4E51-E78B-D14D-B377-A8F34C9DA2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6992" y="-95692"/>
            <a:ext cx="2991023" cy="3255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326A2EAD-77EF-0746-BDEE-C2E1E3164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3983" y="-95692"/>
            <a:ext cx="2991023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4A69F32-2EB3-294F-BF48-2512521604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3983" y="3704492"/>
            <a:ext cx="2991023" cy="3249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CADB63D-8F9A-B94A-8CD5-33DA89FD74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0975" y="3249202"/>
            <a:ext cx="3066992" cy="3704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471BE53-BA93-C146-8181-470FB93423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00976" y="-95692"/>
            <a:ext cx="3066992" cy="3249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309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5976" y="-95692"/>
            <a:ext cx="12345948" cy="7038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736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06806-1965-F94B-86F4-473E8A7F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AA6F-1689-9F44-BA18-31DA1B4A69E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BEE11-0096-7A43-8670-F8950F18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12936-5A07-4A43-9B79-20B3AFF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F8EB-AC42-EB40-AD04-BA1496538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rgbClr val="27A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Gotham Bold" panose="02000604030000020004" pitchFamily="2" charset="0"/>
              </a:defRPr>
            </a:lvl1pPr>
          </a:lstStyle>
          <a:p>
            <a:r>
              <a:rPr lang="en-US"/>
              <a:t>USE ALL CAPS FOR TITLE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6866-A1F7-5E45-A627-B46DC3E10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3068"/>
            <a:ext cx="2916195" cy="44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5DB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4540" y="365125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Gotham Bold" panose="02000604030000020004" pitchFamily="2" charset="0"/>
              </a:defRPr>
            </a:lvl1pPr>
          </a:lstStyle>
          <a:p>
            <a:r>
              <a:rPr lang="en-US"/>
              <a:t>USE ALL CAPS FOR TITLE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6866-A1F7-5E45-A627-B46DC3E10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3068"/>
            <a:ext cx="2916195" cy="44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552" y="365760"/>
            <a:ext cx="6573795" cy="598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USE ALL CAPS FOR TITLE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EF204-C479-394B-B8CB-B3F37D048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315" r="16447"/>
          <a:stretch/>
        </p:blipFill>
        <p:spPr>
          <a:xfrm>
            <a:off x="0" y="1216152"/>
            <a:ext cx="2907792" cy="45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Image">
    <p:bg>
      <p:bgPr>
        <a:solidFill>
          <a:srgbClr val="27A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2454E-DFB7-CD46-B439-BE52506E19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1265" y="-10633"/>
            <a:ext cx="6190735" cy="6858000"/>
          </a:xfrm>
          <a:prstGeom prst="rect">
            <a:avLst/>
          </a:prstGeom>
        </p:spPr>
        <p:txBody>
          <a:bodyPr/>
          <a:lstStyle>
            <a:lvl1pPr algn="ctr">
              <a:defRPr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5FFBF3-8BF6-CF46-9318-73AFC237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13" y="510304"/>
            <a:ext cx="5201907" cy="307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tx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USE ALL CAPS FOR TITLE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10954-CEE3-724E-AD02-1D9AA4354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8466" y="4507909"/>
            <a:ext cx="3733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11368503" cy="51640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000"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11368503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5" y="1225021"/>
            <a:ext cx="11369443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</p:spTree>
    <p:extLst>
      <p:ext uri="{BB962C8B-B14F-4D97-AF65-F5344CB8AC3E}">
        <p14:creationId xmlns:p14="http://schemas.microsoft.com/office/powerpoint/2010/main" val="392578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11368503" cy="516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11368503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5" y="1225022"/>
            <a:ext cx="5585333" cy="35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 i="0" baseline="0"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B284-1B17-B94E-B7D5-27057DE1A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774733"/>
            <a:ext cx="5584825" cy="4116479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9169761-92DC-F14E-9AEC-2704F7ACD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504" y="1225021"/>
            <a:ext cx="5585333" cy="35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1" i="0" baseline="0"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4B3BD8-B594-B44D-8A77-C85772D106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6864" y="1774732"/>
            <a:ext cx="5584825" cy="4116479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</p:spTree>
    <p:extLst>
      <p:ext uri="{BB962C8B-B14F-4D97-AF65-F5344CB8AC3E}">
        <p14:creationId xmlns:p14="http://schemas.microsoft.com/office/powerpoint/2010/main" val="166636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6" y="1225021"/>
            <a:ext cx="8240428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5875" y="0"/>
            <a:ext cx="328612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703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F48C2-BB59-424D-9910-2F8C1E4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7" y="327657"/>
            <a:ext cx="8239747" cy="516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168155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PAGE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2301D-DB3E-8441-B65F-0A533C5F5B40}"/>
              </a:ext>
            </a:extLst>
          </p:cNvPr>
          <p:cNvCxnSpPr>
            <a:cxnSpLocks/>
          </p:cNvCxnSpPr>
          <p:nvPr userDrawn="1"/>
        </p:nvCxnSpPr>
        <p:spPr>
          <a:xfrm>
            <a:off x="390166" y="1034539"/>
            <a:ext cx="8239747" cy="0"/>
          </a:xfrm>
          <a:prstGeom prst="line">
            <a:avLst/>
          </a:prstGeom>
          <a:ln w="9525" cmpd="sng">
            <a:solidFill>
              <a:srgbClr val="8081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5E0C3A-9CEF-3B41-8ADF-D88F0BB37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66" y="1225021"/>
            <a:ext cx="8240428" cy="4549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77"/>
              </a:defRPr>
            </a:lvl1pPr>
          </a:lstStyle>
          <a:p>
            <a:pPr lvl="0"/>
            <a:r>
              <a:rPr lang="en-US"/>
              <a:t>Update placeholder text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28A04-B2B6-C34C-9520-B3005CF88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5875" y="0"/>
            <a:ext cx="3286125" cy="298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55579CBA-DD17-914F-824A-926B150AD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5874" y="2981734"/>
            <a:ext cx="3286125" cy="3876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i="1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23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FDEC8-3370-DD42-AE76-AAC5E4EC6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7372" b="18910"/>
          <a:stretch/>
        </p:blipFill>
        <p:spPr>
          <a:xfrm>
            <a:off x="400685" y="6060830"/>
            <a:ext cx="1531179" cy="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60" r:id="rId5"/>
    <p:sldLayoutId id="2147483649" r:id="rId6"/>
    <p:sldLayoutId id="2147483663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Gotham Rounded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SBCI@wheda.com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C3EA-A846-9146-8042-95980F21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91" y="201706"/>
            <a:ext cx="8847627" cy="5986248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latin typeface="Gotham Bold"/>
              </a:rPr>
              <a:t>STATE SMALL BUSINESS CREDIT INITIATIVE 2.0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4A1B6-3AFD-EA60-47D1-D615BD147721}"/>
              </a:ext>
            </a:extLst>
          </p:cNvPr>
          <p:cNvSpPr txBox="1"/>
          <p:nvPr/>
        </p:nvSpPr>
        <p:spPr>
          <a:xfrm>
            <a:off x="4245504" y="41990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WHEDA – CDFI ROUNDTABLE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0509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Collateral Support Program (CSP)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6" y="1529821"/>
            <a:ext cx="11369443" cy="45496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Gotham Rounded Book"/>
              </a:rPr>
              <a:t>TERMS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Primary Lender originates loan, WHEDA makes a collateral support contribution of up to </a:t>
            </a:r>
            <a:r>
              <a:rPr lang="en-US" b="0" i="0" u="sng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20%</a:t>
            </a:r>
            <a:r>
              <a:rPr lang="en-US" b="0" i="0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of total to collateralize Borrower's loan​.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WHEDA's maximum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deposit is </a:t>
            </a:r>
            <a:r>
              <a:rPr lang="en-US" b="0" i="0" u="sng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$75,000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Underwriting and servicing performed by Primary Lender, underwriting is shared with WHEDA for review and approval prior to commitment​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Funds will be held in an account at Primary Lender's institution while deployed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Funds will be returned to WHEDA after initial term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or upon repayment of loan. Maximum term is 7 years</a:t>
            </a:r>
            <a:endParaRPr lang="en-US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cs typeface="Calibri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 the event of a loss of the lead lender's of program funds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 lead lender must liquidate 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all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available collateralized assets before accessing the collateral reserve funded by WHEDA</a:t>
            </a:r>
            <a:endParaRPr lang="en-US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cs typeface="Calibri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A46-55B5-B044-B192-312CD441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717" y="435876"/>
            <a:ext cx="6573795" cy="5986248"/>
          </a:xfrm>
        </p:spPr>
        <p:txBody>
          <a:bodyPr/>
          <a:lstStyle/>
          <a:p>
            <a:pPr algn="ctr"/>
            <a:r>
              <a:rPr lang="en-US"/>
              <a:t>CAPITAL ACCESS PROGRAM (CAP)</a:t>
            </a:r>
          </a:p>
        </p:txBody>
      </p:sp>
    </p:spTree>
    <p:extLst>
      <p:ext uri="{BB962C8B-B14F-4D97-AF65-F5344CB8AC3E}">
        <p14:creationId xmlns:p14="http://schemas.microsoft.com/office/powerpoint/2010/main" val="179193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Access Program (CAP)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912" y="1439107"/>
            <a:ext cx="10512193" cy="4549613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 b="1">
                <a:solidFill>
                  <a:schemeClr val="tx1"/>
                </a:solidFill>
                <a:latin typeface="Gotham Rounded Book"/>
              </a:rPr>
              <a:t>HOW IT WORKS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Program will be administered by WHEDA in collaboration with Milwaukee Economic Development Corporation (MEDC) 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The Primary Lender applies to MEDC and submits a loan fee 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MEDC applies to WHEDA for capital access funded by SSBCI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WHEDA verifies SSBCI eligibility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The Primary Lender completes a Participation Agreement with MEDC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buFont typeface="Calibri Light" panose="020F0302020204030204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Capital access funds are provided to MEDC to be placed in loan loss reserve account at Primary Lender institution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MEDC remits program data required for SSBCI compliance, </a:t>
            </a:r>
            <a:r>
              <a:rPr lang="en-US" u="sng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quarterly</a:t>
            </a:r>
            <a:endParaRPr lang="en-US" u="sng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2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Access Program (CAP)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6" y="1529821"/>
            <a:ext cx="11369443" cy="45496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Gotham Rounded Book"/>
              </a:rPr>
              <a:t>TERMS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Loan is underwritten by Primary Lender using their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own terms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 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SSBCI fund may be used to match between 3% and 7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% depending on the loan size,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or the combined total of the lender/borrower contribution​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Funds will be used to establish loan loss reserve account at lender institution​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Funds are not returned to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MEDC/WHEDA upon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loan pay off or maturity. They remain in the loan loss reserve account at the lender institution to be recycled as loan loss reserve for subsequent SSBCI-eligible loans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 Primary Lender can make claims of charged off loans from the CAP account for shortfalls on collections. Recoveries must be re-deposited into the reserve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5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EFBD-029F-5943-B822-BDB803DA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126" y="871752"/>
            <a:ext cx="8051768" cy="5986248"/>
          </a:xfrm>
        </p:spPr>
        <p:txBody>
          <a:bodyPr/>
          <a:lstStyle/>
          <a:p>
            <a:pPr algn="ctr"/>
            <a:r>
              <a:rPr lang="en-US">
                <a:latin typeface="Gotham Bold"/>
              </a:rPr>
              <a:t>COMMUNITY REINVESTMENT FUND EXCHANGE PLATFORM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E30A-C463-4944-B1F6-E1EA5383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PARTICIPATE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77AFA-BE67-B542-830D-7DCD22B2D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66" y="1529821"/>
            <a:ext cx="11272716" cy="4549613"/>
          </a:xfrm>
        </p:spPr>
        <p:txBody>
          <a:bodyPr lIns="91440" tIns="45720" rIns="91440" bIns="4572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Indicate interest in serving as a lender in the program, and WHEDA will provide an onboarding questionnaire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Upon approval, each Lender will be onboarded to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CRF’s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web-based Exchange platform, which will be utilized by participating lenders for the following:​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Inputting loan applications for WHEDA approval 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Ongoing reporting and compliance required under the SSBCI program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Current Treasury guidance requires quarterly and annual reporting requirements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Repayment reporting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E30A-C463-4944-B1F6-E1EA5383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TO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77AFA-BE67-B542-830D-7DCD22B2D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66" y="1529821"/>
            <a:ext cx="10102221" cy="454961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SSBCI@wheda.com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to begin the 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136418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een, light&#10;&#10;Description automatically generated">
            <a:extLst>
              <a:ext uri="{FF2B5EF4-FFF2-40B4-BE49-F238E27FC236}">
                <a16:creationId xmlns:a16="http://schemas.microsoft.com/office/drawing/2014/main" id="{740B0098-54DB-D245-8125-0C34B93C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EFBD-029F-5943-B822-BDB803DA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784" y="-1517400"/>
            <a:ext cx="6573795" cy="5986248"/>
          </a:xfrm>
        </p:spPr>
        <p:txBody>
          <a:bodyPr/>
          <a:lstStyle/>
          <a:p>
            <a:pPr algn="ctr"/>
            <a:r>
              <a:rPr lang="en-US"/>
              <a:t>AGENDA</a:t>
            </a:r>
            <a:br>
              <a:rPr lang="en-US"/>
            </a:b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763F0-CD81-8AED-B8A9-BEBF508D5DC2}"/>
              </a:ext>
            </a:extLst>
          </p:cNvPr>
          <p:cNvSpPr txBox="1"/>
          <p:nvPr/>
        </p:nvSpPr>
        <p:spPr>
          <a:xfrm>
            <a:off x="3872750" y="1904110"/>
            <a:ext cx="7458637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Who is WHEDA?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WHEDA </a:t>
            </a:r>
            <a:r>
              <a:rPr lang="en-US" sz="3200" b="0" i="0" u="none" strike="noStrike">
                <a:solidFill>
                  <a:schemeClr val="bg1"/>
                </a:solidFill>
                <a:effectLst/>
                <a:latin typeface="Calibri"/>
                <a:cs typeface="Calibri"/>
              </a:rPr>
              <a:t>–</a:t>
            </a:r>
            <a:r>
              <a:rPr lang="en-US" sz="3200">
                <a:solidFill>
                  <a:schemeClr val="bg1"/>
                </a:solidFill>
              </a:rPr>
              <a:t> SSBCI Products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Application Process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CDFI Compliance Requirements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How to Participate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Call to Action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Q&amp;A </a:t>
            </a:r>
            <a:endParaRPr lang="en-US" sz="3200">
              <a:solidFill>
                <a:schemeClr val="bg1"/>
              </a:solidFill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358B-6475-444C-9CEA-3A93312F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646" y="-1822263"/>
            <a:ext cx="6573795" cy="5986248"/>
          </a:xfrm>
        </p:spPr>
        <p:txBody>
          <a:bodyPr/>
          <a:lstStyle/>
          <a:p>
            <a:pPr algn="ctr"/>
            <a:r>
              <a:rPr lang="en-US"/>
              <a:t>WHO IS WHEDA?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1993A-5C88-B9A8-8176-BDC08E4FC577}"/>
              </a:ext>
            </a:extLst>
          </p:cNvPr>
          <p:cNvSpPr txBox="1"/>
          <p:nvPr/>
        </p:nvSpPr>
        <p:spPr>
          <a:xfrm>
            <a:off x="3595747" y="2000225"/>
            <a:ext cx="7943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WHEDA works closely with lenders, developers, local government, nonprofits, community groups, and others to implement its low-cost financing programs.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Mission</a:t>
            </a:r>
          </a:p>
          <a:p>
            <a:r>
              <a:rPr lang="en-US" sz="2000">
                <a:solidFill>
                  <a:schemeClr val="bg1"/>
                </a:solidFill>
              </a:rPr>
              <a:t>WHEDA’s mission is to stimulate the state’s economy and improve the quality of life for Wisconsin residents by providing affordable housing and business financing products.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Vision</a:t>
            </a:r>
          </a:p>
          <a:p>
            <a:r>
              <a:rPr lang="en-US" sz="2000">
                <a:solidFill>
                  <a:schemeClr val="bg1"/>
                </a:solidFill>
              </a:rPr>
              <a:t>We provide the tools to help people and communities realize their hopes and dreams.</a:t>
            </a:r>
          </a:p>
        </p:txBody>
      </p:sp>
    </p:spTree>
    <p:extLst>
      <p:ext uri="{BB962C8B-B14F-4D97-AF65-F5344CB8AC3E}">
        <p14:creationId xmlns:p14="http://schemas.microsoft.com/office/powerpoint/2010/main" val="57040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WHEDA-funded SSBCI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6" y="1529821"/>
            <a:ext cx="11369443" cy="4549613"/>
          </a:xfrm>
        </p:spPr>
        <p:txBody>
          <a:bodyPr lIns="91440" tIns="45720" rIns="91440" bIns="4572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Gotham Rounded Book"/>
              </a:rPr>
              <a:t>Loan Participation Program (LPP)</a:t>
            </a: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WHEDA will buy an interest in loans made by participant lenders to small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Gotham Rounded Book"/>
              </a:rPr>
              <a:t>Collateral Support Program (CSP)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WHEDA will make a collateral support contribution of up to 20% of the total, which will collateralize the Borrower’s loan, enabling start-ups to help their businesses grow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Gotham Rounded Book"/>
              </a:rPr>
              <a:t>Capital Access Program (CAP)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Program administered by WHEDA in collaboration with Milwaukee Economic Development Corporation (MEDC) that provides portfolio insurance in the form of a loan loss reserve fund to lenders that make small business loans</a:t>
            </a:r>
          </a:p>
          <a:p>
            <a:pPr lvl="1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A46-55B5-B044-B192-312CD441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717" y="435876"/>
            <a:ext cx="6573795" cy="5986248"/>
          </a:xfrm>
        </p:spPr>
        <p:txBody>
          <a:bodyPr/>
          <a:lstStyle/>
          <a:p>
            <a:pPr algn="ctr"/>
            <a:r>
              <a:rPr lang="en-US"/>
              <a:t>LOAN PARTICIPATION PROGRAM (LPP)</a:t>
            </a:r>
          </a:p>
        </p:txBody>
      </p:sp>
    </p:spTree>
    <p:extLst>
      <p:ext uri="{BB962C8B-B14F-4D97-AF65-F5344CB8AC3E}">
        <p14:creationId xmlns:p14="http://schemas.microsoft.com/office/powerpoint/2010/main" val="371226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 Participation Program (LPP)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6" y="1529821"/>
            <a:ext cx="11369443" cy="45496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Gotham Rounded Book"/>
              </a:rPr>
              <a:t>HOW IT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CDFI sources the loan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Applies to WHEDA for participation with SSBCI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WHEDA verifies SSBCI eligibility 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Loan Participation Agreement is signed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Loan is funded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CDFI remits principal repayments, </a:t>
            </a:r>
            <a:r>
              <a:rPr lang="en-US" u="sng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quarterly</a:t>
            </a:r>
            <a:endParaRPr lang="en-US" u="sng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CDFI remits program data required for SSBCI compliance, </a:t>
            </a:r>
            <a:r>
              <a:rPr lang="en-US" u="sng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quarterly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 Participation Program (LPP)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6" y="1529821"/>
            <a:ext cx="11369443" cy="45496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Gotham Rounded Book"/>
              </a:rPr>
              <a:t>TERMS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Primary Lender originates loan, WHEDA purchases up to </a:t>
            </a:r>
            <a:r>
              <a:rPr lang="en-US" u="sng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10% 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of loan​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WHEDA's participation may vary from time to time based on program liquidity – targeted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participation range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is </a:t>
            </a:r>
            <a:r>
              <a:rPr lang="en-US" b="0" i="0" u="sng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$25,000 - $200,000</a:t>
            </a:r>
            <a:r>
              <a:rPr lang="en-US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​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Rates, fees, and terms are established by Primary Lender​</a:t>
            </a:r>
          </a:p>
          <a:p>
            <a:pPr fontAlgn="base">
              <a:buFont typeface="Arial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WHEDA participation will be at 0% interest to provide better DCR. WHEDA's maximum loan term is seven years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Gotham Rounded Book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WHEDA loan will be in first loss position, and Primary Lender will have first claim to all recoveries​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Primary Lender has option to repurchase participation sold to WHEDA at any time</a:t>
            </a:r>
          </a:p>
          <a:p>
            <a:pPr algn="l" rtl="0" fontAlgn="base"/>
            <a:endParaRPr lang="en-US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A46-55B5-B044-B192-312CD441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717" y="435876"/>
            <a:ext cx="6573795" cy="5986248"/>
          </a:xfrm>
        </p:spPr>
        <p:txBody>
          <a:bodyPr/>
          <a:lstStyle/>
          <a:p>
            <a:pPr algn="ctr"/>
            <a:r>
              <a:rPr lang="en-US"/>
              <a:t>COLLATERAL SUPPORT PROGRAM (CSP)</a:t>
            </a:r>
          </a:p>
        </p:txBody>
      </p:sp>
    </p:spTree>
    <p:extLst>
      <p:ext uri="{BB962C8B-B14F-4D97-AF65-F5344CB8AC3E}">
        <p14:creationId xmlns:p14="http://schemas.microsoft.com/office/powerpoint/2010/main" val="263688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08A-D321-124C-B547-204FD36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Collateral Support Program (CSP)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BE9A-B434-C341-8349-26E38333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6" y="1529821"/>
            <a:ext cx="11369443" cy="454961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Gotham Rounded Book"/>
              </a:rPr>
              <a:t>HOW IT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CDFI sources the loan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Applies to WHEDA for collateral support with SSBCI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WHEDA verifies SSBCI eligibility 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Primary Lender closes the loan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CSP funds are provided to Primary Lender to be held in a Lender held account until prepayment or maturity, at which point funds are returned to WHEDA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CDFI remits program data required for SSBCI compliance, </a:t>
            </a:r>
            <a:r>
              <a:rPr lang="en-US" u="sng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/>
              </a:rPr>
              <a:t>quarterly</a:t>
            </a:r>
          </a:p>
        </p:txBody>
      </p:sp>
    </p:spTree>
    <p:extLst>
      <p:ext uri="{BB962C8B-B14F-4D97-AF65-F5344CB8AC3E}">
        <p14:creationId xmlns:p14="http://schemas.microsoft.com/office/powerpoint/2010/main" val="1537795314"/>
      </p:ext>
    </p:extLst>
  </p:cSld>
  <p:clrMapOvr>
    <a:masterClrMapping/>
  </p:clrMapOvr>
</p:sld>
</file>

<file path=ppt/theme/theme1.xml><?xml version="1.0" encoding="utf-8"?>
<a:theme xmlns:a="http://schemas.openxmlformats.org/drawingml/2006/main" name="WHEDA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da-ppt-template[50]  -  Read-Only" id="{3BE66FBA-E726-4D49-8809-E3B6F471CBBF}" vid="{A5A93C13-2BB7-4843-B274-B30CF603E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WHEDA Theme</Template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WHEDA Theme</vt:lpstr>
      <vt:lpstr>STATE SMALL BUSINESS CREDIT INITIATIVE 2.0</vt:lpstr>
      <vt:lpstr>AGENDA </vt:lpstr>
      <vt:lpstr>WHO IS WHEDA?</vt:lpstr>
      <vt:lpstr>Overview of WHEDA-funded SSBCI Products</vt:lpstr>
      <vt:lpstr>LOAN PARTICIPATION PROGRAM (LPP)</vt:lpstr>
      <vt:lpstr>Loan Participation Program (LPP)</vt:lpstr>
      <vt:lpstr>Loan Participation Program (LPP)</vt:lpstr>
      <vt:lpstr>COLLATERAL SUPPORT PROGRAM (CSP)</vt:lpstr>
      <vt:lpstr>Collateral Support Program (CSP)</vt:lpstr>
      <vt:lpstr>Collateral Support Program (CSP)</vt:lpstr>
      <vt:lpstr>CAPITAL ACCESS PROGRAM (CAP)</vt:lpstr>
      <vt:lpstr>Capital Access Program (CAP)</vt:lpstr>
      <vt:lpstr>Capital Access Program (CAP)</vt:lpstr>
      <vt:lpstr>COMMUNITY REINVESTMENT FUND EXCHANGE PLATFORM </vt:lpstr>
      <vt:lpstr>HOW TO PARTICIPATE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SMALL BUSINESS CREDIT INITIATIVE 2.0</dc:title>
  <dc:creator>Kylie Wagner</dc:creator>
  <cp:revision>2</cp:revision>
  <cp:lastPrinted>2019-09-18T18:08:12Z</cp:lastPrinted>
  <dcterms:created xsi:type="dcterms:W3CDTF">2023-03-31T23:18:20Z</dcterms:created>
  <dcterms:modified xsi:type="dcterms:W3CDTF">2023-04-19T13:47:36Z</dcterms:modified>
</cp:coreProperties>
</file>