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50"/>
  </p:notesMasterIdLst>
  <p:sldIdLst>
    <p:sldId id="341" r:id="rId4"/>
    <p:sldId id="265" r:id="rId5"/>
    <p:sldId id="342" r:id="rId6"/>
    <p:sldId id="413" r:id="rId7"/>
    <p:sldId id="270" r:id="rId8"/>
    <p:sldId id="343" r:id="rId9"/>
    <p:sldId id="344" r:id="rId10"/>
    <p:sldId id="509" r:id="rId11"/>
    <p:sldId id="510" r:id="rId12"/>
    <p:sldId id="511" r:id="rId13"/>
    <p:sldId id="432" r:id="rId14"/>
    <p:sldId id="257" r:id="rId15"/>
    <p:sldId id="258" r:id="rId16"/>
    <p:sldId id="409" r:id="rId17"/>
    <p:sldId id="398" r:id="rId18"/>
    <p:sldId id="436" r:id="rId19"/>
    <p:sldId id="412" r:id="rId20"/>
    <p:sldId id="435" r:id="rId21"/>
    <p:sldId id="259" r:id="rId22"/>
    <p:sldId id="425" r:id="rId23"/>
    <p:sldId id="429" r:id="rId24"/>
    <p:sldId id="431" r:id="rId25"/>
    <p:sldId id="260" r:id="rId26"/>
    <p:sldId id="417" r:id="rId27"/>
    <p:sldId id="513" r:id="rId28"/>
    <p:sldId id="266" r:id="rId29"/>
    <p:sldId id="508" r:id="rId30"/>
    <p:sldId id="263" r:id="rId31"/>
    <p:sldId id="440" r:id="rId32"/>
    <p:sldId id="489" r:id="rId33"/>
    <p:sldId id="507" r:id="rId34"/>
    <p:sldId id="414" r:id="rId35"/>
    <p:sldId id="415" r:id="rId36"/>
    <p:sldId id="261" r:id="rId37"/>
    <p:sldId id="269" r:id="rId38"/>
    <p:sldId id="274" r:id="rId39"/>
    <p:sldId id="264" r:id="rId40"/>
    <p:sldId id="421" r:id="rId41"/>
    <p:sldId id="424" r:id="rId42"/>
    <p:sldId id="430" r:id="rId43"/>
    <p:sldId id="426" r:id="rId44"/>
    <p:sldId id="267" r:id="rId45"/>
    <p:sldId id="427" r:id="rId46"/>
    <p:sldId id="433" r:id="rId47"/>
    <p:sldId id="512" r:id="rId48"/>
    <p:sldId id="42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8C59"/>
    <a:srgbClr val="005774"/>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27" autoAdjust="0"/>
    <p:restoredTop sz="94660"/>
  </p:normalViewPr>
  <p:slideViewPr>
    <p:cSldViewPr snapToGrid="0">
      <p:cViewPr varScale="1">
        <p:scale>
          <a:sx n="76" d="100"/>
          <a:sy n="76" d="100"/>
        </p:scale>
        <p:origin x="1176" y="53"/>
      </p:cViewPr>
      <p:guideLst/>
    </p:cSldViewPr>
  </p:slideViewPr>
  <p:notesTextViewPr>
    <p:cViewPr>
      <p:scale>
        <a:sx n="1" d="1"/>
        <a:sy n="1" d="1"/>
      </p:scale>
      <p:origin x="0" y="0"/>
    </p:cViewPr>
  </p:notesTextViewPr>
  <p:notesViewPr>
    <p:cSldViewPr snapToGrid="0">
      <p:cViewPr varScale="1">
        <p:scale>
          <a:sx n="39" d="100"/>
          <a:sy n="39" d="100"/>
        </p:scale>
        <p:origin x="2501"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diagrams/_rels/data18.xml.rels><?xml version="1.0" encoding="UTF-8" standalone="yes"?>
<Relationships xmlns="http://schemas.openxmlformats.org/package/2006/relationships"><Relationship Id="rId1" Type="http://schemas.openxmlformats.org/officeDocument/2006/relationships/hyperlink" Target="https://www.wheda.com/globalassets/documents/mortgage-lending/mcc-tax-advantage/fthb-and-tax-advantage-target-areas.pdf" TargetMode="External"/></Relationships>
</file>

<file path=ppt/diagrams/_rels/data22.xml.rels><?xml version="1.0" encoding="UTF-8" standalone="yes"?>
<Relationships xmlns="http://schemas.openxmlformats.org/package/2006/relationships"><Relationship Id="rId2" Type="http://schemas.openxmlformats.org/officeDocument/2006/relationships/hyperlink" Target="http://www.irs.gov/" TargetMode="External"/><Relationship Id="rId1" Type="http://schemas.openxmlformats.org/officeDocument/2006/relationships/hyperlink" Target="https://www.irs.gov/pub/irs-pdf/i8828.pdf" TargetMode="External"/></Relationships>
</file>

<file path=ppt/diagrams/_rels/data28.xml.rels><?xml version="1.0" encoding="UTF-8" standalone="yes"?>
<Relationships xmlns="http://schemas.openxmlformats.org/package/2006/relationships"><Relationship Id="rId3" Type="http://schemas.openxmlformats.org/officeDocument/2006/relationships/hyperlink" Target="https://actshousing.org/" TargetMode="External"/><Relationship Id="rId2" Type="http://schemas.openxmlformats.org/officeDocument/2006/relationships/hyperlink" Target="https://homeready.frameworkhomeownership.org/" TargetMode="External"/><Relationship Id="rId1" Type="http://schemas.openxmlformats.org/officeDocument/2006/relationships/hyperlink" Target="https://www.ehomeamerica.org/" TargetMode="External"/></Relationships>
</file>

<file path=ppt/diagrams/_rels/data29.xml.rels><?xml version="1.0" encoding="UTF-8" standalone="yes"?>
<Relationships xmlns="http://schemas.openxmlformats.org/package/2006/relationships"><Relationship Id="rId3" Type="http://schemas.openxmlformats.org/officeDocument/2006/relationships/hyperlink" Target="https://new.mortgageinsurance.genworth.com/homebuyer-education" TargetMode="External"/><Relationship Id="rId2" Type="http://schemas.openxmlformats.org/officeDocument/2006/relationships/hyperlink" Target="https://www.essent.us/training/education-homebuyers" TargetMode="External"/><Relationship Id="rId1" Type="http://schemas.openxmlformats.org/officeDocument/2006/relationships/hyperlink" Target="https://mi.archcapgroup.com/hbe" TargetMode="External"/><Relationship Id="rId4" Type="http://schemas.openxmlformats.org/officeDocument/2006/relationships/hyperlink" Target="https://www.mgic.com/training/homebuyer-education-options" TargetMode="External"/></Relationships>
</file>

<file path=ppt/diagrams/_rels/data30.xml.rels><?xml version="1.0" encoding="UTF-8" standalone="yes"?>
<Relationships xmlns="http://schemas.openxmlformats.org/package/2006/relationships"><Relationship Id="rId3" Type="http://schemas.openxmlformats.org/officeDocument/2006/relationships/hyperlink" Target="https://www.readynest.com/homebuyer-resources/landlord-test" TargetMode="External"/><Relationship Id="rId2" Type="http://schemas.openxmlformats.org/officeDocument/2006/relationships/hyperlink" Target="https://new.mortgageinsurance.genworth.com/homebuyer-education" TargetMode="External"/><Relationship Id="rId1" Type="http://schemas.openxmlformats.org/officeDocument/2006/relationships/hyperlink" Target="https://www.essent.us/training/education-homebuyers" TargetMode="External"/><Relationship Id="rId4" Type="http://schemas.openxmlformats.org/officeDocument/2006/relationships/hyperlink" Target="http://www.radian.biz/page?name=HomeownershipCounselingCenter" TargetMode="External"/></Relationships>
</file>

<file path=ppt/diagrams/_rels/data31.xml.rels><?xml version="1.0" encoding="UTF-8" standalone="yes"?>
<Relationships xmlns="http://schemas.openxmlformats.org/package/2006/relationships"><Relationship Id="rId2" Type="http://schemas.openxmlformats.org/officeDocument/2006/relationships/hyperlink" Target="http://city.milwaukee.gov/lltp" TargetMode="External"/><Relationship Id="rId1" Type="http://schemas.openxmlformats.org/officeDocument/2006/relationships/hyperlink" Target="https://www.fanniemae.com/content/tool/landlord-guidance.pdf" TargetMode="External"/></Relationships>
</file>

<file path=ppt/diagrams/_rels/data37.xml.rels><?xml version="1.0" encoding="UTF-8" standalone="yes"?>
<Relationships xmlns="http://schemas.openxmlformats.org/package/2006/relationships"><Relationship Id="rId1" Type="http://schemas.openxmlformats.org/officeDocument/2006/relationships/image" Target="../media/image43.png"/></Relationships>
</file>

<file path=ppt/diagrams/_rels/data38.xml.rels><?xml version="1.0" encoding="UTF-8" standalone="yes"?>
<Relationships xmlns="http://schemas.openxmlformats.org/package/2006/relationships"><Relationship Id="rId3" Type="http://schemas.openxmlformats.org/officeDocument/2006/relationships/hyperlink" Target="https://www.wheda.com/homeownership-and-renters/homeowners/foreclosure-prevention" TargetMode="External"/><Relationship Id="rId7" Type="http://schemas.openxmlformats.org/officeDocument/2006/relationships/hyperlink" Target="https://www.wheda.com/homeownership-and-renters/homeowners/homeowner-resources" TargetMode="External"/><Relationship Id="rId2" Type="http://schemas.openxmlformats.org/officeDocument/2006/relationships/hyperlink" Target="https://www.wheda.com/homeownership-and-renters/homeowners/tax-info-and-online-disclosures" TargetMode="External"/><Relationship Id="rId1" Type="http://schemas.openxmlformats.org/officeDocument/2006/relationships/hyperlink" Target="https://www.wheda.com/homeownership-and-renters/homeowners/make-a-payment" TargetMode="External"/><Relationship Id="rId6" Type="http://schemas.openxmlformats.org/officeDocument/2006/relationships/hyperlink" Target="https://www.wheda.com/homeownership-and-renters/homeowners/wheda-mortgage-faqs" TargetMode="External"/><Relationship Id="rId5" Type="http://schemas.openxmlformats.org/officeDocument/2006/relationships/hyperlink" Target="https://www.wheda.com/homeownership-and-renters/homeowners/contact-a-servicing-professional" TargetMode="External"/><Relationship Id="rId4" Type="http://schemas.openxmlformats.org/officeDocument/2006/relationships/hyperlink" Target="https://www.wheda.com/homeownership-and-renters/homeowners/existing-homeowner-loan-programs" TargetMode="External"/></Relationships>
</file>

<file path=ppt/diagrams/_rels/data40.xml.rels><?xml version="1.0" encoding="UTF-8" standalone="yes"?>
<Relationships xmlns="http://schemas.openxmlformats.org/package/2006/relationships"><Relationship Id="rId1" Type="http://schemas.openxmlformats.org/officeDocument/2006/relationships/hyperlink" Target="http://www.wheda.com/" TargetMode="External"/></Relationships>
</file>

<file path=ppt/diagrams/_rels/data9.xml.rels><?xml version="1.0" encoding="UTF-8" standalone="yes"?>
<Relationships xmlns="http://schemas.openxmlformats.org/package/2006/relationships"><Relationship Id="rId1" Type="http://schemas.openxmlformats.org/officeDocument/2006/relationships/hyperlink" Target="https://www.wheda.com/homeownership-and-renters/home-buyers/getting-started/find-a-wheda-lender" TargetMode="External"/></Relationships>
</file>

<file path=ppt/diagrams/_rels/drawing18.xml.rels><?xml version="1.0" encoding="UTF-8" standalone="yes"?>
<Relationships xmlns="http://schemas.openxmlformats.org/package/2006/relationships"><Relationship Id="rId1" Type="http://schemas.openxmlformats.org/officeDocument/2006/relationships/hyperlink" Target="https://www.wheda.com/globalassets/documents/mortgage-lending/mcc-tax-advantage/fthb-and-tax-advantage-target-areas.pdf" TargetMode="External"/></Relationships>
</file>

<file path=ppt/diagrams/_rels/drawing22.xml.rels><?xml version="1.0" encoding="UTF-8" standalone="yes"?>
<Relationships xmlns="http://schemas.openxmlformats.org/package/2006/relationships"><Relationship Id="rId2" Type="http://schemas.openxmlformats.org/officeDocument/2006/relationships/hyperlink" Target="http://www.irs.gov/" TargetMode="External"/><Relationship Id="rId1" Type="http://schemas.openxmlformats.org/officeDocument/2006/relationships/hyperlink" Target="https://www.irs.gov/pub/irs-pdf/i8828.pdf" TargetMode="External"/></Relationships>
</file>

<file path=ppt/diagrams/_rels/drawing28.xml.rels><?xml version="1.0" encoding="UTF-8" standalone="yes"?>
<Relationships xmlns="http://schemas.openxmlformats.org/package/2006/relationships"><Relationship Id="rId3" Type="http://schemas.openxmlformats.org/officeDocument/2006/relationships/hyperlink" Target="https://actshousing.org/" TargetMode="External"/><Relationship Id="rId2" Type="http://schemas.openxmlformats.org/officeDocument/2006/relationships/hyperlink" Target="https://homeready.frameworkhomeownership.org/" TargetMode="External"/><Relationship Id="rId1" Type="http://schemas.openxmlformats.org/officeDocument/2006/relationships/hyperlink" Target="https://www.ehomeamerica.org/" TargetMode="External"/></Relationships>
</file>

<file path=ppt/diagrams/_rels/drawing29.xml.rels><?xml version="1.0" encoding="UTF-8" standalone="yes"?>
<Relationships xmlns="http://schemas.openxmlformats.org/package/2006/relationships"><Relationship Id="rId3" Type="http://schemas.openxmlformats.org/officeDocument/2006/relationships/hyperlink" Target="https://new.mortgageinsurance.genworth.com/homebuyer-education" TargetMode="External"/><Relationship Id="rId2" Type="http://schemas.openxmlformats.org/officeDocument/2006/relationships/hyperlink" Target="https://www.essent.us/training/education-homebuyers" TargetMode="External"/><Relationship Id="rId1" Type="http://schemas.openxmlformats.org/officeDocument/2006/relationships/hyperlink" Target="https://mi.archcapgroup.com/hbe" TargetMode="External"/><Relationship Id="rId4" Type="http://schemas.openxmlformats.org/officeDocument/2006/relationships/hyperlink" Target="https://www.mgic.com/training/homebuyer-education-options" TargetMode="External"/></Relationships>
</file>

<file path=ppt/diagrams/_rels/drawing30.xml.rels><?xml version="1.0" encoding="UTF-8" standalone="yes"?>
<Relationships xmlns="http://schemas.openxmlformats.org/package/2006/relationships"><Relationship Id="rId3" Type="http://schemas.openxmlformats.org/officeDocument/2006/relationships/hyperlink" Target="https://www.readynest.com/homebuyer-resources/landlord-test" TargetMode="External"/><Relationship Id="rId2" Type="http://schemas.openxmlformats.org/officeDocument/2006/relationships/hyperlink" Target="https://new.mortgageinsurance.genworth.com/homebuyer-education" TargetMode="External"/><Relationship Id="rId1" Type="http://schemas.openxmlformats.org/officeDocument/2006/relationships/hyperlink" Target="https://www.essent.us/training/education-homebuyers" TargetMode="External"/><Relationship Id="rId4" Type="http://schemas.openxmlformats.org/officeDocument/2006/relationships/hyperlink" Target="http://www.radian.biz/page?name=HomeownershipCounselingCenter" TargetMode="External"/></Relationships>
</file>

<file path=ppt/diagrams/_rels/drawing31.xml.rels><?xml version="1.0" encoding="UTF-8" standalone="yes"?>
<Relationships xmlns="http://schemas.openxmlformats.org/package/2006/relationships"><Relationship Id="rId2" Type="http://schemas.openxmlformats.org/officeDocument/2006/relationships/hyperlink" Target="http://city.milwaukee.gov/lltp" TargetMode="External"/><Relationship Id="rId1" Type="http://schemas.openxmlformats.org/officeDocument/2006/relationships/hyperlink" Target="https://www.fanniemae.com/content/tool/landlord-guidance.pdf" TargetMode="External"/></Relationships>
</file>

<file path=ppt/diagrams/_rels/drawing37.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38.xml.rels><?xml version="1.0" encoding="UTF-8" standalone="yes"?>
<Relationships xmlns="http://schemas.openxmlformats.org/package/2006/relationships"><Relationship Id="rId3" Type="http://schemas.openxmlformats.org/officeDocument/2006/relationships/hyperlink" Target="https://www.wheda.com/homeownership-and-renters/homeowners/foreclosure-prevention" TargetMode="External"/><Relationship Id="rId7" Type="http://schemas.openxmlformats.org/officeDocument/2006/relationships/hyperlink" Target="https://www.wheda.com/homeownership-and-renters/homeowners/homeowner-resources" TargetMode="External"/><Relationship Id="rId2" Type="http://schemas.openxmlformats.org/officeDocument/2006/relationships/hyperlink" Target="https://www.wheda.com/homeownership-and-renters/homeowners/tax-info-and-online-disclosures" TargetMode="External"/><Relationship Id="rId1" Type="http://schemas.openxmlformats.org/officeDocument/2006/relationships/hyperlink" Target="https://www.wheda.com/homeownership-and-renters/homeowners/make-a-payment" TargetMode="External"/><Relationship Id="rId6" Type="http://schemas.openxmlformats.org/officeDocument/2006/relationships/hyperlink" Target="https://www.wheda.com/homeownership-and-renters/homeowners/wheda-mortgage-faqs" TargetMode="External"/><Relationship Id="rId5" Type="http://schemas.openxmlformats.org/officeDocument/2006/relationships/hyperlink" Target="https://www.wheda.com/homeownership-and-renters/homeowners/contact-a-servicing-professional" TargetMode="External"/><Relationship Id="rId4" Type="http://schemas.openxmlformats.org/officeDocument/2006/relationships/hyperlink" Target="https://www.wheda.com/homeownership-and-renters/homeowners/existing-homeowner-loan-programs" TargetMode="External"/></Relationships>
</file>

<file path=ppt/diagrams/_rels/drawing40.xml.rels><?xml version="1.0" encoding="UTF-8" standalone="yes"?>
<Relationships xmlns="http://schemas.openxmlformats.org/package/2006/relationships"><Relationship Id="rId1" Type="http://schemas.openxmlformats.org/officeDocument/2006/relationships/hyperlink" Target="http://www.wheda.com/" TargetMode="External"/></Relationships>
</file>

<file path=ppt/diagrams/_rels/drawing9.xml.rels><?xml version="1.0" encoding="UTF-8" standalone="yes"?>
<Relationships xmlns="http://schemas.openxmlformats.org/package/2006/relationships"><Relationship Id="rId1" Type="http://schemas.openxmlformats.org/officeDocument/2006/relationships/hyperlink" Target="https://www.wheda.com/homeownership-and-renters/home-buyers/getting-started/find-a-wheda-lender"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260626-DDC1-4CE2-86C9-E26D79320A57}" type="doc">
      <dgm:prSet loTypeId="urn:microsoft.com/office/officeart/2005/8/layout/vProcess5" loCatId="process" qsTypeId="urn:microsoft.com/office/officeart/2005/8/quickstyle/simple2" qsCatId="simple" csTypeId="urn:microsoft.com/office/officeart/2005/8/colors/colorful1" csCatId="colorful" phldr="1"/>
      <dgm:spPr/>
      <dgm:t>
        <a:bodyPr/>
        <a:lstStyle/>
        <a:p>
          <a:endParaRPr lang="en-US"/>
        </a:p>
      </dgm:t>
    </dgm:pt>
    <dgm:pt modelId="{843382EA-393D-4F44-8493-142A4C92A7BF}">
      <dgm:prSet phldrT="[Text]" custT="1"/>
      <dgm:spPr/>
      <dgm:t>
        <a:bodyPr/>
        <a:lstStyle/>
        <a:p>
          <a:r>
            <a:rPr lang="en-US" sz="1400" b="0" dirty="0">
              <a:latin typeface="Gotham Rounded Bold" pitchFamily="50" charset="0"/>
            </a:rPr>
            <a:t>WHEDA stands for </a:t>
          </a:r>
          <a:r>
            <a:rPr lang="en-US" sz="1400" b="1" dirty="0">
              <a:latin typeface="Gotham Rounded Bold" pitchFamily="50" charset="0"/>
            </a:rPr>
            <a:t>W</a:t>
          </a:r>
          <a:r>
            <a:rPr lang="en-US" sz="1400" b="0" dirty="0">
              <a:latin typeface="Gotham Rounded Bold" pitchFamily="50" charset="0"/>
            </a:rPr>
            <a:t>isconsin </a:t>
          </a:r>
          <a:r>
            <a:rPr lang="en-US" sz="1400" b="1" dirty="0">
              <a:latin typeface="Gotham Rounded Bold" pitchFamily="50" charset="0"/>
            </a:rPr>
            <a:t>H</a:t>
          </a:r>
          <a:r>
            <a:rPr lang="en-US" sz="1400" b="0" dirty="0">
              <a:latin typeface="Gotham Rounded Bold" pitchFamily="50" charset="0"/>
            </a:rPr>
            <a:t>ousing and </a:t>
          </a:r>
          <a:r>
            <a:rPr lang="en-US" sz="1400" b="1" dirty="0">
              <a:latin typeface="Gotham Rounded Bold" pitchFamily="50" charset="0"/>
            </a:rPr>
            <a:t>E</a:t>
          </a:r>
          <a:r>
            <a:rPr lang="en-US" sz="1400" b="0" dirty="0">
              <a:latin typeface="Gotham Rounded Bold" pitchFamily="50" charset="0"/>
            </a:rPr>
            <a:t>conomic </a:t>
          </a:r>
          <a:r>
            <a:rPr lang="en-US" sz="1400" b="1" dirty="0">
              <a:latin typeface="Gotham Rounded Bold" pitchFamily="50" charset="0"/>
            </a:rPr>
            <a:t>D</a:t>
          </a:r>
          <a:r>
            <a:rPr lang="en-US" sz="1400" b="0" dirty="0">
              <a:latin typeface="Gotham Rounded Bold" pitchFamily="50" charset="0"/>
            </a:rPr>
            <a:t>evelopment </a:t>
          </a:r>
          <a:r>
            <a:rPr lang="en-US" sz="1400" b="1" dirty="0">
              <a:latin typeface="Gotham Rounded Bold" pitchFamily="50" charset="0"/>
            </a:rPr>
            <a:t>A</a:t>
          </a:r>
          <a:r>
            <a:rPr lang="en-US" sz="1400" b="0" dirty="0">
              <a:latin typeface="Gotham Rounded Bold" pitchFamily="50" charset="0"/>
            </a:rPr>
            <a:t>uthority.</a:t>
          </a:r>
        </a:p>
      </dgm:t>
    </dgm:pt>
    <dgm:pt modelId="{74C062CD-E5D0-4A54-888E-5923B80AE818}" type="parTrans" cxnId="{15E7E2AF-1A6A-43E4-8593-2A91C9B286CE}">
      <dgm:prSet/>
      <dgm:spPr/>
      <dgm:t>
        <a:bodyPr/>
        <a:lstStyle/>
        <a:p>
          <a:endParaRPr lang="en-US" sz="1200">
            <a:latin typeface="Gotham Rounded Bold" pitchFamily="50" charset="0"/>
          </a:endParaRPr>
        </a:p>
      </dgm:t>
    </dgm:pt>
    <dgm:pt modelId="{E4FC01D4-ECCD-4241-BA7E-C4821ED8890B}" type="sibTrans" cxnId="{15E7E2AF-1A6A-43E4-8593-2A91C9B286CE}">
      <dgm:prSet custT="1"/>
      <dgm:spPr/>
      <dgm:t>
        <a:bodyPr/>
        <a:lstStyle/>
        <a:p>
          <a:endParaRPr lang="en-US" sz="1200" dirty="0">
            <a:latin typeface="Gotham Rounded Bold" pitchFamily="50" charset="0"/>
          </a:endParaRPr>
        </a:p>
      </dgm:t>
    </dgm:pt>
    <dgm:pt modelId="{5625841E-CB12-4D7E-B6C0-FB2B58F0431A}">
      <dgm:prSet custT="1"/>
      <dgm:spPr/>
      <dgm:t>
        <a:bodyPr/>
        <a:lstStyle/>
        <a:p>
          <a:r>
            <a:rPr lang="en-US" sz="1300" dirty="0">
              <a:latin typeface="Gotham Rounded Bold" pitchFamily="50" charset="0"/>
            </a:rPr>
            <a:t>We’re a mission-driven organization established to help renters become homeowners through our unique, affordable financing options. </a:t>
          </a:r>
        </a:p>
        <a:p>
          <a:endParaRPr lang="en-US" sz="1200" dirty="0">
            <a:latin typeface="Gotham Rounded Bold" pitchFamily="50" charset="0"/>
          </a:endParaRPr>
        </a:p>
      </dgm:t>
    </dgm:pt>
    <dgm:pt modelId="{A2C1A2FE-2CB1-4831-92DD-0AF08C9F26C9}" type="parTrans" cxnId="{35708BD6-486A-40B2-9434-A18F5596C422}">
      <dgm:prSet/>
      <dgm:spPr/>
      <dgm:t>
        <a:bodyPr/>
        <a:lstStyle/>
        <a:p>
          <a:endParaRPr lang="en-US" sz="1200">
            <a:latin typeface="Gotham Rounded Bold" pitchFamily="50" charset="0"/>
          </a:endParaRPr>
        </a:p>
      </dgm:t>
    </dgm:pt>
    <dgm:pt modelId="{01D06FDA-23EC-4794-8492-43EEF643F595}" type="sibTrans" cxnId="{35708BD6-486A-40B2-9434-A18F5596C422}">
      <dgm:prSet custT="1"/>
      <dgm:spPr/>
      <dgm:t>
        <a:bodyPr/>
        <a:lstStyle/>
        <a:p>
          <a:endParaRPr lang="en-US" sz="1200" dirty="0">
            <a:latin typeface="Gotham Rounded Bold" pitchFamily="50" charset="0"/>
          </a:endParaRPr>
        </a:p>
      </dgm:t>
    </dgm:pt>
    <dgm:pt modelId="{5BEF781F-A47B-4BC5-9974-1BFEBD9480A3}">
      <dgm:prSet custT="1"/>
      <dgm:spPr/>
      <dgm:t>
        <a:bodyPr/>
        <a:lstStyle/>
        <a:p>
          <a:r>
            <a:rPr lang="en-US" sz="1400" dirty="0">
              <a:latin typeface="Gotham Rounded Bold" pitchFamily="50" charset="0"/>
            </a:rPr>
            <a:t>WHEDA mortgage programs are tailored to individual needs, so home buyers can purchase homes sooner with a mortgage they can afford.</a:t>
          </a:r>
        </a:p>
      </dgm:t>
    </dgm:pt>
    <dgm:pt modelId="{83039CD2-85CC-45C7-A95C-A855508E743F}" type="parTrans" cxnId="{74D6E7B9-0533-4AC6-AF3F-A0B61E087C70}">
      <dgm:prSet/>
      <dgm:spPr/>
      <dgm:t>
        <a:bodyPr/>
        <a:lstStyle/>
        <a:p>
          <a:endParaRPr lang="en-US" sz="1200">
            <a:latin typeface="Gotham Rounded Bold" pitchFamily="50" charset="0"/>
          </a:endParaRPr>
        </a:p>
      </dgm:t>
    </dgm:pt>
    <dgm:pt modelId="{068F4F24-1E42-4D6B-A176-613CBD2F5D03}" type="sibTrans" cxnId="{74D6E7B9-0533-4AC6-AF3F-A0B61E087C70}">
      <dgm:prSet/>
      <dgm:spPr/>
      <dgm:t>
        <a:bodyPr/>
        <a:lstStyle/>
        <a:p>
          <a:endParaRPr lang="en-US" sz="1200">
            <a:latin typeface="Gotham Rounded Bold" pitchFamily="50" charset="0"/>
          </a:endParaRPr>
        </a:p>
      </dgm:t>
    </dgm:pt>
    <dgm:pt modelId="{948146B2-2A7D-49C2-B3C4-2407EEEB13F9}" type="pres">
      <dgm:prSet presAssocID="{07260626-DDC1-4CE2-86C9-E26D79320A57}" presName="outerComposite" presStyleCnt="0">
        <dgm:presLayoutVars>
          <dgm:chMax val="5"/>
          <dgm:dir/>
          <dgm:resizeHandles val="exact"/>
        </dgm:presLayoutVars>
      </dgm:prSet>
      <dgm:spPr/>
    </dgm:pt>
    <dgm:pt modelId="{B5EAD670-4B1E-4C12-86EB-27CF686E7CDE}" type="pres">
      <dgm:prSet presAssocID="{07260626-DDC1-4CE2-86C9-E26D79320A57}" presName="dummyMaxCanvas" presStyleCnt="0">
        <dgm:presLayoutVars/>
      </dgm:prSet>
      <dgm:spPr/>
    </dgm:pt>
    <dgm:pt modelId="{143BEB90-46AE-4AF0-9D1B-AFD201EFA564}" type="pres">
      <dgm:prSet presAssocID="{07260626-DDC1-4CE2-86C9-E26D79320A57}" presName="ThreeNodes_1" presStyleLbl="node1" presStyleIdx="0" presStyleCnt="3">
        <dgm:presLayoutVars>
          <dgm:bulletEnabled val="1"/>
        </dgm:presLayoutVars>
      </dgm:prSet>
      <dgm:spPr/>
    </dgm:pt>
    <dgm:pt modelId="{536920AA-96AE-4BA1-9E9A-450DBA830006}" type="pres">
      <dgm:prSet presAssocID="{07260626-DDC1-4CE2-86C9-E26D79320A57}" presName="ThreeNodes_2" presStyleLbl="node1" presStyleIdx="1" presStyleCnt="3">
        <dgm:presLayoutVars>
          <dgm:bulletEnabled val="1"/>
        </dgm:presLayoutVars>
      </dgm:prSet>
      <dgm:spPr/>
    </dgm:pt>
    <dgm:pt modelId="{244AE082-A0F8-4242-BB61-0D62B1966F88}" type="pres">
      <dgm:prSet presAssocID="{07260626-DDC1-4CE2-86C9-E26D79320A57}" presName="ThreeNodes_3" presStyleLbl="node1" presStyleIdx="2" presStyleCnt="3">
        <dgm:presLayoutVars>
          <dgm:bulletEnabled val="1"/>
        </dgm:presLayoutVars>
      </dgm:prSet>
      <dgm:spPr/>
    </dgm:pt>
    <dgm:pt modelId="{823F1D46-D89F-4B9D-8D97-1CF83E761B65}" type="pres">
      <dgm:prSet presAssocID="{07260626-DDC1-4CE2-86C9-E26D79320A57}" presName="ThreeConn_1-2" presStyleLbl="fgAccFollowNode1" presStyleIdx="0" presStyleCnt="2">
        <dgm:presLayoutVars>
          <dgm:bulletEnabled val="1"/>
        </dgm:presLayoutVars>
      </dgm:prSet>
      <dgm:spPr/>
    </dgm:pt>
    <dgm:pt modelId="{B3773AA3-1E48-4589-A450-F9BAB265398A}" type="pres">
      <dgm:prSet presAssocID="{07260626-DDC1-4CE2-86C9-E26D79320A57}" presName="ThreeConn_2-3" presStyleLbl="fgAccFollowNode1" presStyleIdx="1" presStyleCnt="2">
        <dgm:presLayoutVars>
          <dgm:bulletEnabled val="1"/>
        </dgm:presLayoutVars>
      </dgm:prSet>
      <dgm:spPr/>
    </dgm:pt>
    <dgm:pt modelId="{20FC0419-39DB-445E-8065-0CDB567B8FC8}" type="pres">
      <dgm:prSet presAssocID="{07260626-DDC1-4CE2-86C9-E26D79320A57}" presName="ThreeNodes_1_text" presStyleLbl="node1" presStyleIdx="2" presStyleCnt="3">
        <dgm:presLayoutVars>
          <dgm:bulletEnabled val="1"/>
        </dgm:presLayoutVars>
      </dgm:prSet>
      <dgm:spPr/>
    </dgm:pt>
    <dgm:pt modelId="{11B7801D-723F-4120-B0DE-3F0DE4A2E69E}" type="pres">
      <dgm:prSet presAssocID="{07260626-DDC1-4CE2-86C9-E26D79320A57}" presName="ThreeNodes_2_text" presStyleLbl="node1" presStyleIdx="2" presStyleCnt="3">
        <dgm:presLayoutVars>
          <dgm:bulletEnabled val="1"/>
        </dgm:presLayoutVars>
      </dgm:prSet>
      <dgm:spPr/>
    </dgm:pt>
    <dgm:pt modelId="{1E89AEA4-5813-42C3-9392-A31495C1170C}" type="pres">
      <dgm:prSet presAssocID="{07260626-DDC1-4CE2-86C9-E26D79320A57}" presName="ThreeNodes_3_text" presStyleLbl="node1" presStyleIdx="2" presStyleCnt="3">
        <dgm:presLayoutVars>
          <dgm:bulletEnabled val="1"/>
        </dgm:presLayoutVars>
      </dgm:prSet>
      <dgm:spPr/>
    </dgm:pt>
  </dgm:ptLst>
  <dgm:cxnLst>
    <dgm:cxn modelId="{F2966A0C-89AF-45BA-9852-7D8B10C84EBE}" type="presOf" srcId="{01D06FDA-23EC-4794-8492-43EEF643F595}" destId="{B3773AA3-1E48-4589-A450-F9BAB265398A}" srcOrd="0" destOrd="0" presId="urn:microsoft.com/office/officeart/2005/8/layout/vProcess5"/>
    <dgm:cxn modelId="{E144050E-EFF7-431C-AE14-2710F2B116A1}" type="presOf" srcId="{5625841E-CB12-4D7E-B6C0-FB2B58F0431A}" destId="{536920AA-96AE-4BA1-9E9A-450DBA830006}" srcOrd="0" destOrd="0" presId="urn:microsoft.com/office/officeart/2005/8/layout/vProcess5"/>
    <dgm:cxn modelId="{90A0521A-FB6E-4556-A1A3-A485B119C2F8}" type="presOf" srcId="{5BEF781F-A47B-4BC5-9974-1BFEBD9480A3}" destId="{244AE082-A0F8-4242-BB61-0D62B1966F88}" srcOrd="0" destOrd="0" presId="urn:microsoft.com/office/officeart/2005/8/layout/vProcess5"/>
    <dgm:cxn modelId="{A4DBEB80-0D4B-4126-8EA5-63EF8BAFABD6}" type="presOf" srcId="{E4FC01D4-ECCD-4241-BA7E-C4821ED8890B}" destId="{823F1D46-D89F-4B9D-8D97-1CF83E761B65}" srcOrd="0" destOrd="0" presId="urn:microsoft.com/office/officeart/2005/8/layout/vProcess5"/>
    <dgm:cxn modelId="{CF9F1F91-82C5-4BEC-A376-595D261E17C9}" type="presOf" srcId="{5625841E-CB12-4D7E-B6C0-FB2B58F0431A}" destId="{11B7801D-723F-4120-B0DE-3F0DE4A2E69E}" srcOrd="1" destOrd="0" presId="urn:microsoft.com/office/officeart/2005/8/layout/vProcess5"/>
    <dgm:cxn modelId="{15E7E2AF-1A6A-43E4-8593-2A91C9B286CE}" srcId="{07260626-DDC1-4CE2-86C9-E26D79320A57}" destId="{843382EA-393D-4F44-8493-142A4C92A7BF}" srcOrd="0" destOrd="0" parTransId="{74C062CD-E5D0-4A54-888E-5923B80AE818}" sibTransId="{E4FC01D4-ECCD-4241-BA7E-C4821ED8890B}"/>
    <dgm:cxn modelId="{D1D67DB3-9A4B-4C39-864D-D2438AAF9A2C}" type="presOf" srcId="{07260626-DDC1-4CE2-86C9-E26D79320A57}" destId="{948146B2-2A7D-49C2-B3C4-2407EEEB13F9}" srcOrd="0" destOrd="0" presId="urn:microsoft.com/office/officeart/2005/8/layout/vProcess5"/>
    <dgm:cxn modelId="{74D6E7B9-0533-4AC6-AF3F-A0B61E087C70}" srcId="{07260626-DDC1-4CE2-86C9-E26D79320A57}" destId="{5BEF781F-A47B-4BC5-9974-1BFEBD9480A3}" srcOrd="2" destOrd="0" parTransId="{83039CD2-85CC-45C7-A95C-A855508E743F}" sibTransId="{068F4F24-1E42-4D6B-A176-613CBD2F5D03}"/>
    <dgm:cxn modelId="{A52CCAC3-BBB3-4A8E-ADFF-E2AD94CBAD4F}" type="presOf" srcId="{843382EA-393D-4F44-8493-142A4C92A7BF}" destId="{143BEB90-46AE-4AF0-9D1B-AFD201EFA564}" srcOrd="0" destOrd="0" presId="urn:microsoft.com/office/officeart/2005/8/layout/vProcess5"/>
    <dgm:cxn modelId="{35708BD6-486A-40B2-9434-A18F5596C422}" srcId="{07260626-DDC1-4CE2-86C9-E26D79320A57}" destId="{5625841E-CB12-4D7E-B6C0-FB2B58F0431A}" srcOrd="1" destOrd="0" parTransId="{A2C1A2FE-2CB1-4831-92DD-0AF08C9F26C9}" sibTransId="{01D06FDA-23EC-4794-8492-43EEF643F595}"/>
    <dgm:cxn modelId="{FBA70ED7-A86D-4CF3-BFBF-00CBB23361D4}" type="presOf" srcId="{843382EA-393D-4F44-8493-142A4C92A7BF}" destId="{20FC0419-39DB-445E-8065-0CDB567B8FC8}" srcOrd="1" destOrd="0" presId="urn:microsoft.com/office/officeart/2005/8/layout/vProcess5"/>
    <dgm:cxn modelId="{417612DC-29D7-4FA1-9052-F0283788CAEB}" type="presOf" srcId="{5BEF781F-A47B-4BC5-9974-1BFEBD9480A3}" destId="{1E89AEA4-5813-42C3-9392-A31495C1170C}" srcOrd="1" destOrd="0" presId="urn:microsoft.com/office/officeart/2005/8/layout/vProcess5"/>
    <dgm:cxn modelId="{3BEBB03F-2377-4E29-9A68-AC9210AD60C3}" type="presParOf" srcId="{948146B2-2A7D-49C2-B3C4-2407EEEB13F9}" destId="{B5EAD670-4B1E-4C12-86EB-27CF686E7CDE}" srcOrd="0" destOrd="0" presId="urn:microsoft.com/office/officeart/2005/8/layout/vProcess5"/>
    <dgm:cxn modelId="{8BAE7C6E-6445-4EF5-99B6-C418E0B517EA}" type="presParOf" srcId="{948146B2-2A7D-49C2-B3C4-2407EEEB13F9}" destId="{143BEB90-46AE-4AF0-9D1B-AFD201EFA564}" srcOrd="1" destOrd="0" presId="urn:microsoft.com/office/officeart/2005/8/layout/vProcess5"/>
    <dgm:cxn modelId="{804F32D7-4A1E-4CF6-A930-CDD12F66BEAD}" type="presParOf" srcId="{948146B2-2A7D-49C2-B3C4-2407EEEB13F9}" destId="{536920AA-96AE-4BA1-9E9A-450DBA830006}" srcOrd="2" destOrd="0" presId="urn:microsoft.com/office/officeart/2005/8/layout/vProcess5"/>
    <dgm:cxn modelId="{A17DCFD0-CFFB-4348-AE85-F063889B102E}" type="presParOf" srcId="{948146B2-2A7D-49C2-B3C4-2407EEEB13F9}" destId="{244AE082-A0F8-4242-BB61-0D62B1966F88}" srcOrd="3" destOrd="0" presId="urn:microsoft.com/office/officeart/2005/8/layout/vProcess5"/>
    <dgm:cxn modelId="{6EFA2C93-EC53-475A-803F-FD83316408F8}" type="presParOf" srcId="{948146B2-2A7D-49C2-B3C4-2407EEEB13F9}" destId="{823F1D46-D89F-4B9D-8D97-1CF83E761B65}" srcOrd="4" destOrd="0" presId="urn:microsoft.com/office/officeart/2005/8/layout/vProcess5"/>
    <dgm:cxn modelId="{4183C033-2B2A-462D-B695-CD6A5E77E7DC}" type="presParOf" srcId="{948146B2-2A7D-49C2-B3C4-2407EEEB13F9}" destId="{B3773AA3-1E48-4589-A450-F9BAB265398A}" srcOrd="5" destOrd="0" presId="urn:microsoft.com/office/officeart/2005/8/layout/vProcess5"/>
    <dgm:cxn modelId="{8F8ACFAF-5640-43A3-9561-E8A216DB3206}" type="presParOf" srcId="{948146B2-2A7D-49C2-B3C4-2407EEEB13F9}" destId="{20FC0419-39DB-445E-8065-0CDB567B8FC8}" srcOrd="6" destOrd="0" presId="urn:microsoft.com/office/officeart/2005/8/layout/vProcess5"/>
    <dgm:cxn modelId="{444149B6-5004-465C-A570-4E18953E3C3D}" type="presParOf" srcId="{948146B2-2A7D-49C2-B3C4-2407EEEB13F9}" destId="{11B7801D-723F-4120-B0DE-3F0DE4A2E69E}" srcOrd="7" destOrd="0" presId="urn:microsoft.com/office/officeart/2005/8/layout/vProcess5"/>
    <dgm:cxn modelId="{FA3E31AF-8C02-4035-9474-F9646318839D}" type="presParOf" srcId="{948146B2-2A7D-49C2-B3C4-2407EEEB13F9}" destId="{1E89AEA4-5813-42C3-9392-A31495C1170C}"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86808CC-5048-4EE8-B583-130A9009E43C}"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1E97233D-DFE3-47BB-A7AA-1A944F343272}">
      <dgm:prSet custT="1"/>
      <dgm:spPr/>
      <dgm:t>
        <a:bodyPr/>
        <a:lstStyle/>
        <a:p>
          <a:r>
            <a:rPr lang="en-US" sz="1600" dirty="0">
              <a:latin typeface="Gotham Rounded Bold" pitchFamily="50" charset="0"/>
            </a:rPr>
            <a:t>1. What is your process for preapproval and closing?</a:t>
          </a:r>
          <a:endParaRPr lang="en-US" sz="1600" dirty="0">
            <a:latin typeface="Gotham Rounded Medium" panose="02000000000000000000" pitchFamily="50" charset="0"/>
          </a:endParaRPr>
        </a:p>
      </dgm:t>
    </dgm:pt>
    <dgm:pt modelId="{9CB1DD93-1740-4EDC-A568-ADE9C665CCCB}" type="parTrans" cxnId="{2C321A59-2D48-4CDC-A3E1-A95D4FBEACD0}">
      <dgm:prSet/>
      <dgm:spPr/>
      <dgm:t>
        <a:bodyPr/>
        <a:lstStyle/>
        <a:p>
          <a:endParaRPr lang="en-US" sz="2400">
            <a:latin typeface="Gotham Rounded Medium" panose="02000000000000000000" pitchFamily="50" charset="0"/>
          </a:endParaRPr>
        </a:p>
      </dgm:t>
    </dgm:pt>
    <dgm:pt modelId="{8CFC7A16-C643-4CA3-916A-DE5951F92E60}" type="sibTrans" cxnId="{2C321A59-2D48-4CDC-A3E1-A95D4FBEACD0}">
      <dgm:prSet/>
      <dgm:spPr/>
      <dgm:t>
        <a:bodyPr/>
        <a:lstStyle/>
        <a:p>
          <a:endParaRPr lang="en-US" sz="2400">
            <a:latin typeface="Gotham Rounded Medium" panose="02000000000000000000" pitchFamily="50" charset="0"/>
          </a:endParaRPr>
        </a:p>
      </dgm:t>
    </dgm:pt>
    <dgm:pt modelId="{F590DDFB-1DB8-44D3-B0AE-0BB184E8592C}">
      <dgm:prSet custT="1"/>
      <dgm:spPr/>
      <dgm:t>
        <a:bodyPr/>
        <a:lstStyle/>
        <a:p>
          <a:r>
            <a:rPr lang="en-US" sz="1400" dirty="0">
              <a:solidFill>
                <a:srgbClr val="005773"/>
              </a:solidFill>
              <a:latin typeface="Gotham Rounded Medium" panose="02000000000000000000" pitchFamily="50" charset="0"/>
            </a:rPr>
            <a:t>Your minimum down payment will depend on the type of loan your lender recommends for you. </a:t>
          </a:r>
        </a:p>
      </dgm:t>
    </dgm:pt>
    <dgm:pt modelId="{1587517F-F36B-4EB2-A2B0-35AC836FD6E8}" type="parTrans" cxnId="{C676AE66-1ED1-408B-928C-D46E01B8C95D}">
      <dgm:prSet/>
      <dgm:spPr/>
      <dgm:t>
        <a:bodyPr/>
        <a:lstStyle/>
        <a:p>
          <a:endParaRPr lang="en-US" sz="2400">
            <a:latin typeface="Gotham Rounded Medium" panose="02000000000000000000" pitchFamily="50" charset="0"/>
          </a:endParaRPr>
        </a:p>
      </dgm:t>
    </dgm:pt>
    <dgm:pt modelId="{09AC96D2-C1EF-4446-BDE6-9626289FE0E0}" type="sibTrans" cxnId="{C676AE66-1ED1-408B-928C-D46E01B8C95D}">
      <dgm:prSet/>
      <dgm:spPr/>
      <dgm:t>
        <a:bodyPr/>
        <a:lstStyle/>
        <a:p>
          <a:endParaRPr lang="en-US" sz="2400">
            <a:latin typeface="Gotham Rounded Medium" panose="02000000000000000000" pitchFamily="50" charset="0"/>
          </a:endParaRPr>
        </a:p>
      </dgm:t>
    </dgm:pt>
    <dgm:pt modelId="{01DCAB20-6586-4B9A-ABF0-511C4913DEB5}">
      <dgm:prSet custT="1"/>
      <dgm:spPr/>
      <dgm:t>
        <a:bodyPr/>
        <a:lstStyle/>
        <a:p>
          <a:r>
            <a:rPr lang="en-US" sz="1600" dirty="0">
              <a:latin typeface="Gotham Rounded Bold" pitchFamily="50" charset="0"/>
            </a:rPr>
            <a:t>4. Do you offer grant assistance like Down Payment Plus?</a:t>
          </a:r>
          <a:endParaRPr lang="en-US" sz="1600" dirty="0">
            <a:latin typeface="Gotham Rounded Medium" panose="02000000000000000000" pitchFamily="50" charset="0"/>
          </a:endParaRPr>
        </a:p>
      </dgm:t>
    </dgm:pt>
    <dgm:pt modelId="{A332C508-40E6-4DCF-B102-FC92C315696D}" type="parTrans" cxnId="{10982F55-7378-4ED4-A3EE-AB94B1C90F73}">
      <dgm:prSet/>
      <dgm:spPr/>
      <dgm:t>
        <a:bodyPr/>
        <a:lstStyle/>
        <a:p>
          <a:endParaRPr lang="en-US" sz="2400">
            <a:latin typeface="Gotham Rounded Medium" panose="02000000000000000000" pitchFamily="50" charset="0"/>
          </a:endParaRPr>
        </a:p>
      </dgm:t>
    </dgm:pt>
    <dgm:pt modelId="{463802C8-CAA3-40A3-ADD5-0BC71DBB481E}" type="sibTrans" cxnId="{10982F55-7378-4ED4-A3EE-AB94B1C90F73}">
      <dgm:prSet/>
      <dgm:spPr/>
      <dgm:t>
        <a:bodyPr/>
        <a:lstStyle/>
        <a:p>
          <a:endParaRPr lang="en-US" sz="2400">
            <a:latin typeface="Gotham Rounded Medium" panose="02000000000000000000" pitchFamily="50" charset="0"/>
          </a:endParaRPr>
        </a:p>
      </dgm:t>
    </dgm:pt>
    <dgm:pt modelId="{BDABE5ED-9C3A-46E6-BF94-3A5ABCA98062}">
      <dgm:prSet custT="1"/>
      <dgm:spPr/>
      <dgm:t>
        <a:bodyPr/>
        <a:lstStyle/>
        <a:p>
          <a:r>
            <a:rPr lang="en-US" sz="1400" dirty="0">
              <a:solidFill>
                <a:srgbClr val="005773"/>
              </a:solidFill>
              <a:latin typeface="Gotham Rounded Medium" panose="02000000000000000000" pitchFamily="50" charset="0"/>
            </a:rPr>
            <a:t>State and local housing agencies administer a wide range of programs, including grants.</a:t>
          </a:r>
        </a:p>
      </dgm:t>
    </dgm:pt>
    <dgm:pt modelId="{EE4EF7B8-3E8F-46A8-A853-D264F6961A54}" type="parTrans" cxnId="{8E30E132-A099-477C-B0C8-7C1D9CA36BD8}">
      <dgm:prSet/>
      <dgm:spPr/>
      <dgm:t>
        <a:bodyPr/>
        <a:lstStyle/>
        <a:p>
          <a:endParaRPr lang="en-US" sz="2400">
            <a:latin typeface="Gotham Rounded Medium" panose="02000000000000000000" pitchFamily="50" charset="0"/>
          </a:endParaRPr>
        </a:p>
      </dgm:t>
    </dgm:pt>
    <dgm:pt modelId="{9517CC0A-CD64-4AF0-8B16-51FF850DA753}" type="sibTrans" cxnId="{8E30E132-A099-477C-B0C8-7C1D9CA36BD8}">
      <dgm:prSet/>
      <dgm:spPr/>
      <dgm:t>
        <a:bodyPr/>
        <a:lstStyle/>
        <a:p>
          <a:endParaRPr lang="en-US" sz="2400">
            <a:latin typeface="Gotham Rounded Medium" panose="02000000000000000000" pitchFamily="50" charset="0"/>
          </a:endParaRPr>
        </a:p>
      </dgm:t>
    </dgm:pt>
    <dgm:pt modelId="{9283E7FF-B59E-4F5C-B5FC-02C79DA1FF38}">
      <dgm:prSet custT="1"/>
      <dgm:spPr/>
      <dgm:t>
        <a:bodyPr/>
        <a:lstStyle/>
        <a:p>
          <a:r>
            <a:rPr lang="en-US" sz="1400" dirty="0">
              <a:latin typeface="Gotham Rounded Bold" pitchFamily="50" charset="0"/>
            </a:rPr>
            <a:t>5. What fees will be included in my loan and due at closing?</a:t>
          </a:r>
          <a:endParaRPr lang="en-US" sz="1400" dirty="0">
            <a:latin typeface="Gotham Rounded Medium" panose="02000000000000000000" pitchFamily="50" charset="0"/>
          </a:endParaRPr>
        </a:p>
      </dgm:t>
    </dgm:pt>
    <dgm:pt modelId="{0025986F-60A1-4C13-B79B-48AF3017E703}" type="parTrans" cxnId="{10E604EA-160B-4952-99B1-2B38F6725FF7}">
      <dgm:prSet/>
      <dgm:spPr/>
      <dgm:t>
        <a:bodyPr/>
        <a:lstStyle/>
        <a:p>
          <a:endParaRPr lang="en-US" sz="2400">
            <a:latin typeface="Gotham Rounded Medium" panose="02000000000000000000" pitchFamily="50" charset="0"/>
          </a:endParaRPr>
        </a:p>
      </dgm:t>
    </dgm:pt>
    <dgm:pt modelId="{8D256056-FC13-46A0-B2C5-0CF07F387A1F}" type="sibTrans" cxnId="{10E604EA-160B-4952-99B1-2B38F6725FF7}">
      <dgm:prSet/>
      <dgm:spPr/>
      <dgm:t>
        <a:bodyPr/>
        <a:lstStyle/>
        <a:p>
          <a:endParaRPr lang="en-US" sz="2400">
            <a:latin typeface="Gotham Rounded Medium" panose="02000000000000000000" pitchFamily="50" charset="0"/>
          </a:endParaRPr>
        </a:p>
      </dgm:t>
    </dgm:pt>
    <dgm:pt modelId="{27B58EFA-0FC8-40D7-8EF2-5AE6783F56B1}">
      <dgm:prSet custT="1"/>
      <dgm:spPr/>
      <dgm:t>
        <a:bodyPr/>
        <a:lstStyle/>
        <a:p>
          <a:r>
            <a:rPr lang="en-US" sz="1400" dirty="0">
              <a:solidFill>
                <a:srgbClr val="005773"/>
              </a:solidFill>
              <a:latin typeface="Gotham Rounded Medium" panose="02000000000000000000" pitchFamily="50" charset="0"/>
            </a:rPr>
            <a:t>Lender fees will be associated no matter what loan product you choose. </a:t>
          </a:r>
        </a:p>
      </dgm:t>
    </dgm:pt>
    <dgm:pt modelId="{059442E1-B68D-4EEF-A5D5-3895091034B2}" type="parTrans" cxnId="{6AAF885D-7521-4BC8-A0ED-0E10A5336831}">
      <dgm:prSet/>
      <dgm:spPr/>
      <dgm:t>
        <a:bodyPr/>
        <a:lstStyle/>
        <a:p>
          <a:endParaRPr lang="en-US" sz="2400">
            <a:latin typeface="Gotham Rounded Medium" panose="02000000000000000000" pitchFamily="50" charset="0"/>
          </a:endParaRPr>
        </a:p>
      </dgm:t>
    </dgm:pt>
    <dgm:pt modelId="{5B40BD10-3DD4-49D8-B197-12F6066125FA}" type="sibTrans" cxnId="{6AAF885D-7521-4BC8-A0ED-0E10A5336831}">
      <dgm:prSet/>
      <dgm:spPr/>
      <dgm:t>
        <a:bodyPr/>
        <a:lstStyle/>
        <a:p>
          <a:endParaRPr lang="en-US" sz="2400">
            <a:latin typeface="Gotham Rounded Medium" panose="02000000000000000000" pitchFamily="50" charset="0"/>
          </a:endParaRPr>
        </a:p>
      </dgm:t>
    </dgm:pt>
    <dgm:pt modelId="{C415DEDD-3216-4F51-AB79-E4EECFB61C18}">
      <dgm:prSet custT="1"/>
      <dgm:spPr/>
      <dgm:t>
        <a:bodyPr/>
        <a:lstStyle/>
        <a:p>
          <a:r>
            <a:rPr lang="en-US" sz="1400" dirty="0">
              <a:solidFill>
                <a:srgbClr val="005773"/>
              </a:solidFill>
              <a:latin typeface="Gotham Rounded Medium" panose="02000000000000000000" pitchFamily="50" charset="0"/>
            </a:rPr>
            <a:t>Make sure the lender’s timelines line up with your home buying goals. </a:t>
          </a:r>
        </a:p>
      </dgm:t>
    </dgm:pt>
    <dgm:pt modelId="{9A1ED64C-1FF9-4638-8350-81482BB5DBF2}" type="sibTrans" cxnId="{730D40BE-4776-4EFB-AE30-E267D08FE5B5}">
      <dgm:prSet/>
      <dgm:spPr/>
      <dgm:t>
        <a:bodyPr/>
        <a:lstStyle/>
        <a:p>
          <a:endParaRPr lang="en-US" sz="2400">
            <a:latin typeface="Gotham Rounded Medium" panose="02000000000000000000" pitchFamily="50" charset="0"/>
          </a:endParaRPr>
        </a:p>
      </dgm:t>
    </dgm:pt>
    <dgm:pt modelId="{06B528CF-905D-4216-93BC-9B77AE7A79F3}" type="parTrans" cxnId="{730D40BE-4776-4EFB-AE30-E267D08FE5B5}">
      <dgm:prSet/>
      <dgm:spPr/>
      <dgm:t>
        <a:bodyPr/>
        <a:lstStyle/>
        <a:p>
          <a:endParaRPr lang="en-US" sz="2400">
            <a:latin typeface="Gotham Rounded Medium" panose="02000000000000000000" pitchFamily="50" charset="0"/>
          </a:endParaRPr>
        </a:p>
      </dgm:t>
    </dgm:pt>
    <dgm:pt modelId="{AB48144D-F3B3-4ACE-A996-5885257EDC92}">
      <dgm:prSet custT="1"/>
      <dgm:spPr/>
      <dgm:t>
        <a:bodyPr/>
        <a:lstStyle/>
        <a:p>
          <a:r>
            <a:rPr lang="en-US" sz="1600" dirty="0">
              <a:latin typeface="Gotham Rounded Bold" pitchFamily="50" charset="0"/>
            </a:rPr>
            <a:t>3. What will be my down payment requirement?</a:t>
          </a:r>
          <a:endParaRPr lang="en-US" sz="1600" dirty="0">
            <a:latin typeface="Gotham Rounded Medium" panose="02000000000000000000" pitchFamily="50" charset="0"/>
          </a:endParaRPr>
        </a:p>
      </dgm:t>
    </dgm:pt>
    <dgm:pt modelId="{1F7FDB76-79A7-453D-9A21-E877AAC23818}" type="sibTrans" cxnId="{75F40074-6F52-46DC-80AC-6D6AA667B212}">
      <dgm:prSet/>
      <dgm:spPr/>
      <dgm:t>
        <a:bodyPr/>
        <a:lstStyle/>
        <a:p>
          <a:endParaRPr lang="en-US" sz="2400">
            <a:latin typeface="Gotham Rounded Medium" panose="02000000000000000000" pitchFamily="50" charset="0"/>
          </a:endParaRPr>
        </a:p>
      </dgm:t>
    </dgm:pt>
    <dgm:pt modelId="{985C4F22-C0AF-4993-937A-B22F68AD09B2}" type="parTrans" cxnId="{75F40074-6F52-46DC-80AC-6D6AA667B212}">
      <dgm:prSet/>
      <dgm:spPr/>
      <dgm:t>
        <a:bodyPr/>
        <a:lstStyle/>
        <a:p>
          <a:endParaRPr lang="en-US" sz="2400">
            <a:latin typeface="Gotham Rounded Medium" panose="02000000000000000000" pitchFamily="50" charset="0"/>
          </a:endParaRPr>
        </a:p>
      </dgm:t>
    </dgm:pt>
    <dgm:pt modelId="{BE4156F7-0CB9-4069-9E0B-905CB0357A71}">
      <dgm:prSet custT="1"/>
      <dgm:spPr/>
      <dgm:t>
        <a:bodyPr/>
        <a:lstStyle/>
        <a:p>
          <a:endParaRPr lang="en-US" sz="1600" dirty="0">
            <a:latin typeface="Gotham Rounded Medium" panose="02000000000000000000" pitchFamily="50" charset="0"/>
          </a:endParaRPr>
        </a:p>
        <a:p>
          <a:r>
            <a:rPr lang="en-US" sz="1600" dirty="0">
              <a:latin typeface="Gotham Rounded Medium" panose="02000000000000000000" pitchFamily="50" charset="0"/>
            </a:rPr>
            <a:t>2. How do you communicate with homebuyers?</a:t>
          </a:r>
        </a:p>
        <a:p>
          <a:endParaRPr lang="en-US" sz="1600" dirty="0">
            <a:latin typeface="Gotham Rounded Medium" panose="02000000000000000000" pitchFamily="50" charset="0"/>
          </a:endParaRPr>
        </a:p>
      </dgm:t>
    </dgm:pt>
    <dgm:pt modelId="{01CEDCD8-70E1-4310-9CF4-3728AAFA6577}" type="sibTrans" cxnId="{60260275-6263-4BD8-BE0A-6200D33A9725}">
      <dgm:prSet/>
      <dgm:spPr/>
      <dgm:t>
        <a:bodyPr/>
        <a:lstStyle/>
        <a:p>
          <a:endParaRPr lang="en-US" sz="2400">
            <a:latin typeface="Gotham Rounded Medium" panose="02000000000000000000" pitchFamily="50" charset="0"/>
          </a:endParaRPr>
        </a:p>
      </dgm:t>
    </dgm:pt>
    <dgm:pt modelId="{3B1E2EA2-ECE5-4321-A001-18450A1F2F35}" type="parTrans" cxnId="{60260275-6263-4BD8-BE0A-6200D33A9725}">
      <dgm:prSet/>
      <dgm:spPr/>
      <dgm:t>
        <a:bodyPr/>
        <a:lstStyle/>
        <a:p>
          <a:endParaRPr lang="en-US" sz="2400">
            <a:latin typeface="Gotham Rounded Medium" panose="02000000000000000000" pitchFamily="50" charset="0"/>
          </a:endParaRPr>
        </a:p>
      </dgm:t>
    </dgm:pt>
    <dgm:pt modelId="{63372C58-151E-4E44-A67A-D0DEDF2702BC}">
      <dgm:prSet custT="1"/>
      <dgm:spPr/>
      <dgm:t>
        <a:bodyPr/>
        <a:lstStyle/>
        <a:p>
          <a:r>
            <a:rPr lang="en-US" sz="1400" dirty="0">
              <a:solidFill>
                <a:srgbClr val="005773"/>
              </a:solidFill>
              <a:latin typeface="Gotham Rounded Medium" panose="02000000000000000000" pitchFamily="50" charset="0"/>
            </a:rPr>
            <a:t>Ask how they will manage your loan process and all the steps along the way. </a:t>
          </a:r>
        </a:p>
      </dgm:t>
    </dgm:pt>
    <dgm:pt modelId="{46E41CE5-E152-4270-B6AB-B17A417F6166}" type="parTrans" cxnId="{991EEB59-9E74-4417-991A-C2BB11C19BE6}">
      <dgm:prSet/>
      <dgm:spPr/>
      <dgm:t>
        <a:bodyPr/>
        <a:lstStyle/>
        <a:p>
          <a:endParaRPr lang="en-US"/>
        </a:p>
      </dgm:t>
    </dgm:pt>
    <dgm:pt modelId="{07AE1E31-53A1-416B-9658-C5A3F3E63667}" type="sibTrans" cxnId="{991EEB59-9E74-4417-991A-C2BB11C19BE6}">
      <dgm:prSet/>
      <dgm:spPr/>
      <dgm:t>
        <a:bodyPr/>
        <a:lstStyle/>
        <a:p>
          <a:endParaRPr lang="en-US"/>
        </a:p>
      </dgm:t>
    </dgm:pt>
    <dgm:pt modelId="{CAEE77DC-AF9D-4A92-858B-795B049AD799}">
      <dgm:prSet custT="1"/>
      <dgm:spPr/>
      <dgm:t>
        <a:bodyPr/>
        <a:lstStyle/>
        <a:p>
          <a:r>
            <a:rPr lang="en-US" sz="1400" dirty="0">
              <a:solidFill>
                <a:srgbClr val="005773"/>
              </a:solidFill>
              <a:latin typeface="Gotham Rounded Medium" panose="02000000000000000000" pitchFamily="50" charset="0"/>
            </a:rPr>
            <a:t>What information will your lender need to preapprove you for a home loan?</a:t>
          </a:r>
        </a:p>
      </dgm:t>
    </dgm:pt>
    <dgm:pt modelId="{8A183F5B-FF02-4EB8-A7EF-972230B524F4}" type="parTrans" cxnId="{7BF0A800-8573-479E-A626-31029604A27A}">
      <dgm:prSet/>
      <dgm:spPr/>
      <dgm:t>
        <a:bodyPr/>
        <a:lstStyle/>
        <a:p>
          <a:endParaRPr lang="en-US"/>
        </a:p>
      </dgm:t>
    </dgm:pt>
    <dgm:pt modelId="{F085FF9C-5E60-42E3-B4F0-ACC43E5ED2E1}" type="sibTrans" cxnId="{7BF0A800-8573-479E-A626-31029604A27A}">
      <dgm:prSet/>
      <dgm:spPr/>
      <dgm:t>
        <a:bodyPr/>
        <a:lstStyle/>
        <a:p>
          <a:endParaRPr lang="en-US"/>
        </a:p>
      </dgm:t>
    </dgm:pt>
    <dgm:pt modelId="{B2DEC385-6FB1-4FFB-B710-6424FC70C503}">
      <dgm:prSet custT="1"/>
      <dgm:spPr/>
      <dgm:t>
        <a:bodyPr/>
        <a:lstStyle/>
        <a:p>
          <a:r>
            <a:rPr lang="en-US" sz="1400" dirty="0">
              <a:solidFill>
                <a:srgbClr val="005773"/>
              </a:solidFill>
              <a:latin typeface="Gotham Rounded Medium" panose="02000000000000000000" pitchFamily="50" charset="0"/>
            </a:rPr>
            <a:t>Think about how you like to communicate and what works for your schedule.  </a:t>
          </a:r>
        </a:p>
      </dgm:t>
    </dgm:pt>
    <dgm:pt modelId="{5D712097-C3D7-4B21-A9A6-DBE197FE07DD}" type="parTrans" cxnId="{67946A47-4EFD-4C2B-9722-72FFA43B1537}">
      <dgm:prSet/>
      <dgm:spPr/>
      <dgm:t>
        <a:bodyPr/>
        <a:lstStyle/>
        <a:p>
          <a:endParaRPr lang="en-US"/>
        </a:p>
      </dgm:t>
    </dgm:pt>
    <dgm:pt modelId="{69BD8C6B-5BE6-4A4D-BC8F-3F3675FC1B83}" type="sibTrans" cxnId="{67946A47-4EFD-4C2B-9722-72FFA43B1537}">
      <dgm:prSet/>
      <dgm:spPr/>
      <dgm:t>
        <a:bodyPr/>
        <a:lstStyle/>
        <a:p>
          <a:endParaRPr lang="en-US"/>
        </a:p>
      </dgm:t>
    </dgm:pt>
    <dgm:pt modelId="{B832D904-A24D-4295-87DB-E51074F55B65}">
      <dgm:prSet custT="1"/>
      <dgm:spPr/>
      <dgm:t>
        <a:bodyPr/>
        <a:lstStyle/>
        <a:p>
          <a:r>
            <a:rPr lang="en-US" sz="1400" dirty="0">
              <a:solidFill>
                <a:srgbClr val="005773"/>
              </a:solidFill>
              <a:latin typeface="Gotham Rounded Medium" panose="02000000000000000000" pitchFamily="50" charset="0"/>
            </a:rPr>
            <a:t>The good news is that 20 percent down is not required today. Several loans today offer a 3 – 5 percent down payment. </a:t>
          </a:r>
        </a:p>
      </dgm:t>
    </dgm:pt>
    <dgm:pt modelId="{340B713D-A1D9-4544-A973-60A23FEB1A1A}" type="parTrans" cxnId="{D9107A63-329E-4E76-8505-966A381DCAF7}">
      <dgm:prSet/>
      <dgm:spPr/>
      <dgm:t>
        <a:bodyPr/>
        <a:lstStyle/>
        <a:p>
          <a:endParaRPr lang="en-US"/>
        </a:p>
      </dgm:t>
    </dgm:pt>
    <dgm:pt modelId="{147DD189-0104-4B93-9102-747A2F505847}" type="sibTrans" cxnId="{D9107A63-329E-4E76-8505-966A381DCAF7}">
      <dgm:prSet/>
      <dgm:spPr/>
      <dgm:t>
        <a:bodyPr/>
        <a:lstStyle/>
        <a:p>
          <a:endParaRPr lang="en-US"/>
        </a:p>
      </dgm:t>
    </dgm:pt>
    <dgm:pt modelId="{0919DC79-9B64-473F-B9F1-21BE9CB43670}">
      <dgm:prSet custT="1"/>
      <dgm:spPr/>
      <dgm:t>
        <a:bodyPr/>
        <a:lstStyle/>
        <a:p>
          <a:r>
            <a:rPr lang="en-US" sz="1400" dirty="0">
              <a:solidFill>
                <a:srgbClr val="005773"/>
              </a:solidFill>
              <a:latin typeface="Gotham Rounded Medium" panose="02000000000000000000" pitchFamily="50" charset="0"/>
            </a:rPr>
            <a:t>Some lenders offer they own proprietary down payment help as well.</a:t>
          </a:r>
        </a:p>
      </dgm:t>
    </dgm:pt>
    <dgm:pt modelId="{B0442EDC-0DC6-43CE-A923-33C8BD59B057}" type="parTrans" cxnId="{C8DF58F0-01A6-4C73-B63E-3E00729AE87A}">
      <dgm:prSet/>
      <dgm:spPr/>
      <dgm:t>
        <a:bodyPr/>
        <a:lstStyle/>
        <a:p>
          <a:endParaRPr lang="en-US"/>
        </a:p>
      </dgm:t>
    </dgm:pt>
    <dgm:pt modelId="{1148927A-D94E-468C-851E-FBA536FBBD7E}" type="sibTrans" cxnId="{C8DF58F0-01A6-4C73-B63E-3E00729AE87A}">
      <dgm:prSet/>
      <dgm:spPr/>
      <dgm:t>
        <a:bodyPr/>
        <a:lstStyle/>
        <a:p>
          <a:endParaRPr lang="en-US"/>
        </a:p>
      </dgm:t>
    </dgm:pt>
    <dgm:pt modelId="{B5863D6E-7BEB-4E75-AAD9-03B6DC2A5D5F}">
      <dgm:prSet custT="1"/>
      <dgm:spPr/>
      <dgm:t>
        <a:bodyPr/>
        <a:lstStyle/>
        <a:p>
          <a:r>
            <a:rPr lang="en-US" sz="1400" dirty="0">
              <a:solidFill>
                <a:srgbClr val="005773"/>
              </a:solidFill>
              <a:latin typeface="Gotham Rounded Medium" panose="02000000000000000000" pitchFamily="50" charset="0"/>
            </a:rPr>
            <a:t>They may include origination fees, underwriting or processing fees, </a:t>
          </a:r>
          <a:r>
            <a:rPr lang="en-US" sz="1400" dirty="0" err="1">
              <a:solidFill>
                <a:srgbClr val="005773"/>
              </a:solidFill>
              <a:latin typeface="Gotham Rounded Medium" panose="02000000000000000000" pitchFamily="50" charset="0"/>
            </a:rPr>
            <a:t>etc</a:t>
          </a:r>
          <a:endParaRPr lang="en-US" sz="1400" dirty="0">
            <a:solidFill>
              <a:srgbClr val="005773"/>
            </a:solidFill>
            <a:latin typeface="Gotham Rounded Medium" panose="02000000000000000000" pitchFamily="50" charset="0"/>
          </a:endParaRPr>
        </a:p>
      </dgm:t>
    </dgm:pt>
    <dgm:pt modelId="{C4FF9492-C0A2-401C-96A4-7706D2A2ED68}" type="parTrans" cxnId="{FF751948-D77D-4AE0-9E40-76C427D90AE5}">
      <dgm:prSet/>
      <dgm:spPr/>
      <dgm:t>
        <a:bodyPr/>
        <a:lstStyle/>
        <a:p>
          <a:endParaRPr lang="en-US"/>
        </a:p>
      </dgm:t>
    </dgm:pt>
    <dgm:pt modelId="{F86BCE6C-032B-4103-A41B-D05AADBFA8F6}" type="sibTrans" cxnId="{FF751948-D77D-4AE0-9E40-76C427D90AE5}">
      <dgm:prSet/>
      <dgm:spPr/>
      <dgm:t>
        <a:bodyPr/>
        <a:lstStyle/>
        <a:p>
          <a:endParaRPr lang="en-US"/>
        </a:p>
      </dgm:t>
    </dgm:pt>
    <dgm:pt modelId="{FDC84FFB-AD6B-4A1E-AC1C-0F9152168962}">
      <dgm:prSet custT="1"/>
      <dgm:spPr/>
      <dgm:t>
        <a:bodyPr/>
        <a:lstStyle/>
        <a:p>
          <a:r>
            <a:rPr lang="en-US" sz="1400" dirty="0">
              <a:solidFill>
                <a:srgbClr val="005773"/>
              </a:solidFill>
              <a:latin typeface="Gotham Rounded Medium" panose="02000000000000000000" pitchFamily="50" charset="0"/>
            </a:rPr>
            <a:t>Standard fees may include appraisal fee, title fee, loan closing fee, credit report fee and Tax service fees</a:t>
          </a:r>
        </a:p>
      </dgm:t>
    </dgm:pt>
    <dgm:pt modelId="{8E68B5DE-BBE8-45BB-A47A-A1922D66FDFC}" type="parTrans" cxnId="{7A121624-D39D-45D4-8A23-740345446FED}">
      <dgm:prSet/>
      <dgm:spPr/>
      <dgm:t>
        <a:bodyPr/>
        <a:lstStyle/>
        <a:p>
          <a:endParaRPr lang="en-US"/>
        </a:p>
      </dgm:t>
    </dgm:pt>
    <dgm:pt modelId="{C9ED551B-E807-42FE-8C57-AC03D8093B1E}" type="sibTrans" cxnId="{7A121624-D39D-45D4-8A23-740345446FED}">
      <dgm:prSet/>
      <dgm:spPr/>
      <dgm:t>
        <a:bodyPr/>
        <a:lstStyle/>
        <a:p>
          <a:endParaRPr lang="en-US"/>
        </a:p>
      </dgm:t>
    </dgm:pt>
    <dgm:pt modelId="{186F3E69-0D12-4D66-89FD-ED6F2FFADD5B}">
      <dgm:prSet custT="1"/>
      <dgm:spPr/>
      <dgm:t>
        <a:bodyPr/>
        <a:lstStyle/>
        <a:p>
          <a:r>
            <a:rPr lang="en-US" sz="1400" dirty="0">
              <a:solidFill>
                <a:srgbClr val="005773"/>
              </a:solidFill>
              <a:latin typeface="Gotham Rounded Medium" panose="02000000000000000000" pitchFamily="50" charset="0"/>
            </a:rPr>
            <a:t>Knowing what your fees are is just as important as your interest rate.</a:t>
          </a:r>
        </a:p>
      </dgm:t>
    </dgm:pt>
    <dgm:pt modelId="{1345C74F-BE0C-4197-98D2-8C1BD7EFFEBE}" type="parTrans" cxnId="{515C0784-1EB0-4286-BBDF-9D176A79E444}">
      <dgm:prSet/>
      <dgm:spPr/>
      <dgm:t>
        <a:bodyPr/>
        <a:lstStyle/>
        <a:p>
          <a:endParaRPr lang="en-US"/>
        </a:p>
      </dgm:t>
    </dgm:pt>
    <dgm:pt modelId="{6D6B5AB7-D1CC-4AA0-8633-6BE3A4876538}" type="sibTrans" cxnId="{515C0784-1EB0-4286-BBDF-9D176A79E444}">
      <dgm:prSet/>
      <dgm:spPr/>
      <dgm:t>
        <a:bodyPr/>
        <a:lstStyle/>
        <a:p>
          <a:endParaRPr lang="en-US"/>
        </a:p>
      </dgm:t>
    </dgm:pt>
    <dgm:pt modelId="{97719DF9-63BB-4915-A679-3EACB93BC078}" type="pres">
      <dgm:prSet presAssocID="{086808CC-5048-4EE8-B583-130A9009E43C}" presName="linear" presStyleCnt="0">
        <dgm:presLayoutVars>
          <dgm:dir/>
          <dgm:animLvl val="lvl"/>
          <dgm:resizeHandles val="exact"/>
        </dgm:presLayoutVars>
      </dgm:prSet>
      <dgm:spPr/>
    </dgm:pt>
    <dgm:pt modelId="{38F351D3-C889-43BE-B09F-8C0955A8BF54}" type="pres">
      <dgm:prSet presAssocID="{1E97233D-DFE3-47BB-A7AA-1A944F343272}" presName="parentLin" presStyleCnt="0"/>
      <dgm:spPr/>
    </dgm:pt>
    <dgm:pt modelId="{D1B9A9C8-3BB6-449A-8749-A061845DEEF7}" type="pres">
      <dgm:prSet presAssocID="{1E97233D-DFE3-47BB-A7AA-1A944F343272}" presName="parentLeftMargin" presStyleLbl="node1" presStyleIdx="0" presStyleCnt="5"/>
      <dgm:spPr/>
    </dgm:pt>
    <dgm:pt modelId="{E2D8894B-346C-48E1-859C-383274F8D90E}" type="pres">
      <dgm:prSet presAssocID="{1E97233D-DFE3-47BB-A7AA-1A944F343272}" presName="parentText" presStyleLbl="node1" presStyleIdx="0" presStyleCnt="5">
        <dgm:presLayoutVars>
          <dgm:chMax val="0"/>
          <dgm:bulletEnabled val="1"/>
        </dgm:presLayoutVars>
      </dgm:prSet>
      <dgm:spPr/>
    </dgm:pt>
    <dgm:pt modelId="{789AB30C-68F1-43BD-A117-8292F5079C4F}" type="pres">
      <dgm:prSet presAssocID="{1E97233D-DFE3-47BB-A7AA-1A944F343272}" presName="negativeSpace" presStyleCnt="0"/>
      <dgm:spPr/>
    </dgm:pt>
    <dgm:pt modelId="{DD68EEDD-FE47-4219-A8ED-7AD875F71938}" type="pres">
      <dgm:prSet presAssocID="{1E97233D-DFE3-47BB-A7AA-1A944F343272}" presName="childText" presStyleLbl="conFgAcc1" presStyleIdx="0" presStyleCnt="5">
        <dgm:presLayoutVars>
          <dgm:bulletEnabled val="1"/>
        </dgm:presLayoutVars>
      </dgm:prSet>
      <dgm:spPr/>
    </dgm:pt>
    <dgm:pt modelId="{BBD4ED58-5F8D-4BCE-BB48-809262CC1ACF}" type="pres">
      <dgm:prSet presAssocID="{8CFC7A16-C643-4CA3-916A-DE5951F92E60}" presName="spaceBetweenRectangles" presStyleCnt="0"/>
      <dgm:spPr/>
    </dgm:pt>
    <dgm:pt modelId="{D1EF3365-840E-4B0A-BD8F-513FAEBED883}" type="pres">
      <dgm:prSet presAssocID="{BE4156F7-0CB9-4069-9E0B-905CB0357A71}" presName="parentLin" presStyleCnt="0"/>
      <dgm:spPr/>
    </dgm:pt>
    <dgm:pt modelId="{8E03032D-A01F-4B3E-9E94-BD2B08799218}" type="pres">
      <dgm:prSet presAssocID="{BE4156F7-0CB9-4069-9E0B-905CB0357A71}" presName="parentLeftMargin" presStyleLbl="node1" presStyleIdx="0" presStyleCnt="5"/>
      <dgm:spPr/>
    </dgm:pt>
    <dgm:pt modelId="{D4255AF0-32E4-4C1D-81F5-E466F4B8C0E7}" type="pres">
      <dgm:prSet presAssocID="{BE4156F7-0CB9-4069-9E0B-905CB0357A71}" presName="parentText" presStyleLbl="node1" presStyleIdx="1" presStyleCnt="5">
        <dgm:presLayoutVars>
          <dgm:chMax val="0"/>
          <dgm:bulletEnabled val="1"/>
        </dgm:presLayoutVars>
      </dgm:prSet>
      <dgm:spPr/>
    </dgm:pt>
    <dgm:pt modelId="{BE1A4759-048F-4D06-A9CC-B4E36BFA237B}" type="pres">
      <dgm:prSet presAssocID="{BE4156F7-0CB9-4069-9E0B-905CB0357A71}" presName="negativeSpace" presStyleCnt="0"/>
      <dgm:spPr/>
    </dgm:pt>
    <dgm:pt modelId="{9A24C2F6-1659-453B-AFC9-146B088A8B2E}" type="pres">
      <dgm:prSet presAssocID="{BE4156F7-0CB9-4069-9E0B-905CB0357A71}" presName="childText" presStyleLbl="conFgAcc1" presStyleIdx="1" presStyleCnt="5">
        <dgm:presLayoutVars>
          <dgm:bulletEnabled val="1"/>
        </dgm:presLayoutVars>
      </dgm:prSet>
      <dgm:spPr/>
    </dgm:pt>
    <dgm:pt modelId="{A7370C2B-A6FB-4136-B494-8C7DF5239CAE}" type="pres">
      <dgm:prSet presAssocID="{01CEDCD8-70E1-4310-9CF4-3728AAFA6577}" presName="spaceBetweenRectangles" presStyleCnt="0"/>
      <dgm:spPr/>
    </dgm:pt>
    <dgm:pt modelId="{713B9EE0-92D6-48BF-97A9-2D4A6A32CFB0}" type="pres">
      <dgm:prSet presAssocID="{AB48144D-F3B3-4ACE-A996-5885257EDC92}" presName="parentLin" presStyleCnt="0"/>
      <dgm:spPr/>
    </dgm:pt>
    <dgm:pt modelId="{BA902271-C83F-4771-94BC-9EFBD65DC6FB}" type="pres">
      <dgm:prSet presAssocID="{AB48144D-F3B3-4ACE-A996-5885257EDC92}" presName="parentLeftMargin" presStyleLbl="node1" presStyleIdx="1" presStyleCnt="5"/>
      <dgm:spPr/>
    </dgm:pt>
    <dgm:pt modelId="{896F701E-1576-4132-B8DB-04A0D8354095}" type="pres">
      <dgm:prSet presAssocID="{AB48144D-F3B3-4ACE-A996-5885257EDC92}" presName="parentText" presStyleLbl="node1" presStyleIdx="2" presStyleCnt="5">
        <dgm:presLayoutVars>
          <dgm:chMax val="0"/>
          <dgm:bulletEnabled val="1"/>
        </dgm:presLayoutVars>
      </dgm:prSet>
      <dgm:spPr/>
    </dgm:pt>
    <dgm:pt modelId="{40914D66-B098-48E5-B5E9-E3C4CD6AABFC}" type="pres">
      <dgm:prSet presAssocID="{AB48144D-F3B3-4ACE-A996-5885257EDC92}" presName="negativeSpace" presStyleCnt="0"/>
      <dgm:spPr/>
    </dgm:pt>
    <dgm:pt modelId="{A5EE04BA-4C6F-4905-BBBB-86E7F11AD0C6}" type="pres">
      <dgm:prSet presAssocID="{AB48144D-F3B3-4ACE-A996-5885257EDC92}" presName="childText" presStyleLbl="conFgAcc1" presStyleIdx="2" presStyleCnt="5">
        <dgm:presLayoutVars>
          <dgm:bulletEnabled val="1"/>
        </dgm:presLayoutVars>
      </dgm:prSet>
      <dgm:spPr/>
    </dgm:pt>
    <dgm:pt modelId="{40EF43A2-DFB3-4DFB-9681-822533319C7F}" type="pres">
      <dgm:prSet presAssocID="{1F7FDB76-79A7-453D-9A21-E877AAC23818}" presName="spaceBetweenRectangles" presStyleCnt="0"/>
      <dgm:spPr/>
    </dgm:pt>
    <dgm:pt modelId="{17D0F73B-EFEE-41DE-93B4-EC1F61920ECF}" type="pres">
      <dgm:prSet presAssocID="{01DCAB20-6586-4B9A-ABF0-511C4913DEB5}" presName="parentLin" presStyleCnt="0"/>
      <dgm:spPr/>
    </dgm:pt>
    <dgm:pt modelId="{52BF6652-98A0-4890-AF2D-532FA6A31B0A}" type="pres">
      <dgm:prSet presAssocID="{01DCAB20-6586-4B9A-ABF0-511C4913DEB5}" presName="parentLeftMargin" presStyleLbl="node1" presStyleIdx="2" presStyleCnt="5"/>
      <dgm:spPr/>
    </dgm:pt>
    <dgm:pt modelId="{1CB08CE3-508C-4F8B-86D0-88A857691617}" type="pres">
      <dgm:prSet presAssocID="{01DCAB20-6586-4B9A-ABF0-511C4913DEB5}" presName="parentText" presStyleLbl="node1" presStyleIdx="3" presStyleCnt="5">
        <dgm:presLayoutVars>
          <dgm:chMax val="0"/>
          <dgm:bulletEnabled val="1"/>
        </dgm:presLayoutVars>
      </dgm:prSet>
      <dgm:spPr/>
    </dgm:pt>
    <dgm:pt modelId="{03E9A198-27A0-4817-8F03-54E1D48997A9}" type="pres">
      <dgm:prSet presAssocID="{01DCAB20-6586-4B9A-ABF0-511C4913DEB5}" presName="negativeSpace" presStyleCnt="0"/>
      <dgm:spPr/>
    </dgm:pt>
    <dgm:pt modelId="{1499E0F1-CD67-42A9-A066-B20C0A33B553}" type="pres">
      <dgm:prSet presAssocID="{01DCAB20-6586-4B9A-ABF0-511C4913DEB5}" presName="childText" presStyleLbl="conFgAcc1" presStyleIdx="3" presStyleCnt="5">
        <dgm:presLayoutVars>
          <dgm:bulletEnabled val="1"/>
        </dgm:presLayoutVars>
      </dgm:prSet>
      <dgm:spPr/>
    </dgm:pt>
    <dgm:pt modelId="{F6AF03CF-A2F7-4DDB-9AC9-FCAA183F0AB5}" type="pres">
      <dgm:prSet presAssocID="{463802C8-CAA3-40A3-ADD5-0BC71DBB481E}" presName="spaceBetweenRectangles" presStyleCnt="0"/>
      <dgm:spPr/>
    </dgm:pt>
    <dgm:pt modelId="{E21BF24B-DC52-4A98-9D95-1744DDC9F4B2}" type="pres">
      <dgm:prSet presAssocID="{9283E7FF-B59E-4F5C-B5FC-02C79DA1FF38}" presName="parentLin" presStyleCnt="0"/>
      <dgm:spPr/>
    </dgm:pt>
    <dgm:pt modelId="{78BCD1CF-A582-456E-B5EA-3447CEE56ABD}" type="pres">
      <dgm:prSet presAssocID="{9283E7FF-B59E-4F5C-B5FC-02C79DA1FF38}" presName="parentLeftMargin" presStyleLbl="node1" presStyleIdx="3" presStyleCnt="5"/>
      <dgm:spPr/>
    </dgm:pt>
    <dgm:pt modelId="{D9A448E7-E7D8-4B27-B261-F4E61C6DDFCB}" type="pres">
      <dgm:prSet presAssocID="{9283E7FF-B59E-4F5C-B5FC-02C79DA1FF38}" presName="parentText" presStyleLbl="node1" presStyleIdx="4" presStyleCnt="5">
        <dgm:presLayoutVars>
          <dgm:chMax val="0"/>
          <dgm:bulletEnabled val="1"/>
        </dgm:presLayoutVars>
      </dgm:prSet>
      <dgm:spPr/>
    </dgm:pt>
    <dgm:pt modelId="{219558DC-DA86-4115-A11D-CB4955435E24}" type="pres">
      <dgm:prSet presAssocID="{9283E7FF-B59E-4F5C-B5FC-02C79DA1FF38}" presName="negativeSpace" presStyleCnt="0"/>
      <dgm:spPr/>
    </dgm:pt>
    <dgm:pt modelId="{365B7A9D-7135-407B-B330-8EB0EE893B0E}" type="pres">
      <dgm:prSet presAssocID="{9283E7FF-B59E-4F5C-B5FC-02C79DA1FF38}" presName="childText" presStyleLbl="conFgAcc1" presStyleIdx="4" presStyleCnt="5">
        <dgm:presLayoutVars>
          <dgm:bulletEnabled val="1"/>
        </dgm:presLayoutVars>
      </dgm:prSet>
      <dgm:spPr/>
    </dgm:pt>
  </dgm:ptLst>
  <dgm:cxnLst>
    <dgm:cxn modelId="{E3894B00-C553-4047-8EA7-9147A9B10522}" type="presOf" srcId="{9283E7FF-B59E-4F5C-B5FC-02C79DA1FF38}" destId="{78BCD1CF-A582-456E-B5EA-3447CEE56ABD}" srcOrd="0" destOrd="0" presId="urn:microsoft.com/office/officeart/2005/8/layout/list1"/>
    <dgm:cxn modelId="{7BF0A800-8573-479E-A626-31029604A27A}" srcId="{1E97233D-DFE3-47BB-A7AA-1A944F343272}" destId="{CAEE77DC-AF9D-4A92-858B-795B049AD799}" srcOrd="1" destOrd="0" parTransId="{8A183F5B-FF02-4EB8-A7EF-972230B524F4}" sibTransId="{F085FF9C-5E60-42E3-B4F0-ACC43E5ED2E1}"/>
    <dgm:cxn modelId="{448E8C22-2D2B-4C44-A7D7-6796987FC2A2}" type="presOf" srcId="{0919DC79-9B64-473F-B9F1-21BE9CB43670}" destId="{1499E0F1-CD67-42A9-A066-B20C0A33B553}" srcOrd="0" destOrd="1" presId="urn:microsoft.com/office/officeart/2005/8/layout/list1"/>
    <dgm:cxn modelId="{7A121624-D39D-45D4-8A23-740345446FED}" srcId="{9283E7FF-B59E-4F5C-B5FC-02C79DA1FF38}" destId="{FDC84FFB-AD6B-4A1E-AC1C-0F9152168962}" srcOrd="2" destOrd="0" parTransId="{8E68B5DE-BBE8-45BB-A47A-A1922D66FDFC}" sibTransId="{C9ED551B-E807-42FE-8C57-AC03D8093B1E}"/>
    <dgm:cxn modelId="{6C9AB42D-FAF6-4ED5-B69D-F4FC39836B45}" type="presOf" srcId="{CAEE77DC-AF9D-4A92-858B-795B049AD799}" destId="{DD68EEDD-FE47-4219-A8ED-7AD875F71938}" srcOrd="0" destOrd="1" presId="urn:microsoft.com/office/officeart/2005/8/layout/list1"/>
    <dgm:cxn modelId="{8E0FF82D-7722-4021-9C0E-3230322C4320}" type="presOf" srcId="{63372C58-151E-4E44-A67A-D0DEDF2702BC}" destId="{9A24C2F6-1659-453B-AFC9-146B088A8B2E}" srcOrd="0" destOrd="0" presId="urn:microsoft.com/office/officeart/2005/8/layout/list1"/>
    <dgm:cxn modelId="{EE22472F-5506-48E5-924E-C51DC6A95490}" type="presOf" srcId="{BE4156F7-0CB9-4069-9E0B-905CB0357A71}" destId="{D4255AF0-32E4-4C1D-81F5-E466F4B8C0E7}" srcOrd="1" destOrd="0" presId="urn:microsoft.com/office/officeart/2005/8/layout/list1"/>
    <dgm:cxn modelId="{8E30E132-A099-477C-B0C8-7C1D9CA36BD8}" srcId="{01DCAB20-6586-4B9A-ABF0-511C4913DEB5}" destId="{BDABE5ED-9C3A-46E6-BF94-3A5ABCA98062}" srcOrd="0" destOrd="0" parTransId="{EE4EF7B8-3E8F-46A8-A853-D264F6961A54}" sibTransId="{9517CC0A-CD64-4AF0-8B16-51FF850DA753}"/>
    <dgm:cxn modelId="{836FB337-ADBF-4130-928B-5197419E20AC}" type="presOf" srcId="{BDABE5ED-9C3A-46E6-BF94-3A5ABCA98062}" destId="{1499E0F1-CD67-42A9-A066-B20C0A33B553}" srcOrd="0" destOrd="0" presId="urn:microsoft.com/office/officeart/2005/8/layout/list1"/>
    <dgm:cxn modelId="{6AAF885D-7521-4BC8-A0ED-0E10A5336831}" srcId="{9283E7FF-B59E-4F5C-B5FC-02C79DA1FF38}" destId="{27B58EFA-0FC8-40D7-8EF2-5AE6783F56B1}" srcOrd="0" destOrd="0" parTransId="{059442E1-B68D-4EEF-A5D5-3895091034B2}" sibTransId="{5B40BD10-3DD4-49D8-B197-12F6066125FA}"/>
    <dgm:cxn modelId="{D9107A63-329E-4E76-8505-966A381DCAF7}" srcId="{AB48144D-F3B3-4ACE-A996-5885257EDC92}" destId="{B832D904-A24D-4295-87DB-E51074F55B65}" srcOrd="1" destOrd="0" parTransId="{340B713D-A1D9-4544-A973-60A23FEB1A1A}" sibTransId="{147DD189-0104-4B93-9102-747A2F505847}"/>
    <dgm:cxn modelId="{C676AE66-1ED1-408B-928C-D46E01B8C95D}" srcId="{AB48144D-F3B3-4ACE-A996-5885257EDC92}" destId="{F590DDFB-1DB8-44D3-B0AE-0BB184E8592C}" srcOrd="0" destOrd="0" parTransId="{1587517F-F36B-4EB2-A2B0-35AC836FD6E8}" sibTransId="{09AC96D2-C1EF-4446-BDE6-9626289FE0E0}"/>
    <dgm:cxn modelId="{67946A47-4EFD-4C2B-9722-72FFA43B1537}" srcId="{BE4156F7-0CB9-4069-9E0B-905CB0357A71}" destId="{B2DEC385-6FB1-4FFB-B710-6424FC70C503}" srcOrd="1" destOrd="0" parTransId="{5D712097-C3D7-4B21-A9A6-DBE197FE07DD}" sibTransId="{69BD8C6B-5BE6-4A4D-BC8F-3F3675FC1B83}"/>
    <dgm:cxn modelId="{FF751948-D77D-4AE0-9E40-76C427D90AE5}" srcId="{9283E7FF-B59E-4F5C-B5FC-02C79DA1FF38}" destId="{B5863D6E-7BEB-4E75-AAD9-03B6DC2A5D5F}" srcOrd="1" destOrd="0" parTransId="{C4FF9492-C0A2-401C-96A4-7706D2A2ED68}" sibTransId="{F86BCE6C-032B-4103-A41B-D05AADBFA8F6}"/>
    <dgm:cxn modelId="{FBD1E852-7BC3-48A3-8486-DD8B726AEB8F}" type="presOf" srcId="{B5863D6E-7BEB-4E75-AAD9-03B6DC2A5D5F}" destId="{365B7A9D-7135-407B-B330-8EB0EE893B0E}" srcOrd="0" destOrd="1" presId="urn:microsoft.com/office/officeart/2005/8/layout/list1"/>
    <dgm:cxn modelId="{75F40074-6F52-46DC-80AC-6D6AA667B212}" srcId="{086808CC-5048-4EE8-B583-130A9009E43C}" destId="{AB48144D-F3B3-4ACE-A996-5885257EDC92}" srcOrd="2" destOrd="0" parTransId="{985C4F22-C0AF-4993-937A-B22F68AD09B2}" sibTransId="{1F7FDB76-79A7-453D-9A21-E877AAC23818}"/>
    <dgm:cxn modelId="{60260275-6263-4BD8-BE0A-6200D33A9725}" srcId="{086808CC-5048-4EE8-B583-130A9009E43C}" destId="{BE4156F7-0CB9-4069-9E0B-905CB0357A71}" srcOrd="1" destOrd="0" parTransId="{3B1E2EA2-ECE5-4321-A001-18450A1F2F35}" sibTransId="{01CEDCD8-70E1-4310-9CF4-3728AAFA6577}"/>
    <dgm:cxn modelId="{10982F55-7378-4ED4-A3EE-AB94B1C90F73}" srcId="{086808CC-5048-4EE8-B583-130A9009E43C}" destId="{01DCAB20-6586-4B9A-ABF0-511C4913DEB5}" srcOrd="3" destOrd="0" parTransId="{A332C508-40E6-4DCF-B102-FC92C315696D}" sibTransId="{463802C8-CAA3-40A3-ADD5-0BC71DBB481E}"/>
    <dgm:cxn modelId="{2C321A59-2D48-4CDC-A3E1-A95D4FBEACD0}" srcId="{086808CC-5048-4EE8-B583-130A9009E43C}" destId="{1E97233D-DFE3-47BB-A7AA-1A944F343272}" srcOrd="0" destOrd="0" parTransId="{9CB1DD93-1740-4EDC-A568-ADE9C665CCCB}" sibTransId="{8CFC7A16-C643-4CA3-916A-DE5951F92E60}"/>
    <dgm:cxn modelId="{991EEB59-9E74-4417-991A-C2BB11C19BE6}" srcId="{BE4156F7-0CB9-4069-9E0B-905CB0357A71}" destId="{63372C58-151E-4E44-A67A-D0DEDF2702BC}" srcOrd="0" destOrd="0" parTransId="{46E41CE5-E152-4270-B6AB-B17A417F6166}" sibTransId="{07AE1E31-53A1-416B-9658-C5A3F3E63667}"/>
    <dgm:cxn modelId="{76E0C07D-0D86-4365-9194-7BACFF388A81}" type="presOf" srcId="{01DCAB20-6586-4B9A-ABF0-511C4913DEB5}" destId="{1CB08CE3-508C-4F8B-86D0-88A857691617}" srcOrd="1" destOrd="0" presId="urn:microsoft.com/office/officeart/2005/8/layout/list1"/>
    <dgm:cxn modelId="{0C85DE7D-B09D-460C-8988-45B645E357C8}" type="presOf" srcId="{FDC84FFB-AD6B-4A1E-AC1C-0F9152168962}" destId="{365B7A9D-7135-407B-B330-8EB0EE893B0E}" srcOrd="0" destOrd="2" presId="urn:microsoft.com/office/officeart/2005/8/layout/list1"/>
    <dgm:cxn modelId="{0D7C947F-EC26-4409-AD08-C36C60ECCF9B}" type="presOf" srcId="{01DCAB20-6586-4B9A-ABF0-511C4913DEB5}" destId="{52BF6652-98A0-4890-AF2D-532FA6A31B0A}" srcOrd="0" destOrd="0" presId="urn:microsoft.com/office/officeart/2005/8/layout/list1"/>
    <dgm:cxn modelId="{515C0784-1EB0-4286-BBDF-9D176A79E444}" srcId="{9283E7FF-B59E-4F5C-B5FC-02C79DA1FF38}" destId="{186F3E69-0D12-4D66-89FD-ED6F2FFADD5B}" srcOrd="3" destOrd="0" parTransId="{1345C74F-BE0C-4197-98D2-8C1BD7EFFEBE}" sibTransId="{6D6B5AB7-D1CC-4AA0-8633-6BE3A4876538}"/>
    <dgm:cxn modelId="{9EB3F09C-17CD-4958-84A3-A1FBACF70736}" type="presOf" srcId="{1E97233D-DFE3-47BB-A7AA-1A944F343272}" destId="{E2D8894B-346C-48E1-859C-383274F8D90E}" srcOrd="1" destOrd="0" presId="urn:microsoft.com/office/officeart/2005/8/layout/list1"/>
    <dgm:cxn modelId="{B31E94A6-C532-4658-833B-50BA89E97CD4}" type="presOf" srcId="{C415DEDD-3216-4F51-AB79-E4EECFB61C18}" destId="{DD68EEDD-FE47-4219-A8ED-7AD875F71938}" srcOrd="0" destOrd="0" presId="urn:microsoft.com/office/officeart/2005/8/layout/list1"/>
    <dgm:cxn modelId="{702C08B1-ED62-47C8-8A99-BFD7589E72FA}" type="presOf" srcId="{F590DDFB-1DB8-44D3-B0AE-0BB184E8592C}" destId="{A5EE04BA-4C6F-4905-BBBB-86E7F11AD0C6}" srcOrd="0" destOrd="0" presId="urn:microsoft.com/office/officeart/2005/8/layout/list1"/>
    <dgm:cxn modelId="{861956B1-432D-4BBE-A1AB-3BCFD1403E8E}" type="presOf" srcId="{B2DEC385-6FB1-4FFB-B710-6424FC70C503}" destId="{9A24C2F6-1659-453B-AFC9-146B088A8B2E}" srcOrd="0" destOrd="1" presId="urn:microsoft.com/office/officeart/2005/8/layout/list1"/>
    <dgm:cxn modelId="{2470B7B1-3196-4C8C-82E8-A2DFD73620F3}" type="presOf" srcId="{086808CC-5048-4EE8-B583-130A9009E43C}" destId="{97719DF9-63BB-4915-A679-3EACB93BC078}" srcOrd="0" destOrd="0" presId="urn:microsoft.com/office/officeart/2005/8/layout/list1"/>
    <dgm:cxn modelId="{730D40BE-4776-4EFB-AE30-E267D08FE5B5}" srcId="{1E97233D-DFE3-47BB-A7AA-1A944F343272}" destId="{C415DEDD-3216-4F51-AB79-E4EECFB61C18}" srcOrd="0" destOrd="0" parTransId="{06B528CF-905D-4216-93BC-9B77AE7A79F3}" sibTransId="{9A1ED64C-1FF9-4638-8350-81482BB5DBF2}"/>
    <dgm:cxn modelId="{F6413FBF-2C75-4DD7-9988-62E2C6BD394A}" type="presOf" srcId="{9283E7FF-B59E-4F5C-B5FC-02C79DA1FF38}" destId="{D9A448E7-E7D8-4B27-B261-F4E61C6DDFCB}" srcOrd="1" destOrd="0" presId="urn:microsoft.com/office/officeart/2005/8/layout/list1"/>
    <dgm:cxn modelId="{D3FA70CE-F3E9-4D00-9025-3DA5443F2F82}" type="presOf" srcId="{B832D904-A24D-4295-87DB-E51074F55B65}" destId="{A5EE04BA-4C6F-4905-BBBB-86E7F11AD0C6}" srcOrd="0" destOrd="1" presId="urn:microsoft.com/office/officeart/2005/8/layout/list1"/>
    <dgm:cxn modelId="{6D7B01D5-365C-4AC9-B461-279EACE13025}" type="presOf" srcId="{AB48144D-F3B3-4ACE-A996-5885257EDC92}" destId="{896F701E-1576-4132-B8DB-04A0D8354095}" srcOrd="1" destOrd="0" presId="urn:microsoft.com/office/officeart/2005/8/layout/list1"/>
    <dgm:cxn modelId="{AA7B9DE3-3010-4F69-9B0C-04F49536E13D}" type="presOf" srcId="{27B58EFA-0FC8-40D7-8EF2-5AE6783F56B1}" destId="{365B7A9D-7135-407B-B330-8EB0EE893B0E}" srcOrd="0" destOrd="0" presId="urn:microsoft.com/office/officeart/2005/8/layout/list1"/>
    <dgm:cxn modelId="{528AABE4-F0C9-4CA6-8432-F05489C70467}" type="presOf" srcId="{BE4156F7-0CB9-4069-9E0B-905CB0357A71}" destId="{8E03032D-A01F-4B3E-9E94-BD2B08799218}" srcOrd="0" destOrd="0" presId="urn:microsoft.com/office/officeart/2005/8/layout/list1"/>
    <dgm:cxn modelId="{10E604EA-160B-4952-99B1-2B38F6725FF7}" srcId="{086808CC-5048-4EE8-B583-130A9009E43C}" destId="{9283E7FF-B59E-4F5C-B5FC-02C79DA1FF38}" srcOrd="4" destOrd="0" parTransId="{0025986F-60A1-4C13-B79B-48AF3017E703}" sibTransId="{8D256056-FC13-46A0-B2C5-0CF07F387A1F}"/>
    <dgm:cxn modelId="{C8DF58F0-01A6-4C73-B63E-3E00729AE87A}" srcId="{01DCAB20-6586-4B9A-ABF0-511C4913DEB5}" destId="{0919DC79-9B64-473F-B9F1-21BE9CB43670}" srcOrd="1" destOrd="0" parTransId="{B0442EDC-0DC6-43CE-A923-33C8BD59B057}" sibTransId="{1148927A-D94E-468C-851E-FBA536FBBD7E}"/>
    <dgm:cxn modelId="{CD2BF7F2-94F0-46DD-98B2-34997F1DAC57}" type="presOf" srcId="{186F3E69-0D12-4D66-89FD-ED6F2FFADD5B}" destId="{365B7A9D-7135-407B-B330-8EB0EE893B0E}" srcOrd="0" destOrd="3" presId="urn:microsoft.com/office/officeart/2005/8/layout/list1"/>
    <dgm:cxn modelId="{187734F5-7AF4-4E45-A808-D6110B2E8CB6}" type="presOf" srcId="{AB48144D-F3B3-4ACE-A996-5885257EDC92}" destId="{BA902271-C83F-4771-94BC-9EFBD65DC6FB}" srcOrd="0" destOrd="0" presId="urn:microsoft.com/office/officeart/2005/8/layout/list1"/>
    <dgm:cxn modelId="{4A33A1F7-0643-46FF-8147-B75026FC8EF6}" type="presOf" srcId="{1E97233D-DFE3-47BB-A7AA-1A944F343272}" destId="{D1B9A9C8-3BB6-449A-8749-A061845DEEF7}" srcOrd="0" destOrd="0" presId="urn:microsoft.com/office/officeart/2005/8/layout/list1"/>
    <dgm:cxn modelId="{E16BFE82-500C-439D-B11A-AE36FE7ADCA8}" type="presParOf" srcId="{97719DF9-63BB-4915-A679-3EACB93BC078}" destId="{38F351D3-C889-43BE-B09F-8C0955A8BF54}" srcOrd="0" destOrd="0" presId="urn:microsoft.com/office/officeart/2005/8/layout/list1"/>
    <dgm:cxn modelId="{FAF50DAD-AAE3-4A54-A655-9801E07FCF17}" type="presParOf" srcId="{38F351D3-C889-43BE-B09F-8C0955A8BF54}" destId="{D1B9A9C8-3BB6-449A-8749-A061845DEEF7}" srcOrd="0" destOrd="0" presId="urn:microsoft.com/office/officeart/2005/8/layout/list1"/>
    <dgm:cxn modelId="{7E673EFC-BC2A-4460-A4A8-C836085336F5}" type="presParOf" srcId="{38F351D3-C889-43BE-B09F-8C0955A8BF54}" destId="{E2D8894B-346C-48E1-859C-383274F8D90E}" srcOrd="1" destOrd="0" presId="urn:microsoft.com/office/officeart/2005/8/layout/list1"/>
    <dgm:cxn modelId="{4C1DB60A-3C1A-4B04-B58D-28B5CF3E04C0}" type="presParOf" srcId="{97719DF9-63BB-4915-A679-3EACB93BC078}" destId="{789AB30C-68F1-43BD-A117-8292F5079C4F}" srcOrd="1" destOrd="0" presId="urn:microsoft.com/office/officeart/2005/8/layout/list1"/>
    <dgm:cxn modelId="{AAB707FA-8320-412F-855E-E83B8EC3C340}" type="presParOf" srcId="{97719DF9-63BB-4915-A679-3EACB93BC078}" destId="{DD68EEDD-FE47-4219-A8ED-7AD875F71938}" srcOrd="2" destOrd="0" presId="urn:microsoft.com/office/officeart/2005/8/layout/list1"/>
    <dgm:cxn modelId="{5E1B881C-4B6C-4422-A291-0EF7F9168716}" type="presParOf" srcId="{97719DF9-63BB-4915-A679-3EACB93BC078}" destId="{BBD4ED58-5F8D-4BCE-BB48-809262CC1ACF}" srcOrd="3" destOrd="0" presId="urn:microsoft.com/office/officeart/2005/8/layout/list1"/>
    <dgm:cxn modelId="{AB602E51-E077-4466-B026-BFF4099B0A91}" type="presParOf" srcId="{97719DF9-63BB-4915-A679-3EACB93BC078}" destId="{D1EF3365-840E-4B0A-BD8F-513FAEBED883}" srcOrd="4" destOrd="0" presId="urn:microsoft.com/office/officeart/2005/8/layout/list1"/>
    <dgm:cxn modelId="{BEAFF842-4955-4BAF-B8A8-A3571D1AD0A5}" type="presParOf" srcId="{D1EF3365-840E-4B0A-BD8F-513FAEBED883}" destId="{8E03032D-A01F-4B3E-9E94-BD2B08799218}" srcOrd="0" destOrd="0" presId="urn:microsoft.com/office/officeart/2005/8/layout/list1"/>
    <dgm:cxn modelId="{342745B8-03CE-4E35-8D18-6C1CAD93AF63}" type="presParOf" srcId="{D1EF3365-840E-4B0A-BD8F-513FAEBED883}" destId="{D4255AF0-32E4-4C1D-81F5-E466F4B8C0E7}" srcOrd="1" destOrd="0" presId="urn:microsoft.com/office/officeart/2005/8/layout/list1"/>
    <dgm:cxn modelId="{2C447739-C5B5-4415-AA02-8765278F1202}" type="presParOf" srcId="{97719DF9-63BB-4915-A679-3EACB93BC078}" destId="{BE1A4759-048F-4D06-A9CC-B4E36BFA237B}" srcOrd="5" destOrd="0" presId="urn:microsoft.com/office/officeart/2005/8/layout/list1"/>
    <dgm:cxn modelId="{FAE69B66-8E46-40CE-8CEA-8D9B33B7A02D}" type="presParOf" srcId="{97719DF9-63BB-4915-A679-3EACB93BC078}" destId="{9A24C2F6-1659-453B-AFC9-146B088A8B2E}" srcOrd="6" destOrd="0" presId="urn:microsoft.com/office/officeart/2005/8/layout/list1"/>
    <dgm:cxn modelId="{FE03DAB1-8651-44A6-B660-2B44E5D389EE}" type="presParOf" srcId="{97719DF9-63BB-4915-A679-3EACB93BC078}" destId="{A7370C2B-A6FB-4136-B494-8C7DF5239CAE}" srcOrd="7" destOrd="0" presId="urn:microsoft.com/office/officeart/2005/8/layout/list1"/>
    <dgm:cxn modelId="{3DD73CF0-29F8-4CAC-818D-72D4250C2BFB}" type="presParOf" srcId="{97719DF9-63BB-4915-A679-3EACB93BC078}" destId="{713B9EE0-92D6-48BF-97A9-2D4A6A32CFB0}" srcOrd="8" destOrd="0" presId="urn:microsoft.com/office/officeart/2005/8/layout/list1"/>
    <dgm:cxn modelId="{5623C5D7-84A0-4139-9D95-9ED319E9500B}" type="presParOf" srcId="{713B9EE0-92D6-48BF-97A9-2D4A6A32CFB0}" destId="{BA902271-C83F-4771-94BC-9EFBD65DC6FB}" srcOrd="0" destOrd="0" presId="urn:microsoft.com/office/officeart/2005/8/layout/list1"/>
    <dgm:cxn modelId="{074836A5-8A07-4E63-86A6-C6DB492FBEC9}" type="presParOf" srcId="{713B9EE0-92D6-48BF-97A9-2D4A6A32CFB0}" destId="{896F701E-1576-4132-B8DB-04A0D8354095}" srcOrd="1" destOrd="0" presId="urn:microsoft.com/office/officeart/2005/8/layout/list1"/>
    <dgm:cxn modelId="{731570D3-4159-49D1-82F1-BA105E46B21D}" type="presParOf" srcId="{97719DF9-63BB-4915-A679-3EACB93BC078}" destId="{40914D66-B098-48E5-B5E9-E3C4CD6AABFC}" srcOrd="9" destOrd="0" presId="urn:microsoft.com/office/officeart/2005/8/layout/list1"/>
    <dgm:cxn modelId="{A3E344B2-DB8F-4C97-A0E0-2DCB05687594}" type="presParOf" srcId="{97719DF9-63BB-4915-A679-3EACB93BC078}" destId="{A5EE04BA-4C6F-4905-BBBB-86E7F11AD0C6}" srcOrd="10" destOrd="0" presId="urn:microsoft.com/office/officeart/2005/8/layout/list1"/>
    <dgm:cxn modelId="{84B1B848-2B15-4D9F-80B3-6509346BCD39}" type="presParOf" srcId="{97719DF9-63BB-4915-A679-3EACB93BC078}" destId="{40EF43A2-DFB3-4DFB-9681-822533319C7F}" srcOrd="11" destOrd="0" presId="urn:microsoft.com/office/officeart/2005/8/layout/list1"/>
    <dgm:cxn modelId="{8A3AFBF1-6EC9-4C62-8199-368414A6E078}" type="presParOf" srcId="{97719DF9-63BB-4915-A679-3EACB93BC078}" destId="{17D0F73B-EFEE-41DE-93B4-EC1F61920ECF}" srcOrd="12" destOrd="0" presId="urn:microsoft.com/office/officeart/2005/8/layout/list1"/>
    <dgm:cxn modelId="{A7EC28EE-4D1E-4D3A-93C3-04BA0FEBA9E0}" type="presParOf" srcId="{17D0F73B-EFEE-41DE-93B4-EC1F61920ECF}" destId="{52BF6652-98A0-4890-AF2D-532FA6A31B0A}" srcOrd="0" destOrd="0" presId="urn:microsoft.com/office/officeart/2005/8/layout/list1"/>
    <dgm:cxn modelId="{68F75DC0-A691-485B-8E80-F63B9E714770}" type="presParOf" srcId="{17D0F73B-EFEE-41DE-93B4-EC1F61920ECF}" destId="{1CB08CE3-508C-4F8B-86D0-88A857691617}" srcOrd="1" destOrd="0" presId="urn:microsoft.com/office/officeart/2005/8/layout/list1"/>
    <dgm:cxn modelId="{16A08F0B-5ADA-4B48-811B-913B5888333A}" type="presParOf" srcId="{97719DF9-63BB-4915-A679-3EACB93BC078}" destId="{03E9A198-27A0-4817-8F03-54E1D48997A9}" srcOrd="13" destOrd="0" presId="urn:microsoft.com/office/officeart/2005/8/layout/list1"/>
    <dgm:cxn modelId="{DBF62FD4-2382-4AB8-8E9E-A21D708B9527}" type="presParOf" srcId="{97719DF9-63BB-4915-A679-3EACB93BC078}" destId="{1499E0F1-CD67-42A9-A066-B20C0A33B553}" srcOrd="14" destOrd="0" presId="urn:microsoft.com/office/officeart/2005/8/layout/list1"/>
    <dgm:cxn modelId="{0E01F2BD-EDB9-4D84-ACD2-B1418D23E132}" type="presParOf" srcId="{97719DF9-63BB-4915-A679-3EACB93BC078}" destId="{F6AF03CF-A2F7-4DDB-9AC9-FCAA183F0AB5}" srcOrd="15" destOrd="0" presId="urn:microsoft.com/office/officeart/2005/8/layout/list1"/>
    <dgm:cxn modelId="{66AF79EA-0FF2-4C7B-932D-DE4915DC56BC}" type="presParOf" srcId="{97719DF9-63BB-4915-A679-3EACB93BC078}" destId="{E21BF24B-DC52-4A98-9D95-1744DDC9F4B2}" srcOrd="16" destOrd="0" presId="urn:microsoft.com/office/officeart/2005/8/layout/list1"/>
    <dgm:cxn modelId="{B31639D3-60D5-4AEE-9D52-4B115B68AA45}" type="presParOf" srcId="{E21BF24B-DC52-4A98-9D95-1744DDC9F4B2}" destId="{78BCD1CF-A582-456E-B5EA-3447CEE56ABD}" srcOrd="0" destOrd="0" presId="urn:microsoft.com/office/officeart/2005/8/layout/list1"/>
    <dgm:cxn modelId="{8ED58DC9-1BF2-48D3-96ED-C30B414FB82A}" type="presParOf" srcId="{E21BF24B-DC52-4A98-9D95-1744DDC9F4B2}" destId="{D9A448E7-E7D8-4B27-B261-F4E61C6DDFCB}" srcOrd="1" destOrd="0" presId="urn:microsoft.com/office/officeart/2005/8/layout/list1"/>
    <dgm:cxn modelId="{7E6E07D9-293A-4A4B-B89C-E254A7525DC1}" type="presParOf" srcId="{97719DF9-63BB-4915-A679-3EACB93BC078}" destId="{219558DC-DA86-4115-A11D-CB4955435E24}" srcOrd="17" destOrd="0" presId="urn:microsoft.com/office/officeart/2005/8/layout/list1"/>
    <dgm:cxn modelId="{A86AD4FB-9827-4DD8-AA24-BC1C97C8A084}" type="presParOf" srcId="{97719DF9-63BB-4915-A679-3EACB93BC078}" destId="{365B7A9D-7135-407B-B330-8EB0EE893B0E}"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044BA56-E321-4608-8AFF-16A0408AEA5A}" type="doc">
      <dgm:prSet loTypeId="urn:microsoft.com/office/officeart/2005/8/layout/list1" loCatId="list" qsTypeId="urn:microsoft.com/office/officeart/2005/8/quickstyle/simple2" qsCatId="simple" csTypeId="urn:microsoft.com/office/officeart/2005/8/colors/colorful1" csCatId="colorful"/>
      <dgm:spPr/>
      <dgm:t>
        <a:bodyPr/>
        <a:lstStyle/>
        <a:p>
          <a:endParaRPr lang="en-US"/>
        </a:p>
      </dgm:t>
    </dgm:pt>
    <dgm:pt modelId="{EB5A622A-4864-415F-8334-1DCBE1F8E34F}">
      <dgm:prSet custT="1"/>
      <dgm:spPr/>
      <dgm:t>
        <a:bodyPr/>
        <a:lstStyle/>
        <a:p>
          <a:r>
            <a:rPr lang="en-US" sz="1200" b="1">
              <a:latin typeface="Gotham Rounded Book" pitchFamily="50" charset="0"/>
            </a:rPr>
            <a:t>Residential history</a:t>
          </a:r>
          <a:endParaRPr lang="en-US" sz="1200">
            <a:latin typeface="Gotham Rounded Book" pitchFamily="50" charset="0"/>
          </a:endParaRPr>
        </a:p>
      </dgm:t>
    </dgm:pt>
    <dgm:pt modelId="{33283905-AC95-41E0-AC63-8ABDC2A96E8A}" type="parTrans" cxnId="{1BE2AD73-39B9-4198-ADF9-7EAA1C9B3683}">
      <dgm:prSet/>
      <dgm:spPr/>
      <dgm:t>
        <a:bodyPr/>
        <a:lstStyle/>
        <a:p>
          <a:endParaRPr lang="en-US" sz="2000">
            <a:latin typeface="Gotham Rounded Book" pitchFamily="50" charset="0"/>
          </a:endParaRPr>
        </a:p>
      </dgm:t>
    </dgm:pt>
    <dgm:pt modelId="{9BDCC889-91DB-4DDF-AD31-6E08F9302016}" type="sibTrans" cxnId="{1BE2AD73-39B9-4198-ADF9-7EAA1C9B3683}">
      <dgm:prSet/>
      <dgm:spPr/>
      <dgm:t>
        <a:bodyPr/>
        <a:lstStyle/>
        <a:p>
          <a:endParaRPr lang="en-US" sz="2000">
            <a:latin typeface="Gotham Rounded Book" pitchFamily="50" charset="0"/>
          </a:endParaRPr>
        </a:p>
      </dgm:t>
    </dgm:pt>
    <dgm:pt modelId="{DED4CA69-0372-4801-AA5B-5B122C2DEC8F}">
      <dgm:prSet custT="1"/>
      <dgm:spPr/>
      <dgm:t>
        <a:bodyPr/>
        <a:lstStyle/>
        <a:p>
          <a:r>
            <a:rPr lang="en-US" sz="1200" b="1">
              <a:latin typeface="Gotham Rounded Book" pitchFamily="50" charset="0"/>
            </a:rPr>
            <a:t>Your residential address</a:t>
          </a:r>
          <a:r>
            <a:rPr lang="en-US" sz="1200">
              <a:latin typeface="Gotham Rounded Book" pitchFamily="50" charset="0"/>
            </a:rPr>
            <a:t> for the past two years</a:t>
          </a:r>
        </a:p>
      </dgm:t>
    </dgm:pt>
    <dgm:pt modelId="{3B3E4FE7-7632-4307-8481-766F7495FF9E}" type="parTrans" cxnId="{C6631E81-4723-4618-9103-9F381D8BEA49}">
      <dgm:prSet/>
      <dgm:spPr/>
      <dgm:t>
        <a:bodyPr/>
        <a:lstStyle/>
        <a:p>
          <a:endParaRPr lang="en-US" sz="2000">
            <a:latin typeface="Gotham Rounded Book" pitchFamily="50" charset="0"/>
          </a:endParaRPr>
        </a:p>
      </dgm:t>
    </dgm:pt>
    <dgm:pt modelId="{39BEC1D5-8096-4632-BA3B-4AD34FAF35A2}" type="sibTrans" cxnId="{C6631E81-4723-4618-9103-9F381D8BEA49}">
      <dgm:prSet/>
      <dgm:spPr/>
      <dgm:t>
        <a:bodyPr/>
        <a:lstStyle/>
        <a:p>
          <a:endParaRPr lang="en-US" sz="2000">
            <a:latin typeface="Gotham Rounded Book" pitchFamily="50" charset="0"/>
          </a:endParaRPr>
        </a:p>
      </dgm:t>
    </dgm:pt>
    <dgm:pt modelId="{BEB199D6-B4FF-4BAE-B924-CA798F570D6B}">
      <dgm:prSet custT="1"/>
      <dgm:spPr/>
      <dgm:t>
        <a:bodyPr/>
        <a:lstStyle/>
        <a:p>
          <a:r>
            <a:rPr lang="en-US" sz="1200" b="1">
              <a:latin typeface="Gotham Rounded Book" pitchFamily="50" charset="0"/>
            </a:rPr>
            <a:t>Landlord names and addresses</a:t>
          </a:r>
          <a:r>
            <a:rPr lang="en-US" sz="1200">
              <a:latin typeface="Gotham Rounded Book" pitchFamily="50" charset="0"/>
            </a:rPr>
            <a:t> for the past two years</a:t>
          </a:r>
        </a:p>
      </dgm:t>
    </dgm:pt>
    <dgm:pt modelId="{03AF4572-EF3D-4A02-8AE5-12031B9929F0}" type="parTrans" cxnId="{9512F2FF-A50A-4690-8424-165593AB5EB2}">
      <dgm:prSet/>
      <dgm:spPr/>
      <dgm:t>
        <a:bodyPr/>
        <a:lstStyle/>
        <a:p>
          <a:endParaRPr lang="en-US" sz="2000">
            <a:latin typeface="Gotham Rounded Book" pitchFamily="50" charset="0"/>
          </a:endParaRPr>
        </a:p>
      </dgm:t>
    </dgm:pt>
    <dgm:pt modelId="{7B0B3A3F-90D0-41D1-B692-2BBA00EDF6D0}" type="sibTrans" cxnId="{9512F2FF-A50A-4690-8424-165593AB5EB2}">
      <dgm:prSet/>
      <dgm:spPr/>
      <dgm:t>
        <a:bodyPr/>
        <a:lstStyle/>
        <a:p>
          <a:endParaRPr lang="en-US" sz="2000">
            <a:latin typeface="Gotham Rounded Book" pitchFamily="50" charset="0"/>
          </a:endParaRPr>
        </a:p>
      </dgm:t>
    </dgm:pt>
    <dgm:pt modelId="{568D2406-DF10-41D1-A2D1-B89AB012D640}">
      <dgm:prSet custT="1"/>
      <dgm:spPr/>
      <dgm:t>
        <a:bodyPr/>
        <a:lstStyle/>
        <a:p>
          <a:r>
            <a:rPr lang="en-US" sz="1200" b="1">
              <a:latin typeface="Gotham Rounded Book" pitchFamily="50" charset="0"/>
            </a:rPr>
            <a:t>Personal assets</a:t>
          </a:r>
          <a:endParaRPr lang="en-US" sz="1200">
            <a:latin typeface="Gotham Rounded Book" pitchFamily="50" charset="0"/>
          </a:endParaRPr>
        </a:p>
      </dgm:t>
    </dgm:pt>
    <dgm:pt modelId="{6538DB6B-10BE-4F3E-912D-A44C26114262}" type="parTrans" cxnId="{8FEBC271-5426-4CA6-8187-8F5631A88D7B}">
      <dgm:prSet/>
      <dgm:spPr/>
      <dgm:t>
        <a:bodyPr/>
        <a:lstStyle/>
        <a:p>
          <a:endParaRPr lang="en-US" sz="2000">
            <a:latin typeface="Gotham Rounded Book" pitchFamily="50" charset="0"/>
          </a:endParaRPr>
        </a:p>
      </dgm:t>
    </dgm:pt>
    <dgm:pt modelId="{6A0686B8-62B3-4672-8F61-369F5385F2C2}" type="sibTrans" cxnId="{8FEBC271-5426-4CA6-8187-8F5631A88D7B}">
      <dgm:prSet/>
      <dgm:spPr/>
      <dgm:t>
        <a:bodyPr/>
        <a:lstStyle/>
        <a:p>
          <a:endParaRPr lang="en-US" sz="2000">
            <a:latin typeface="Gotham Rounded Book" pitchFamily="50" charset="0"/>
          </a:endParaRPr>
        </a:p>
      </dgm:t>
    </dgm:pt>
    <dgm:pt modelId="{838C6A83-8EF7-4AB7-91C4-649DBCEFAF85}">
      <dgm:prSet custT="1"/>
      <dgm:spPr/>
      <dgm:t>
        <a:bodyPr/>
        <a:lstStyle/>
        <a:p>
          <a:r>
            <a:rPr lang="en-US" sz="1200" b="1">
              <a:latin typeface="Gotham Rounded Book" pitchFamily="50" charset="0"/>
            </a:rPr>
            <a:t>Bank account statements</a:t>
          </a:r>
          <a:r>
            <a:rPr lang="en-US" sz="1200">
              <a:latin typeface="Gotham Rounded Book" pitchFamily="50" charset="0"/>
            </a:rPr>
            <a:t> from the most recent months for all checking and savings accounts</a:t>
          </a:r>
        </a:p>
      </dgm:t>
    </dgm:pt>
    <dgm:pt modelId="{79C5E166-C6E7-4E5A-8A61-D15F3BA4CEF9}" type="parTrans" cxnId="{053A0822-F478-4699-9067-81EC7BB0B913}">
      <dgm:prSet/>
      <dgm:spPr/>
      <dgm:t>
        <a:bodyPr/>
        <a:lstStyle/>
        <a:p>
          <a:endParaRPr lang="en-US" sz="2000">
            <a:latin typeface="Gotham Rounded Book" pitchFamily="50" charset="0"/>
          </a:endParaRPr>
        </a:p>
      </dgm:t>
    </dgm:pt>
    <dgm:pt modelId="{92E05113-BAFB-4A4F-BEE9-C49DB66C2BBE}" type="sibTrans" cxnId="{053A0822-F478-4699-9067-81EC7BB0B913}">
      <dgm:prSet/>
      <dgm:spPr/>
      <dgm:t>
        <a:bodyPr/>
        <a:lstStyle/>
        <a:p>
          <a:endParaRPr lang="en-US" sz="2000">
            <a:latin typeface="Gotham Rounded Book" pitchFamily="50" charset="0"/>
          </a:endParaRPr>
        </a:p>
      </dgm:t>
    </dgm:pt>
    <dgm:pt modelId="{42893970-C06D-4749-95DA-2FA624290972}">
      <dgm:prSet custT="1"/>
      <dgm:spPr/>
      <dgm:t>
        <a:bodyPr/>
        <a:lstStyle/>
        <a:p>
          <a:r>
            <a:rPr lang="en-US" sz="1200" b="1">
              <a:latin typeface="Gotham Rounded Book" pitchFamily="50" charset="0"/>
            </a:rPr>
            <a:t>Other asset statements</a:t>
          </a:r>
          <a:r>
            <a:rPr lang="en-US" sz="1200">
              <a:latin typeface="Gotham Rounded Book" pitchFamily="50" charset="0"/>
            </a:rPr>
            <a:t> from the past two months for any CDs, IRAs, stocks, bonds or other securities you intend to use for your down payment</a:t>
          </a:r>
        </a:p>
      </dgm:t>
    </dgm:pt>
    <dgm:pt modelId="{FCD3139A-2403-4AD7-8A3F-07130E43416B}" type="parTrans" cxnId="{B39B28F7-601B-4E67-9CCE-B9BA0E09289A}">
      <dgm:prSet/>
      <dgm:spPr/>
      <dgm:t>
        <a:bodyPr/>
        <a:lstStyle/>
        <a:p>
          <a:endParaRPr lang="en-US" sz="2000">
            <a:latin typeface="Gotham Rounded Book" pitchFamily="50" charset="0"/>
          </a:endParaRPr>
        </a:p>
      </dgm:t>
    </dgm:pt>
    <dgm:pt modelId="{5A160816-C5CF-4C23-BB18-159D55D5005C}" type="sibTrans" cxnId="{B39B28F7-601B-4E67-9CCE-B9BA0E09289A}">
      <dgm:prSet/>
      <dgm:spPr/>
      <dgm:t>
        <a:bodyPr/>
        <a:lstStyle/>
        <a:p>
          <a:endParaRPr lang="en-US" sz="2000">
            <a:latin typeface="Gotham Rounded Book" pitchFamily="50" charset="0"/>
          </a:endParaRPr>
        </a:p>
      </dgm:t>
    </dgm:pt>
    <dgm:pt modelId="{A60B62D3-B28F-4289-9FD9-978EB6939A53}">
      <dgm:prSet custT="1"/>
      <dgm:spPr/>
      <dgm:t>
        <a:bodyPr/>
        <a:lstStyle/>
        <a:p>
          <a:r>
            <a:rPr lang="en-US" sz="1200" b="1">
              <a:latin typeface="Gotham Rounded Book" pitchFamily="50" charset="0"/>
            </a:rPr>
            <a:t>Current real estate holdings,</a:t>
          </a:r>
          <a:r>
            <a:rPr lang="en-US" sz="1200">
              <a:latin typeface="Gotham Rounded Book" pitchFamily="50" charset="0"/>
            </a:rPr>
            <a:t> including property address, current market value, mortgage lender's name and address, loan account number, balance and monthly payment</a:t>
          </a:r>
        </a:p>
      </dgm:t>
    </dgm:pt>
    <dgm:pt modelId="{501A175E-9DFF-4440-9006-1C92B3D2D0A9}" type="parTrans" cxnId="{854C718D-F26E-4CE7-A78E-B36BB884FD67}">
      <dgm:prSet/>
      <dgm:spPr/>
      <dgm:t>
        <a:bodyPr/>
        <a:lstStyle/>
        <a:p>
          <a:endParaRPr lang="en-US" sz="2000">
            <a:latin typeface="Gotham Rounded Book" pitchFamily="50" charset="0"/>
          </a:endParaRPr>
        </a:p>
      </dgm:t>
    </dgm:pt>
    <dgm:pt modelId="{6638F29E-458B-446C-A3E0-7AB229B528EC}" type="sibTrans" cxnId="{854C718D-F26E-4CE7-A78E-B36BB884FD67}">
      <dgm:prSet/>
      <dgm:spPr/>
      <dgm:t>
        <a:bodyPr/>
        <a:lstStyle/>
        <a:p>
          <a:endParaRPr lang="en-US" sz="2000">
            <a:latin typeface="Gotham Rounded Book" pitchFamily="50" charset="0"/>
          </a:endParaRPr>
        </a:p>
      </dgm:t>
    </dgm:pt>
    <dgm:pt modelId="{92FECE7D-1EF0-416A-8F3D-223309C54229}">
      <dgm:prSet custT="1"/>
      <dgm:spPr/>
      <dgm:t>
        <a:bodyPr/>
        <a:lstStyle/>
        <a:p>
          <a:r>
            <a:rPr lang="en-US" sz="1200" b="1">
              <a:latin typeface="Gotham Rounded Book" pitchFamily="50" charset="0"/>
            </a:rPr>
            <a:t>Employment &amp; income history</a:t>
          </a:r>
          <a:endParaRPr lang="en-US" sz="1200">
            <a:latin typeface="Gotham Rounded Book" pitchFamily="50" charset="0"/>
          </a:endParaRPr>
        </a:p>
      </dgm:t>
    </dgm:pt>
    <dgm:pt modelId="{3B20913E-1CD2-45CE-A367-A1759E3D325A}" type="parTrans" cxnId="{2443194A-0897-459E-AAA4-14A99EF52D0A}">
      <dgm:prSet/>
      <dgm:spPr/>
      <dgm:t>
        <a:bodyPr/>
        <a:lstStyle/>
        <a:p>
          <a:endParaRPr lang="en-US" sz="2000">
            <a:latin typeface="Gotham Rounded Book" pitchFamily="50" charset="0"/>
          </a:endParaRPr>
        </a:p>
      </dgm:t>
    </dgm:pt>
    <dgm:pt modelId="{2024F546-87B1-4031-B942-68AB6817E9D1}" type="sibTrans" cxnId="{2443194A-0897-459E-AAA4-14A99EF52D0A}">
      <dgm:prSet/>
      <dgm:spPr/>
      <dgm:t>
        <a:bodyPr/>
        <a:lstStyle/>
        <a:p>
          <a:endParaRPr lang="en-US" sz="2000">
            <a:latin typeface="Gotham Rounded Book" pitchFamily="50" charset="0"/>
          </a:endParaRPr>
        </a:p>
      </dgm:t>
    </dgm:pt>
    <dgm:pt modelId="{FDDDBBDC-5D34-4639-8152-0E06328AC287}">
      <dgm:prSet custT="1"/>
      <dgm:spPr/>
      <dgm:t>
        <a:bodyPr/>
        <a:lstStyle/>
        <a:p>
          <a:r>
            <a:rPr lang="en-US" sz="1200" b="1">
              <a:latin typeface="Gotham Rounded Book" pitchFamily="50" charset="0"/>
            </a:rPr>
            <a:t>Paycheck stubs</a:t>
          </a:r>
          <a:r>
            <a:rPr lang="en-US" sz="1200">
              <a:latin typeface="Gotham Rounded Book" pitchFamily="50" charset="0"/>
            </a:rPr>
            <a:t> from the last 30 days showing your year-to-date earnings</a:t>
          </a:r>
        </a:p>
      </dgm:t>
    </dgm:pt>
    <dgm:pt modelId="{184B0810-6EF5-411E-A6BF-C157FA77996F}" type="parTrans" cxnId="{F9DF0651-53B6-4664-B825-EF0B9C7963AD}">
      <dgm:prSet/>
      <dgm:spPr/>
      <dgm:t>
        <a:bodyPr/>
        <a:lstStyle/>
        <a:p>
          <a:endParaRPr lang="en-US" sz="2000">
            <a:latin typeface="Gotham Rounded Book" pitchFamily="50" charset="0"/>
          </a:endParaRPr>
        </a:p>
      </dgm:t>
    </dgm:pt>
    <dgm:pt modelId="{92C2DC6A-A7F1-4B8C-8C58-EA2E6AD10325}" type="sibTrans" cxnId="{F9DF0651-53B6-4664-B825-EF0B9C7963AD}">
      <dgm:prSet/>
      <dgm:spPr/>
      <dgm:t>
        <a:bodyPr/>
        <a:lstStyle/>
        <a:p>
          <a:endParaRPr lang="en-US" sz="2000">
            <a:latin typeface="Gotham Rounded Book" pitchFamily="50" charset="0"/>
          </a:endParaRPr>
        </a:p>
      </dgm:t>
    </dgm:pt>
    <dgm:pt modelId="{EED1A6A5-53A0-4A55-9005-29F58ADE4DD2}">
      <dgm:prSet custT="1"/>
      <dgm:spPr/>
      <dgm:t>
        <a:bodyPr/>
        <a:lstStyle/>
        <a:p>
          <a:r>
            <a:rPr lang="en-US" sz="1200" b="1">
              <a:latin typeface="Gotham Rounded Book" pitchFamily="50" charset="0"/>
            </a:rPr>
            <a:t>W-2 forms</a:t>
          </a:r>
          <a:r>
            <a:rPr lang="en-US" sz="1200">
              <a:latin typeface="Gotham Rounded Book" pitchFamily="50" charset="0"/>
            </a:rPr>
            <a:t> (issued by your employer) for the past two years</a:t>
          </a:r>
        </a:p>
      </dgm:t>
    </dgm:pt>
    <dgm:pt modelId="{052EFF5D-F006-441E-8F68-1F9B39F943A8}" type="parTrans" cxnId="{C7F1A5B0-FD43-4CE7-9B2E-A95C6F2D6A6C}">
      <dgm:prSet/>
      <dgm:spPr/>
      <dgm:t>
        <a:bodyPr/>
        <a:lstStyle/>
        <a:p>
          <a:endParaRPr lang="en-US" sz="2000">
            <a:latin typeface="Gotham Rounded Book" pitchFamily="50" charset="0"/>
          </a:endParaRPr>
        </a:p>
      </dgm:t>
    </dgm:pt>
    <dgm:pt modelId="{69FB0F9A-53BF-4F40-9B11-7BA0A944B5CE}" type="sibTrans" cxnId="{C7F1A5B0-FD43-4CE7-9B2E-A95C6F2D6A6C}">
      <dgm:prSet/>
      <dgm:spPr/>
      <dgm:t>
        <a:bodyPr/>
        <a:lstStyle/>
        <a:p>
          <a:endParaRPr lang="en-US" sz="2000">
            <a:latin typeface="Gotham Rounded Book" pitchFamily="50" charset="0"/>
          </a:endParaRPr>
        </a:p>
      </dgm:t>
    </dgm:pt>
    <dgm:pt modelId="{5A4D5566-D091-421E-9D35-D4EE8D0D19EB}">
      <dgm:prSet custT="1"/>
      <dgm:spPr/>
      <dgm:t>
        <a:bodyPr/>
        <a:lstStyle/>
        <a:p>
          <a:r>
            <a:rPr lang="en-US" sz="1200" b="1">
              <a:latin typeface="Gotham Rounded Book" pitchFamily="50" charset="0"/>
            </a:rPr>
            <a:t>Most recent Federal tax returns </a:t>
          </a:r>
          <a:r>
            <a:rPr lang="en-US" sz="1200">
              <a:latin typeface="Gotham Rounded Book" pitchFamily="50" charset="0"/>
            </a:rPr>
            <a:t>with all schedules</a:t>
          </a:r>
        </a:p>
      </dgm:t>
    </dgm:pt>
    <dgm:pt modelId="{15356F18-7149-44C4-9A3F-9382E2DF0762}" type="parTrans" cxnId="{280A7A0B-5590-40F5-A214-62C4F6813268}">
      <dgm:prSet/>
      <dgm:spPr/>
      <dgm:t>
        <a:bodyPr/>
        <a:lstStyle/>
        <a:p>
          <a:endParaRPr lang="en-US" sz="2000">
            <a:latin typeface="Gotham Rounded Book" pitchFamily="50" charset="0"/>
          </a:endParaRPr>
        </a:p>
      </dgm:t>
    </dgm:pt>
    <dgm:pt modelId="{A640FAD3-6164-4056-B78C-E0038AB118E3}" type="sibTrans" cxnId="{280A7A0B-5590-40F5-A214-62C4F6813268}">
      <dgm:prSet/>
      <dgm:spPr/>
      <dgm:t>
        <a:bodyPr/>
        <a:lstStyle/>
        <a:p>
          <a:endParaRPr lang="en-US" sz="2000">
            <a:latin typeface="Gotham Rounded Book" pitchFamily="50" charset="0"/>
          </a:endParaRPr>
        </a:p>
      </dgm:t>
    </dgm:pt>
    <dgm:pt modelId="{2CE3CB56-A353-4823-BAD8-751C19AB670B}">
      <dgm:prSet custT="1"/>
      <dgm:spPr/>
      <dgm:t>
        <a:bodyPr/>
        <a:lstStyle/>
        <a:p>
          <a:r>
            <a:rPr lang="en-US" sz="1200" b="1">
              <a:latin typeface="Gotham Rounded Book" pitchFamily="50" charset="0"/>
            </a:rPr>
            <a:t>Personal debt</a:t>
          </a:r>
          <a:endParaRPr lang="en-US" sz="1200">
            <a:latin typeface="Gotham Rounded Book" pitchFamily="50" charset="0"/>
          </a:endParaRPr>
        </a:p>
      </dgm:t>
    </dgm:pt>
    <dgm:pt modelId="{ABCDBB5F-3E1A-42A7-8097-46FA23E2716A}" type="parTrans" cxnId="{B5BBE42A-0AC0-44B3-9964-664B15EF7FB6}">
      <dgm:prSet/>
      <dgm:spPr/>
      <dgm:t>
        <a:bodyPr/>
        <a:lstStyle/>
        <a:p>
          <a:endParaRPr lang="en-US" sz="2000">
            <a:latin typeface="Gotham Rounded Book" pitchFamily="50" charset="0"/>
          </a:endParaRPr>
        </a:p>
      </dgm:t>
    </dgm:pt>
    <dgm:pt modelId="{780FC346-12B8-4BF0-AC66-6F13BBC9EDF8}" type="sibTrans" cxnId="{B5BBE42A-0AC0-44B3-9964-664B15EF7FB6}">
      <dgm:prSet/>
      <dgm:spPr/>
      <dgm:t>
        <a:bodyPr/>
        <a:lstStyle/>
        <a:p>
          <a:endParaRPr lang="en-US" sz="2000">
            <a:latin typeface="Gotham Rounded Book" pitchFamily="50" charset="0"/>
          </a:endParaRPr>
        </a:p>
      </dgm:t>
    </dgm:pt>
    <dgm:pt modelId="{7AF50CB4-7EF0-49C5-8797-6272E99743AE}">
      <dgm:prSet custT="1"/>
      <dgm:spPr/>
      <dgm:t>
        <a:bodyPr/>
        <a:lstStyle/>
        <a:p>
          <a:r>
            <a:rPr lang="en-US" sz="1200" b="1">
              <a:latin typeface="Gotham Rounded Book" pitchFamily="50" charset="0"/>
            </a:rPr>
            <a:t>A list of any new monthly debts</a:t>
          </a:r>
          <a:r>
            <a:rPr lang="en-US" sz="1200">
              <a:latin typeface="Gotham Rounded Book" pitchFamily="50" charset="0"/>
            </a:rPr>
            <a:t> not listed on your credit report (auto loans, student loans, mortgage loans, credit cards, etc.), including creditor name, address, account number, minimum monthly payment amount and outstanding balance on each account</a:t>
          </a:r>
        </a:p>
      </dgm:t>
    </dgm:pt>
    <dgm:pt modelId="{6F5993BA-2F4B-4ECB-9C37-9CA50E3333FB}" type="parTrans" cxnId="{B1F4238A-8275-4418-96FC-E17D0B62F0D7}">
      <dgm:prSet/>
      <dgm:spPr/>
      <dgm:t>
        <a:bodyPr/>
        <a:lstStyle/>
        <a:p>
          <a:endParaRPr lang="en-US" sz="2000">
            <a:latin typeface="Gotham Rounded Book" pitchFamily="50" charset="0"/>
          </a:endParaRPr>
        </a:p>
      </dgm:t>
    </dgm:pt>
    <dgm:pt modelId="{2432D9F2-2A8D-4CB9-9B2D-54D1ED94B269}" type="sibTrans" cxnId="{B1F4238A-8275-4418-96FC-E17D0B62F0D7}">
      <dgm:prSet/>
      <dgm:spPr/>
      <dgm:t>
        <a:bodyPr/>
        <a:lstStyle/>
        <a:p>
          <a:endParaRPr lang="en-US" sz="2000">
            <a:latin typeface="Gotham Rounded Book" pitchFamily="50" charset="0"/>
          </a:endParaRPr>
        </a:p>
      </dgm:t>
    </dgm:pt>
    <dgm:pt modelId="{64FD0350-E262-482C-94F0-FDF45DC1B6E2}">
      <dgm:prSet custT="1"/>
      <dgm:spPr/>
      <dgm:t>
        <a:bodyPr/>
        <a:lstStyle/>
        <a:p>
          <a:r>
            <a:rPr lang="en-US" sz="1200" b="1">
              <a:latin typeface="Gotham Rounded Book" pitchFamily="50" charset="0"/>
            </a:rPr>
            <a:t>Identification</a:t>
          </a:r>
          <a:endParaRPr lang="en-US" sz="1200">
            <a:latin typeface="Gotham Rounded Book" pitchFamily="50" charset="0"/>
          </a:endParaRPr>
        </a:p>
      </dgm:t>
    </dgm:pt>
    <dgm:pt modelId="{8E95BC38-11D1-432A-8464-8E5049545C0C}" type="parTrans" cxnId="{B9817E99-59EA-40F4-B771-9A7282771C0E}">
      <dgm:prSet/>
      <dgm:spPr/>
      <dgm:t>
        <a:bodyPr/>
        <a:lstStyle/>
        <a:p>
          <a:endParaRPr lang="en-US" sz="2000">
            <a:latin typeface="Gotham Rounded Book" pitchFamily="50" charset="0"/>
          </a:endParaRPr>
        </a:p>
      </dgm:t>
    </dgm:pt>
    <dgm:pt modelId="{D1374094-0E0F-4317-AAED-9A7C79086C46}" type="sibTrans" cxnId="{B9817E99-59EA-40F4-B771-9A7282771C0E}">
      <dgm:prSet/>
      <dgm:spPr/>
      <dgm:t>
        <a:bodyPr/>
        <a:lstStyle/>
        <a:p>
          <a:endParaRPr lang="en-US" sz="2000">
            <a:latin typeface="Gotham Rounded Book" pitchFamily="50" charset="0"/>
          </a:endParaRPr>
        </a:p>
      </dgm:t>
    </dgm:pt>
    <dgm:pt modelId="{56538A5F-FD50-4E45-B3B2-79093B5CD03D}">
      <dgm:prSet custT="1"/>
      <dgm:spPr/>
      <dgm:t>
        <a:bodyPr/>
        <a:lstStyle/>
        <a:p>
          <a:r>
            <a:rPr lang="en-US" sz="1200">
              <a:latin typeface="Gotham Rounded Book" pitchFamily="50" charset="0"/>
            </a:rPr>
            <a:t>Copy of personal identification to very your identity</a:t>
          </a:r>
        </a:p>
      </dgm:t>
    </dgm:pt>
    <dgm:pt modelId="{6E48B0D9-9694-43C4-9313-98500F7ECB85}" type="parTrans" cxnId="{F3558F5F-E0F6-4500-A2FE-10FDBD4717BC}">
      <dgm:prSet/>
      <dgm:spPr/>
      <dgm:t>
        <a:bodyPr/>
        <a:lstStyle/>
        <a:p>
          <a:endParaRPr lang="en-US" sz="2000">
            <a:latin typeface="Gotham Rounded Book" pitchFamily="50" charset="0"/>
          </a:endParaRPr>
        </a:p>
      </dgm:t>
    </dgm:pt>
    <dgm:pt modelId="{3CE61E03-56FD-4C20-AEE5-6D3A7AF9FF10}" type="sibTrans" cxnId="{F3558F5F-E0F6-4500-A2FE-10FDBD4717BC}">
      <dgm:prSet/>
      <dgm:spPr/>
      <dgm:t>
        <a:bodyPr/>
        <a:lstStyle/>
        <a:p>
          <a:endParaRPr lang="en-US" sz="2000">
            <a:latin typeface="Gotham Rounded Book" pitchFamily="50" charset="0"/>
          </a:endParaRPr>
        </a:p>
      </dgm:t>
    </dgm:pt>
    <dgm:pt modelId="{642185A2-BA43-4E1B-9889-1D3B0776A7D3}">
      <dgm:prSet custT="1"/>
      <dgm:spPr/>
      <dgm:t>
        <a:bodyPr/>
        <a:lstStyle/>
        <a:p>
          <a:r>
            <a:rPr lang="en-US" sz="1200" b="0" i="0">
              <a:latin typeface="Gotham Rounded Book" pitchFamily="50" charset="0"/>
            </a:rPr>
            <a:t>Social Security card</a:t>
          </a:r>
          <a:endParaRPr lang="en-US" sz="1200">
            <a:latin typeface="Gotham Rounded Book" pitchFamily="50" charset="0"/>
          </a:endParaRPr>
        </a:p>
      </dgm:t>
    </dgm:pt>
    <dgm:pt modelId="{38B95BA3-1A96-44DB-A89C-743F32E26EB9}" type="parTrans" cxnId="{99F49725-8659-4801-AC03-6BD309A2D8E1}">
      <dgm:prSet/>
      <dgm:spPr/>
      <dgm:t>
        <a:bodyPr/>
        <a:lstStyle/>
        <a:p>
          <a:endParaRPr lang="en-US" sz="2000">
            <a:latin typeface="Gotham Rounded Book" pitchFamily="50" charset="0"/>
          </a:endParaRPr>
        </a:p>
      </dgm:t>
    </dgm:pt>
    <dgm:pt modelId="{8359423C-FBBA-4021-8550-C5102F36B34C}" type="sibTrans" cxnId="{99F49725-8659-4801-AC03-6BD309A2D8E1}">
      <dgm:prSet/>
      <dgm:spPr/>
      <dgm:t>
        <a:bodyPr/>
        <a:lstStyle/>
        <a:p>
          <a:endParaRPr lang="en-US" sz="2000">
            <a:latin typeface="Gotham Rounded Book" pitchFamily="50" charset="0"/>
          </a:endParaRPr>
        </a:p>
      </dgm:t>
    </dgm:pt>
    <dgm:pt modelId="{B59391A9-17CC-417A-AF13-3F14EE1E65AE}" type="pres">
      <dgm:prSet presAssocID="{D044BA56-E321-4608-8AFF-16A0408AEA5A}" presName="linear" presStyleCnt="0">
        <dgm:presLayoutVars>
          <dgm:dir/>
          <dgm:animLvl val="lvl"/>
          <dgm:resizeHandles val="exact"/>
        </dgm:presLayoutVars>
      </dgm:prSet>
      <dgm:spPr/>
    </dgm:pt>
    <dgm:pt modelId="{54E70186-41E2-4452-9B38-3B8B9025A3CA}" type="pres">
      <dgm:prSet presAssocID="{EB5A622A-4864-415F-8334-1DCBE1F8E34F}" presName="parentLin" presStyleCnt="0"/>
      <dgm:spPr/>
    </dgm:pt>
    <dgm:pt modelId="{AFCAEDE1-A9BD-4441-97FB-46952C6D99E7}" type="pres">
      <dgm:prSet presAssocID="{EB5A622A-4864-415F-8334-1DCBE1F8E34F}" presName="parentLeftMargin" presStyleLbl="node1" presStyleIdx="0" presStyleCnt="5"/>
      <dgm:spPr/>
    </dgm:pt>
    <dgm:pt modelId="{47CC4D37-9EE8-49BE-BF85-8DE9BC2D4F29}" type="pres">
      <dgm:prSet presAssocID="{EB5A622A-4864-415F-8334-1DCBE1F8E34F}" presName="parentText" presStyleLbl="node1" presStyleIdx="0" presStyleCnt="5">
        <dgm:presLayoutVars>
          <dgm:chMax val="0"/>
          <dgm:bulletEnabled val="1"/>
        </dgm:presLayoutVars>
      </dgm:prSet>
      <dgm:spPr/>
    </dgm:pt>
    <dgm:pt modelId="{6D024DB9-C0C7-43AF-8C8A-8BA4EC88073A}" type="pres">
      <dgm:prSet presAssocID="{EB5A622A-4864-415F-8334-1DCBE1F8E34F}" presName="negativeSpace" presStyleCnt="0"/>
      <dgm:spPr/>
    </dgm:pt>
    <dgm:pt modelId="{7C8E7F5E-6163-47D2-B492-7FC591B37F19}" type="pres">
      <dgm:prSet presAssocID="{EB5A622A-4864-415F-8334-1DCBE1F8E34F}" presName="childText" presStyleLbl="conFgAcc1" presStyleIdx="0" presStyleCnt="5">
        <dgm:presLayoutVars>
          <dgm:bulletEnabled val="1"/>
        </dgm:presLayoutVars>
      </dgm:prSet>
      <dgm:spPr/>
    </dgm:pt>
    <dgm:pt modelId="{0F0B8E0E-18ED-4CC7-8E87-CF94F77354F3}" type="pres">
      <dgm:prSet presAssocID="{9BDCC889-91DB-4DDF-AD31-6E08F9302016}" presName="spaceBetweenRectangles" presStyleCnt="0"/>
      <dgm:spPr/>
    </dgm:pt>
    <dgm:pt modelId="{6CBF24AC-847E-4AF6-AFAD-AE062F5545FF}" type="pres">
      <dgm:prSet presAssocID="{568D2406-DF10-41D1-A2D1-B89AB012D640}" presName="parentLin" presStyleCnt="0"/>
      <dgm:spPr/>
    </dgm:pt>
    <dgm:pt modelId="{7869461E-745A-440F-8CEF-06791682636A}" type="pres">
      <dgm:prSet presAssocID="{568D2406-DF10-41D1-A2D1-B89AB012D640}" presName="parentLeftMargin" presStyleLbl="node1" presStyleIdx="0" presStyleCnt="5"/>
      <dgm:spPr/>
    </dgm:pt>
    <dgm:pt modelId="{8DA1F5A8-91D3-47CD-950F-AC4608508B57}" type="pres">
      <dgm:prSet presAssocID="{568D2406-DF10-41D1-A2D1-B89AB012D640}" presName="parentText" presStyleLbl="node1" presStyleIdx="1" presStyleCnt="5">
        <dgm:presLayoutVars>
          <dgm:chMax val="0"/>
          <dgm:bulletEnabled val="1"/>
        </dgm:presLayoutVars>
      </dgm:prSet>
      <dgm:spPr/>
    </dgm:pt>
    <dgm:pt modelId="{1179522F-F1D2-470C-A786-BB2DA5EB10C1}" type="pres">
      <dgm:prSet presAssocID="{568D2406-DF10-41D1-A2D1-B89AB012D640}" presName="negativeSpace" presStyleCnt="0"/>
      <dgm:spPr/>
    </dgm:pt>
    <dgm:pt modelId="{573756A6-833A-4091-B663-CD1087273C6D}" type="pres">
      <dgm:prSet presAssocID="{568D2406-DF10-41D1-A2D1-B89AB012D640}" presName="childText" presStyleLbl="conFgAcc1" presStyleIdx="1" presStyleCnt="5">
        <dgm:presLayoutVars>
          <dgm:bulletEnabled val="1"/>
        </dgm:presLayoutVars>
      </dgm:prSet>
      <dgm:spPr/>
    </dgm:pt>
    <dgm:pt modelId="{41729752-5B8F-406A-8CB4-5D4F0185A2C3}" type="pres">
      <dgm:prSet presAssocID="{6A0686B8-62B3-4672-8F61-369F5385F2C2}" presName="spaceBetweenRectangles" presStyleCnt="0"/>
      <dgm:spPr/>
    </dgm:pt>
    <dgm:pt modelId="{D8F2626B-48E9-452D-8F44-54CAA6A7C4BC}" type="pres">
      <dgm:prSet presAssocID="{92FECE7D-1EF0-416A-8F3D-223309C54229}" presName="parentLin" presStyleCnt="0"/>
      <dgm:spPr/>
    </dgm:pt>
    <dgm:pt modelId="{92B161B8-4CE9-4332-BBA5-492004B3ACCA}" type="pres">
      <dgm:prSet presAssocID="{92FECE7D-1EF0-416A-8F3D-223309C54229}" presName="parentLeftMargin" presStyleLbl="node1" presStyleIdx="1" presStyleCnt="5"/>
      <dgm:spPr/>
    </dgm:pt>
    <dgm:pt modelId="{CB046167-8252-41AE-96ED-B55E69552F9E}" type="pres">
      <dgm:prSet presAssocID="{92FECE7D-1EF0-416A-8F3D-223309C54229}" presName="parentText" presStyleLbl="node1" presStyleIdx="2" presStyleCnt="5">
        <dgm:presLayoutVars>
          <dgm:chMax val="0"/>
          <dgm:bulletEnabled val="1"/>
        </dgm:presLayoutVars>
      </dgm:prSet>
      <dgm:spPr/>
    </dgm:pt>
    <dgm:pt modelId="{A6CACF5C-AB7E-45DC-A5B1-68DCC3994B83}" type="pres">
      <dgm:prSet presAssocID="{92FECE7D-1EF0-416A-8F3D-223309C54229}" presName="negativeSpace" presStyleCnt="0"/>
      <dgm:spPr/>
    </dgm:pt>
    <dgm:pt modelId="{97AE2E97-C8F9-4682-8C9C-064683906B2D}" type="pres">
      <dgm:prSet presAssocID="{92FECE7D-1EF0-416A-8F3D-223309C54229}" presName="childText" presStyleLbl="conFgAcc1" presStyleIdx="2" presStyleCnt="5">
        <dgm:presLayoutVars>
          <dgm:bulletEnabled val="1"/>
        </dgm:presLayoutVars>
      </dgm:prSet>
      <dgm:spPr/>
    </dgm:pt>
    <dgm:pt modelId="{94814D90-7B4F-4BD0-A8A1-94D2C16EE23E}" type="pres">
      <dgm:prSet presAssocID="{2024F546-87B1-4031-B942-68AB6817E9D1}" presName="spaceBetweenRectangles" presStyleCnt="0"/>
      <dgm:spPr/>
    </dgm:pt>
    <dgm:pt modelId="{89157855-2B25-42F6-8A75-6F921E4037E8}" type="pres">
      <dgm:prSet presAssocID="{2CE3CB56-A353-4823-BAD8-751C19AB670B}" presName="parentLin" presStyleCnt="0"/>
      <dgm:spPr/>
    </dgm:pt>
    <dgm:pt modelId="{5E3F05CC-71D4-4F67-A543-346DBE019774}" type="pres">
      <dgm:prSet presAssocID="{2CE3CB56-A353-4823-BAD8-751C19AB670B}" presName="parentLeftMargin" presStyleLbl="node1" presStyleIdx="2" presStyleCnt="5"/>
      <dgm:spPr/>
    </dgm:pt>
    <dgm:pt modelId="{1B33BF34-3FEB-4BB1-8233-4C04A2D96601}" type="pres">
      <dgm:prSet presAssocID="{2CE3CB56-A353-4823-BAD8-751C19AB670B}" presName="parentText" presStyleLbl="node1" presStyleIdx="3" presStyleCnt="5">
        <dgm:presLayoutVars>
          <dgm:chMax val="0"/>
          <dgm:bulletEnabled val="1"/>
        </dgm:presLayoutVars>
      </dgm:prSet>
      <dgm:spPr/>
    </dgm:pt>
    <dgm:pt modelId="{A79F1214-A90E-4EB7-B2EF-E11D65B08ED7}" type="pres">
      <dgm:prSet presAssocID="{2CE3CB56-A353-4823-BAD8-751C19AB670B}" presName="negativeSpace" presStyleCnt="0"/>
      <dgm:spPr/>
    </dgm:pt>
    <dgm:pt modelId="{5BB6B23C-72C2-4E20-81D6-4AE8CAAA4D14}" type="pres">
      <dgm:prSet presAssocID="{2CE3CB56-A353-4823-BAD8-751C19AB670B}" presName="childText" presStyleLbl="conFgAcc1" presStyleIdx="3" presStyleCnt="5">
        <dgm:presLayoutVars>
          <dgm:bulletEnabled val="1"/>
        </dgm:presLayoutVars>
      </dgm:prSet>
      <dgm:spPr/>
    </dgm:pt>
    <dgm:pt modelId="{3DE562A6-76DC-4346-83C0-DA351511F0B7}" type="pres">
      <dgm:prSet presAssocID="{780FC346-12B8-4BF0-AC66-6F13BBC9EDF8}" presName="spaceBetweenRectangles" presStyleCnt="0"/>
      <dgm:spPr/>
    </dgm:pt>
    <dgm:pt modelId="{99FD4ED0-0A50-45FA-AB51-483DDFDF0ECC}" type="pres">
      <dgm:prSet presAssocID="{64FD0350-E262-482C-94F0-FDF45DC1B6E2}" presName="parentLin" presStyleCnt="0"/>
      <dgm:spPr/>
    </dgm:pt>
    <dgm:pt modelId="{AD46B29E-95CD-495B-A4CA-47862F5D2998}" type="pres">
      <dgm:prSet presAssocID="{64FD0350-E262-482C-94F0-FDF45DC1B6E2}" presName="parentLeftMargin" presStyleLbl="node1" presStyleIdx="3" presStyleCnt="5"/>
      <dgm:spPr/>
    </dgm:pt>
    <dgm:pt modelId="{D0BAE4E9-B2D6-4214-97FF-9A9E913C5AAE}" type="pres">
      <dgm:prSet presAssocID="{64FD0350-E262-482C-94F0-FDF45DC1B6E2}" presName="parentText" presStyleLbl="node1" presStyleIdx="4" presStyleCnt="5">
        <dgm:presLayoutVars>
          <dgm:chMax val="0"/>
          <dgm:bulletEnabled val="1"/>
        </dgm:presLayoutVars>
      </dgm:prSet>
      <dgm:spPr/>
    </dgm:pt>
    <dgm:pt modelId="{7A697209-F5B6-40F9-8E0A-A067A810188C}" type="pres">
      <dgm:prSet presAssocID="{64FD0350-E262-482C-94F0-FDF45DC1B6E2}" presName="negativeSpace" presStyleCnt="0"/>
      <dgm:spPr/>
    </dgm:pt>
    <dgm:pt modelId="{F48E7D84-E5D6-4AA1-A4C9-DA3A873CE0A8}" type="pres">
      <dgm:prSet presAssocID="{64FD0350-E262-482C-94F0-FDF45DC1B6E2}" presName="childText" presStyleLbl="conFgAcc1" presStyleIdx="4" presStyleCnt="5">
        <dgm:presLayoutVars>
          <dgm:bulletEnabled val="1"/>
        </dgm:presLayoutVars>
      </dgm:prSet>
      <dgm:spPr/>
    </dgm:pt>
  </dgm:ptLst>
  <dgm:cxnLst>
    <dgm:cxn modelId="{823BAC05-4F3D-4A1C-932F-2CFA1BD0FAB2}" type="presOf" srcId="{568D2406-DF10-41D1-A2D1-B89AB012D640}" destId="{8DA1F5A8-91D3-47CD-950F-AC4608508B57}" srcOrd="1" destOrd="0" presId="urn:microsoft.com/office/officeart/2005/8/layout/list1"/>
    <dgm:cxn modelId="{280A7A0B-5590-40F5-A214-62C4F6813268}" srcId="{92FECE7D-1EF0-416A-8F3D-223309C54229}" destId="{5A4D5566-D091-421E-9D35-D4EE8D0D19EB}" srcOrd="2" destOrd="0" parTransId="{15356F18-7149-44C4-9A3F-9382E2DF0762}" sibTransId="{A640FAD3-6164-4056-B78C-E0038AB118E3}"/>
    <dgm:cxn modelId="{C6AA0D0E-BCCD-46A2-81A4-81DE905AB941}" type="presOf" srcId="{DED4CA69-0372-4801-AA5B-5B122C2DEC8F}" destId="{7C8E7F5E-6163-47D2-B492-7FC591B37F19}" srcOrd="0" destOrd="0" presId="urn:microsoft.com/office/officeart/2005/8/layout/list1"/>
    <dgm:cxn modelId="{6263AA11-4D4A-4806-835F-4BF34E4DDBBE}" type="presOf" srcId="{2CE3CB56-A353-4823-BAD8-751C19AB670B}" destId="{1B33BF34-3FEB-4BB1-8233-4C04A2D96601}" srcOrd="1" destOrd="0" presId="urn:microsoft.com/office/officeart/2005/8/layout/list1"/>
    <dgm:cxn modelId="{F2E67217-7746-42A4-A558-4FF8AC6C21E0}" type="presOf" srcId="{64FD0350-E262-482C-94F0-FDF45DC1B6E2}" destId="{D0BAE4E9-B2D6-4214-97FF-9A9E913C5AAE}" srcOrd="1" destOrd="0" presId="urn:microsoft.com/office/officeart/2005/8/layout/list1"/>
    <dgm:cxn modelId="{CC669F18-A33C-41D8-B7D3-8B69A3F5509C}" type="presOf" srcId="{BEB199D6-B4FF-4BAE-B924-CA798F570D6B}" destId="{7C8E7F5E-6163-47D2-B492-7FC591B37F19}" srcOrd="0" destOrd="1" presId="urn:microsoft.com/office/officeart/2005/8/layout/list1"/>
    <dgm:cxn modelId="{257D171D-69BC-4470-9AA7-72D020FE84F2}" type="presOf" srcId="{838C6A83-8EF7-4AB7-91C4-649DBCEFAF85}" destId="{573756A6-833A-4091-B663-CD1087273C6D}" srcOrd="0" destOrd="0" presId="urn:microsoft.com/office/officeart/2005/8/layout/list1"/>
    <dgm:cxn modelId="{053A0822-F478-4699-9067-81EC7BB0B913}" srcId="{568D2406-DF10-41D1-A2D1-B89AB012D640}" destId="{838C6A83-8EF7-4AB7-91C4-649DBCEFAF85}" srcOrd="0" destOrd="0" parTransId="{79C5E166-C6E7-4E5A-8A61-D15F3BA4CEF9}" sibTransId="{92E05113-BAFB-4A4F-BEE9-C49DB66C2BBE}"/>
    <dgm:cxn modelId="{2084D223-6AC6-49D8-8208-26F53D7F333B}" type="presOf" srcId="{EED1A6A5-53A0-4A55-9005-29F58ADE4DD2}" destId="{97AE2E97-C8F9-4682-8C9C-064683906B2D}" srcOrd="0" destOrd="1" presId="urn:microsoft.com/office/officeart/2005/8/layout/list1"/>
    <dgm:cxn modelId="{99F49725-8659-4801-AC03-6BD309A2D8E1}" srcId="{64FD0350-E262-482C-94F0-FDF45DC1B6E2}" destId="{642185A2-BA43-4E1B-9889-1D3B0776A7D3}" srcOrd="1" destOrd="0" parTransId="{38B95BA3-1A96-44DB-A89C-743F32E26EB9}" sibTransId="{8359423C-FBBA-4021-8550-C5102F36B34C}"/>
    <dgm:cxn modelId="{B5BBE42A-0AC0-44B3-9964-664B15EF7FB6}" srcId="{D044BA56-E321-4608-8AFF-16A0408AEA5A}" destId="{2CE3CB56-A353-4823-BAD8-751C19AB670B}" srcOrd="3" destOrd="0" parTransId="{ABCDBB5F-3E1A-42A7-8097-46FA23E2716A}" sibTransId="{780FC346-12B8-4BF0-AC66-6F13BBC9EDF8}"/>
    <dgm:cxn modelId="{C2A2E43E-45A6-4D80-84BE-49A716B8BA1C}" type="presOf" srcId="{42893970-C06D-4749-95DA-2FA624290972}" destId="{573756A6-833A-4091-B663-CD1087273C6D}" srcOrd="0" destOrd="1" presId="urn:microsoft.com/office/officeart/2005/8/layout/list1"/>
    <dgm:cxn modelId="{27940D3F-0AD8-4196-A9A5-AE5ABF4FB9DB}" type="presOf" srcId="{5A4D5566-D091-421E-9D35-D4EE8D0D19EB}" destId="{97AE2E97-C8F9-4682-8C9C-064683906B2D}" srcOrd="0" destOrd="2" presId="urn:microsoft.com/office/officeart/2005/8/layout/list1"/>
    <dgm:cxn modelId="{F3558F5F-E0F6-4500-A2FE-10FDBD4717BC}" srcId="{64FD0350-E262-482C-94F0-FDF45DC1B6E2}" destId="{56538A5F-FD50-4E45-B3B2-79093B5CD03D}" srcOrd="0" destOrd="0" parTransId="{6E48B0D9-9694-43C4-9313-98500F7ECB85}" sibTransId="{3CE61E03-56FD-4C20-AEE5-6D3A7AF9FF10}"/>
    <dgm:cxn modelId="{2443194A-0897-459E-AAA4-14A99EF52D0A}" srcId="{D044BA56-E321-4608-8AFF-16A0408AEA5A}" destId="{92FECE7D-1EF0-416A-8F3D-223309C54229}" srcOrd="2" destOrd="0" parTransId="{3B20913E-1CD2-45CE-A367-A1759E3D325A}" sibTransId="{2024F546-87B1-4031-B942-68AB6817E9D1}"/>
    <dgm:cxn modelId="{F9DF0651-53B6-4664-B825-EF0B9C7963AD}" srcId="{92FECE7D-1EF0-416A-8F3D-223309C54229}" destId="{FDDDBBDC-5D34-4639-8152-0E06328AC287}" srcOrd="0" destOrd="0" parTransId="{184B0810-6EF5-411E-A6BF-C157FA77996F}" sibTransId="{92C2DC6A-A7F1-4B8C-8C58-EA2E6AD10325}"/>
    <dgm:cxn modelId="{0256BB71-3A1C-425A-BE0D-48CFA78753C8}" type="presOf" srcId="{2CE3CB56-A353-4823-BAD8-751C19AB670B}" destId="{5E3F05CC-71D4-4F67-A543-346DBE019774}" srcOrd="0" destOrd="0" presId="urn:microsoft.com/office/officeart/2005/8/layout/list1"/>
    <dgm:cxn modelId="{8FEBC271-5426-4CA6-8187-8F5631A88D7B}" srcId="{D044BA56-E321-4608-8AFF-16A0408AEA5A}" destId="{568D2406-DF10-41D1-A2D1-B89AB012D640}" srcOrd="1" destOrd="0" parTransId="{6538DB6B-10BE-4F3E-912D-A44C26114262}" sibTransId="{6A0686B8-62B3-4672-8F61-369F5385F2C2}"/>
    <dgm:cxn modelId="{1BE2AD73-39B9-4198-ADF9-7EAA1C9B3683}" srcId="{D044BA56-E321-4608-8AFF-16A0408AEA5A}" destId="{EB5A622A-4864-415F-8334-1DCBE1F8E34F}" srcOrd="0" destOrd="0" parTransId="{33283905-AC95-41E0-AC63-8ABDC2A96E8A}" sibTransId="{9BDCC889-91DB-4DDF-AD31-6E08F9302016}"/>
    <dgm:cxn modelId="{0A456656-5F80-47CC-8F53-EBFB54CB7D4D}" type="presOf" srcId="{92FECE7D-1EF0-416A-8F3D-223309C54229}" destId="{CB046167-8252-41AE-96ED-B55E69552F9E}" srcOrd="1" destOrd="0" presId="urn:microsoft.com/office/officeart/2005/8/layout/list1"/>
    <dgm:cxn modelId="{C6631E81-4723-4618-9103-9F381D8BEA49}" srcId="{EB5A622A-4864-415F-8334-1DCBE1F8E34F}" destId="{DED4CA69-0372-4801-AA5B-5B122C2DEC8F}" srcOrd="0" destOrd="0" parTransId="{3B3E4FE7-7632-4307-8481-766F7495FF9E}" sibTransId="{39BEC1D5-8096-4632-BA3B-4AD34FAF35A2}"/>
    <dgm:cxn modelId="{A8B5DA81-06C7-4E34-B94C-450DA70D62F7}" type="presOf" srcId="{642185A2-BA43-4E1B-9889-1D3B0776A7D3}" destId="{F48E7D84-E5D6-4AA1-A4C9-DA3A873CE0A8}" srcOrd="0" destOrd="1" presId="urn:microsoft.com/office/officeart/2005/8/layout/list1"/>
    <dgm:cxn modelId="{B1F4238A-8275-4418-96FC-E17D0B62F0D7}" srcId="{2CE3CB56-A353-4823-BAD8-751C19AB670B}" destId="{7AF50CB4-7EF0-49C5-8797-6272E99743AE}" srcOrd="0" destOrd="0" parTransId="{6F5993BA-2F4B-4ECB-9C37-9CA50E3333FB}" sibTransId="{2432D9F2-2A8D-4CB9-9B2D-54D1ED94B269}"/>
    <dgm:cxn modelId="{F12B6F8C-FD54-4806-AFB0-9F4B6D4A934F}" type="presOf" srcId="{D044BA56-E321-4608-8AFF-16A0408AEA5A}" destId="{B59391A9-17CC-417A-AF13-3F14EE1E65AE}" srcOrd="0" destOrd="0" presId="urn:microsoft.com/office/officeart/2005/8/layout/list1"/>
    <dgm:cxn modelId="{854C718D-F26E-4CE7-A78E-B36BB884FD67}" srcId="{568D2406-DF10-41D1-A2D1-B89AB012D640}" destId="{A60B62D3-B28F-4289-9FD9-978EB6939A53}" srcOrd="2" destOrd="0" parTransId="{501A175E-9DFF-4440-9006-1C92B3D2D0A9}" sibTransId="{6638F29E-458B-446C-A3E0-7AB229B528EC}"/>
    <dgm:cxn modelId="{0559D992-A656-44C4-B0E0-E8884AC412BA}" type="presOf" srcId="{A60B62D3-B28F-4289-9FD9-978EB6939A53}" destId="{573756A6-833A-4091-B663-CD1087273C6D}" srcOrd="0" destOrd="2" presId="urn:microsoft.com/office/officeart/2005/8/layout/list1"/>
    <dgm:cxn modelId="{3FD72E99-7AD4-45D7-927F-914FBEDC6A21}" type="presOf" srcId="{7AF50CB4-7EF0-49C5-8797-6272E99743AE}" destId="{5BB6B23C-72C2-4E20-81D6-4AE8CAAA4D14}" srcOrd="0" destOrd="0" presId="urn:microsoft.com/office/officeart/2005/8/layout/list1"/>
    <dgm:cxn modelId="{B9817E99-59EA-40F4-B771-9A7282771C0E}" srcId="{D044BA56-E321-4608-8AFF-16A0408AEA5A}" destId="{64FD0350-E262-482C-94F0-FDF45DC1B6E2}" srcOrd="4" destOrd="0" parTransId="{8E95BC38-11D1-432A-8464-8E5049545C0C}" sibTransId="{D1374094-0E0F-4317-AAED-9A7C79086C46}"/>
    <dgm:cxn modelId="{0AF66EA9-282C-4F80-931E-472562718F2B}" type="presOf" srcId="{56538A5F-FD50-4E45-B3B2-79093B5CD03D}" destId="{F48E7D84-E5D6-4AA1-A4C9-DA3A873CE0A8}" srcOrd="0" destOrd="0" presId="urn:microsoft.com/office/officeart/2005/8/layout/list1"/>
    <dgm:cxn modelId="{B2050BAB-2F32-4DA7-BAE2-0D9DBA3DF743}" type="presOf" srcId="{92FECE7D-1EF0-416A-8F3D-223309C54229}" destId="{92B161B8-4CE9-4332-BBA5-492004B3ACCA}" srcOrd="0" destOrd="0" presId="urn:microsoft.com/office/officeart/2005/8/layout/list1"/>
    <dgm:cxn modelId="{C7F1A5B0-FD43-4CE7-9B2E-A95C6F2D6A6C}" srcId="{92FECE7D-1EF0-416A-8F3D-223309C54229}" destId="{EED1A6A5-53A0-4A55-9005-29F58ADE4DD2}" srcOrd="1" destOrd="0" parTransId="{052EFF5D-F006-441E-8F68-1F9B39F943A8}" sibTransId="{69FB0F9A-53BF-4F40-9B11-7BA0A944B5CE}"/>
    <dgm:cxn modelId="{01FEB8C2-AB5D-4DE2-AA1B-EDBF2283FD9D}" type="presOf" srcId="{568D2406-DF10-41D1-A2D1-B89AB012D640}" destId="{7869461E-745A-440F-8CEF-06791682636A}" srcOrd="0" destOrd="0" presId="urn:microsoft.com/office/officeart/2005/8/layout/list1"/>
    <dgm:cxn modelId="{5C7A31CE-539D-4A73-95EF-09E780EE888C}" type="presOf" srcId="{64FD0350-E262-482C-94F0-FDF45DC1B6E2}" destId="{AD46B29E-95CD-495B-A4CA-47862F5D2998}" srcOrd="0" destOrd="0" presId="urn:microsoft.com/office/officeart/2005/8/layout/list1"/>
    <dgm:cxn modelId="{60371BD2-B6B6-415D-8FE3-0D2C3E3B62EA}" type="presOf" srcId="{EB5A622A-4864-415F-8334-1DCBE1F8E34F}" destId="{47CC4D37-9EE8-49BE-BF85-8DE9BC2D4F29}" srcOrd="1" destOrd="0" presId="urn:microsoft.com/office/officeart/2005/8/layout/list1"/>
    <dgm:cxn modelId="{97DA8BE3-2198-4476-B344-629D856D9561}" type="presOf" srcId="{EB5A622A-4864-415F-8334-1DCBE1F8E34F}" destId="{AFCAEDE1-A9BD-4441-97FB-46952C6D99E7}" srcOrd="0" destOrd="0" presId="urn:microsoft.com/office/officeart/2005/8/layout/list1"/>
    <dgm:cxn modelId="{B39B28F7-601B-4E67-9CCE-B9BA0E09289A}" srcId="{568D2406-DF10-41D1-A2D1-B89AB012D640}" destId="{42893970-C06D-4749-95DA-2FA624290972}" srcOrd="1" destOrd="0" parTransId="{FCD3139A-2403-4AD7-8A3F-07130E43416B}" sibTransId="{5A160816-C5CF-4C23-BB18-159D55D5005C}"/>
    <dgm:cxn modelId="{CF8A51FE-C23A-4E80-8DF5-E6111D38EB3C}" type="presOf" srcId="{FDDDBBDC-5D34-4639-8152-0E06328AC287}" destId="{97AE2E97-C8F9-4682-8C9C-064683906B2D}" srcOrd="0" destOrd="0" presId="urn:microsoft.com/office/officeart/2005/8/layout/list1"/>
    <dgm:cxn modelId="{9512F2FF-A50A-4690-8424-165593AB5EB2}" srcId="{EB5A622A-4864-415F-8334-1DCBE1F8E34F}" destId="{BEB199D6-B4FF-4BAE-B924-CA798F570D6B}" srcOrd="1" destOrd="0" parTransId="{03AF4572-EF3D-4A02-8AE5-12031B9929F0}" sibTransId="{7B0B3A3F-90D0-41D1-B692-2BBA00EDF6D0}"/>
    <dgm:cxn modelId="{E702F208-8EA3-477E-A063-5E3B2F7E6288}" type="presParOf" srcId="{B59391A9-17CC-417A-AF13-3F14EE1E65AE}" destId="{54E70186-41E2-4452-9B38-3B8B9025A3CA}" srcOrd="0" destOrd="0" presId="urn:microsoft.com/office/officeart/2005/8/layout/list1"/>
    <dgm:cxn modelId="{D6CA81F6-35CC-4CF4-AB03-C53E6C537A15}" type="presParOf" srcId="{54E70186-41E2-4452-9B38-3B8B9025A3CA}" destId="{AFCAEDE1-A9BD-4441-97FB-46952C6D99E7}" srcOrd="0" destOrd="0" presId="urn:microsoft.com/office/officeart/2005/8/layout/list1"/>
    <dgm:cxn modelId="{81C5DC38-BC69-44B4-9803-7B40CB30FF26}" type="presParOf" srcId="{54E70186-41E2-4452-9B38-3B8B9025A3CA}" destId="{47CC4D37-9EE8-49BE-BF85-8DE9BC2D4F29}" srcOrd="1" destOrd="0" presId="urn:microsoft.com/office/officeart/2005/8/layout/list1"/>
    <dgm:cxn modelId="{1073353B-CFF4-4F03-B244-94A290E20B0C}" type="presParOf" srcId="{B59391A9-17CC-417A-AF13-3F14EE1E65AE}" destId="{6D024DB9-C0C7-43AF-8C8A-8BA4EC88073A}" srcOrd="1" destOrd="0" presId="urn:microsoft.com/office/officeart/2005/8/layout/list1"/>
    <dgm:cxn modelId="{FC4B7F47-C111-480D-ADAA-C4DBB96A156E}" type="presParOf" srcId="{B59391A9-17CC-417A-AF13-3F14EE1E65AE}" destId="{7C8E7F5E-6163-47D2-B492-7FC591B37F19}" srcOrd="2" destOrd="0" presId="urn:microsoft.com/office/officeart/2005/8/layout/list1"/>
    <dgm:cxn modelId="{3591F642-7CBA-4AC0-BCC1-533B90A08FAF}" type="presParOf" srcId="{B59391A9-17CC-417A-AF13-3F14EE1E65AE}" destId="{0F0B8E0E-18ED-4CC7-8E87-CF94F77354F3}" srcOrd="3" destOrd="0" presId="urn:microsoft.com/office/officeart/2005/8/layout/list1"/>
    <dgm:cxn modelId="{9EA907BB-39CA-41A3-BC60-7B560C41EE19}" type="presParOf" srcId="{B59391A9-17CC-417A-AF13-3F14EE1E65AE}" destId="{6CBF24AC-847E-4AF6-AFAD-AE062F5545FF}" srcOrd="4" destOrd="0" presId="urn:microsoft.com/office/officeart/2005/8/layout/list1"/>
    <dgm:cxn modelId="{8BBD2564-540D-4A3F-BFEB-A951F7A8E57D}" type="presParOf" srcId="{6CBF24AC-847E-4AF6-AFAD-AE062F5545FF}" destId="{7869461E-745A-440F-8CEF-06791682636A}" srcOrd="0" destOrd="0" presId="urn:microsoft.com/office/officeart/2005/8/layout/list1"/>
    <dgm:cxn modelId="{AC2573F8-F57F-4506-B94E-9E081447E92B}" type="presParOf" srcId="{6CBF24AC-847E-4AF6-AFAD-AE062F5545FF}" destId="{8DA1F5A8-91D3-47CD-950F-AC4608508B57}" srcOrd="1" destOrd="0" presId="urn:microsoft.com/office/officeart/2005/8/layout/list1"/>
    <dgm:cxn modelId="{AA1B35FA-D3E3-4868-91A6-7273A5E82368}" type="presParOf" srcId="{B59391A9-17CC-417A-AF13-3F14EE1E65AE}" destId="{1179522F-F1D2-470C-A786-BB2DA5EB10C1}" srcOrd="5" destOrd="0" presId="urn:microsoft.com/office/officeart/2005/8/layout/list1"/>
    <dgm:cxn modelId="{83543014-A163-40DB-B4B7-6451843E296E}" type="presParOf" srcId="{B59391A9-17CC-417A-AF13-3F14EE1E65AE}" destId="{573756A6-833A-4091-B663-CD1087273C6D}" srcOrd="6" destOrd="0" presId="urn:microsoft.com/office/officeart/2005/8/layout/list1"/>
    <dgm:cxn modelId="{BDF0867A-6D0D-42A8-8CD9-8773E430F6A3}" type="presParOf" srcId="{B59391A9-17CC-417A-AF13-3F14EE1E65AE}" destId="{41729752-5B8F-406A-8CB4-5D4F0185A2C3}" srcOrd="7" destOrd="0" presId="urn:microsoft.com/office/officeart/2005/8/layout/list1"/>
    <dgm:cxn modelId="{9083F83C-60B3-45F7-965E-667E87CDD426}" type="presParOf" srcId="{B59391A9-17CC-417A-AF13-3F14EE1E65AE}" destId="{D8F2626B-48E9-452D-8F44-54CAA6A7C4BC}" srcOrd="8" destOrd="0" presId="urn:microsoft.com/office/officeart/2005/8/layout/list1"/>
    <dgm:cxn modelId="{488ABD2E-DD1E-486A-9E63-3DEBF1317FB0}" type="presParOf" srcId="{D8F2626B-48E9-452D-8F44-54CAA6A7C4BC}" destId="{92B161B8-4CE9-4332-BBA5-492004B3ACCA}" srcOrd="0" destOrd="0" presId="urn:microsoft.com/office/officeart/2005/8/layout/list1"/>
    <dgm:cxn modelId="{C457CB76-A356-44EB-8C54-FE9BDF5001B0}" type="presParOf" srcId="{D8F2626B-48E9-452D-8F44-54CAA6A7C4BC}" destId="{CB046167-8252-41AE-96ED-B55E69552F9E}" srcOrd="1" destOrd="0" presId="urn:microsoft.com/office/officeart/2005/8/layout/list1"/>
    <dgm:cxn modelId="{37781A38-C10F-45A8-B5C2-BD62ACE42E0C}" type="presParOf" srcId="{B59391A9-17CC-417A-AF13-3F14EE1E65AE}" destId="{A6CACF5C-AB7E-45DC-A5B1-68DCC3994B83}" srcOrd="9" destOrd="0" presId="urn:microsoft.com/office/officeart/2005/8/layout/list1"/>
    <dgm:cxn modelId="{9C141A4C-118E-4209-9009-BCCB82652250}" type="presParOf" srcId="{B59391A9-17CC-417A-AF13-3F14EE1E65AE}" destId="{97AE2E97-C8F9-4682-8C9C-064683906B2D}" srcOrd="10" destOrd="0" presId="urn:microsoft.com/office/officeart/2005/8/layout/list1"/>
    <dgm:cxn modelId="{3849510B-FE2D-4FF1-BC90-229830E493E9}" type="presParOf" srcId="{B59391A9-17CC-417A-AF13-3F14EE1E65AE}" destId="{94814D90-7B4F-4BD0-A8A1-94D2C16EE23E}" srcOrd="11" destOrd="0" presId="urn:microsoft.com/office/officeart/2005/8/layout/list1"/>
    <dgm:cxn modelId="{3F1D7F88-D589-46D1-A43A-FA12336F6742}" type="presParOf" srcId="{B59391A9-17CC-417A-AF13-3F14EE1E65AE}" destId="{89157855-2B25-42F6-8A75-6F921E4037E8}" srcOrd="12" destOrd="0" presId="urn:microsoft.com/office/officeart/2005/8/layout/list1"/>
    <dgm:cxn modelId="{0E3570EF-9339-4B6A-BE3F-5330B8CBD6AD}" type="presParOf" srcId="{89157855-2B25-42F6-8A75-6F921E4037E8}" destId="{5E3F05CC-71D4-4F67-A543-346DBE019774}" srcOrd="0" destOrd="0" presId="urn:microsoft.com/office/officeart/2005/8/layout/list1"/>
    <dgm:cxn modelId="{053D1704-F130-49F1-A735-35E6E8A24331}" type="presParOf" srcId="{89157855-2B25-42F6-8A75-6F921E4037E8}" destId="{1B33BF34-3FEB-4BB1-8233-4C04A2D96601}" srcOrd="1" destOrd="0" presId="urn:microsoft.com/office/officeart/2005/8/layout/list1"/>
    <dgm:cxn modelId="{AC063073-728D-4242-9CBC-8A5E522D7CCD}" type="presParOf" srcId="{B59391A9-17CC-417A-AF13-3F14EE1E65AE}" destId="{A79F1214-A90E-4EB7-B2EF-E11D65B08ED7}" srcOrd="13" destOrd="0" presId="urn:microsoft.com/office/officeart/2005/8/layout/list1"/>
    <dgm:cxn modelId="{44DB09D9-DCB7-48AD-8D65-2D092B41598D}" type="presParOf" srcId="{B59391A9-17CC-417A-AF13-3F14EE1E65AE}" destId="{5BB6B23C-72C2-4E20-81D6-4AE8CAAA4D14}" srcOrd="14" destOrd="0" presId="urn:microsoft.com/office/officeart/2005/8/layout/list1"/>
    <dgm:cxn modelId="{A3C91BBC-9455-40A5-8650-4189F02061BA}" type="presParOf" srcId="{B59391A9-17CC-417A-AF13-3F14EE1E65AE}" destId="{3DE562A6-76DC-4346-83C0-DA351511F0B7}" srcOrd="15" destOrd="0" presId="urn:microsoft.com/office/officeart/2005/8/layout/list1"/>
    <dgm:cxn modelId="{073ACB44-9C1A-4298-AD1A-94C2049202B4}" type="presParOf" srcId="{B59391A9-17CC-417A-AF13-3F14EE1E65AE}" destId="{99FD4ED0-0A50-45FA-AB51-483DDFDF0ECC}" srcOrd="16" destOrd="0" presId="urn:microsoft.com/office/officeart/2005/8/layout/list1"/>
    <dgm:cxn modelId="{8519FD13-FD7C-4484-AFB5-2EACA14C897E}" type="presParOf" srcId="{99FD4ED0-0A50-45FA-AB51-483DDFDF0ECC}" destId="{AD46B29E-95CD-495B-A4CA-47862F5D2998}" srcOrd="0" destOrd="0" presId="urn:microsoft.com/office/officeart/2005/8/layout/list1"/>
    <dgm:cxn modelId="{65B80622-B7A5-48DD-B4F4-EA2CDF1B7F56}" type="presParOf" srcId="{99FD4ED0-0A50-45FA-AB51-483DDFDF0ECC}" destId="{D0BAE4E9-B2D6-4214-97FF-9A9E913C5AAE}" srcOrd="1" destOrd="0" presId="urn:microsoft.com/office/officeart/2005/8/layout/list1"/>
    <dgm:cxn modelId="{DA596410-0AD8-4792-BFF1-9EA8D623F283}" type="presParOf" srcId="{B59391A9-17CC-417A-AF13-3F14EE1E65AE}" destId="{7A697209-F5B6-40F9-8E0A-A067A810188C}" srcOrd="17" destOrd="0" presId="urn:microsoft.com/office/officeart/2005/8/layout/list1"/>
    <dgm:cxn modelId="{7019D618-4AED-43B0-9F8F-1A44110735CC}" type="presParOf" srcId="{B59391A9-17CC-417A-AF13-3F14EE1E65AE}" destId="{F48E7D84-E5D6-4AA1-A4C9-DA3A873CE0A8}"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541289C-1084-44DE-9D74-76DC3770C3E6}"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B95AC1A6-2A3F-40B7-98F4-1A94D57BC8A1}">
      <dgm:prSet custT="1"/>
      <dgm:spPr/>
      <dgm:t>
        <a:bodyPr/>
        <a:lstStyle/>
        <a:p>
          <a:r>
            <a:rPr lang="en-US" sz="2400" dirty="0">
              <a:latin typeface="Gotham Rounded Bold" pitchFamily="50" charset="0"/>
            </a:rPr>
            <a:t>What will my lender do at our initial meeting?</a:t>
          </a:r>
        </a:p>
      </dgm:t>
    </dgm:pt>
    <dgm:pt modelId="{0F9C125F-AF77-42A6-835B-6F56BC66ECCE}" type="parTrans" cxnId="{BAAC9AAD-EB45-4B66-B023-6F9A9282255D}">
      <dgm:prSet/>
      <dgm:spPr/>
      <dgm:t>
        <a:bodyPr/>
        <a:lstStyle/>
        <a:p>
          <a:endParaRPr lang="en-US"/>
        </a:p>
      </dgm:t>
    </dgm:pt>
    <dgm:pt modelId="{23984B91-8988-45A3-B532-5DC00CEB5A1D}" type="sibTrans" cxnId="{BAAC9AAD-EB45-4B66-B023-6F9A9282255D}">
      <dgm:prSet/>
      <dgm:spPr/>
      <dgm:t>
        <a:bodyPr/>
        <a:lstStyle/>
        <a:p>
          <a:endParaRPr lang="en-US"/>
        </a:p>
      </dgm:t>
    </dgm:pt>
    <dgm:pt modelId="{429E49AC-7BD7-409C-83DF-0E5995461789}" type="pres">
      <dgm:prSet presAssocID="{C541289C-1084-44DE-9D74-76DC3770C3E6}" presName="linear" presStyleCnt="0">
        <dgm:presLayoutVars>
          <dgm:animLvl val="lvl"/>
          <dgm:resizeHandles val="exact"/>
        </dgm:presLayoutVars>
      </dgm:prSet>
      <dgm:spPr/>
    </dgm:pt>
    <dgm:pt modelId="{815EDB0C-47B9-4BCD-836E-1B8E0239C2E8}" type="pres">
      <dgm:prSet presAssocID="{B95AC1A6-2A3F-40B7-98F4-1A94D57BC8A1}" presName="parentText" presStyleLbl="node1" presStyleIdx="0" presStyleCnt="1">
        <dgm:presLayoutVars>
          <dgm:chMax val="0"/>
          <dgm:bulletEnabled val="1"/>
        </dgm:presLayoutVars>
      </dgm:prSet>
      <dgm:spPr/>
    </dgm:pt>
  </dgm:ptLst>
  <dgm:cxnLst>
    <dgm:cxn modelId="{958DFD1F-55FF-48F2-96F9-3E538081DFD6}" type="presOf" srcId="{C541289C-1084-44DE-9D74-76DC3770C3E6}" destId="{429E49AC-7BD7-409C-83DF-0E5995461789}" srcOrd="0" destOrd="0" presId="urn:microsoft.com/office/officeart/2005/8/layout/vList2"/>
    <dgm:cxn modelId="{470AF961-F1CC-46C9-9995-D2F5C78B922F}" type="presOf" srcId="{B95AC1A6-2A3F-40B7-98F4-1A94D57BC8A1}" destId="{815EDB0C-47B9-4BCD-836E-1B8E0239C2E8}" srcOrd="0" destOrd="0" presId="urn:microsoft.com/office/officeart/2005/8/layout/vList2"/>
    <dgm:cxn modelId="{BAAC9AAD-EB45-4B66-B023-6F9A9282255D}" srcId="{C541289C-1084-44DE-9D74-76DC3770C3E6}" destId="{B95AC1A6-2A3F-40B7-98F4-1A94D57BC8A1}" srcOrd="0" destOrd="0" parTransId="{0F9C125F-AF77-42A6-835B-6F56BC66ECCE}" sibTransId="{23984B91-8988-45A3-B532-5DC00CEB5A1D}"/>
    <dgm:cxn modelId="{4A3C7CA4-A412-44AC-AD89-E2D10720F9D2}" type="presParOf" srcId="{429E49AC-7BD7-409C-83DF-0E5995461789}" destId="{815EDB0C-47B9-4BCD-836E-1B8E0239C2E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41CC33F-C7E5-48D4-9859-F5A14E78260B}" type="doc">
      <dgm:prSet loTypeId="urn:microsoft.com/office/officeart/2005/8/layout/process1" loCatId="process" qsTypeId="urn:microsoft.com/office/officeart/2005/8/quickstyle/3d3" qsCatId="3D" csTypeId="urn:microsoft.com/office/officeart/2005/8/colors/colorful3" csCatId="colorful" phldr="1"/>
      <dgm:spPr/>
      <dgm:t>
        <a:bodyPr/>
        <a:lstStyle/>
        <a:p>
          <a:endParaRPr lang="en-US"/>
        </a:p>
      </dgm:t>
    </dgm:pt>
    <dgm:pt modelId="{5B7AAED7-7D7D-48E3-9954-E359FCD8B1D4}">
      <dgm:prSet custT="1"/>
      <dgm:spPr/>
      <dgm:t>
        <a:bodyPr anchor="t" anchorCtr="0"/>
        <a:lstStyle/>
        <a:p>
          <a:r>
            <a:rPr lang="en-US" sz="1400" dirty="0">
              <a:latin typeface="Gotham Rounded Book" pitchFamily="50" charset="0"/>
            </a:rPr>
            <a:t>Not all lenders have the same business model, therefore there are no EXACT procedures. Some of the things that usually take place are:</a:t>
          </a:r>
        </a:p>
      </dgm:t>
    </dgm:pt>
    <dgm:pt modelId="{8EF142DB-16B8-4BEA-973C-120082952F94}" type="parTrans" cxnId="{4E3BFDC5-BEF4-40BE-B9BA-A9078194F40D}">
      <dgm:prSet/>
      <dgm:spPr/>
      <dgm:t>
        <a:bodyPr/>
        <a:lstStyle/>
        <a:p>
          <a:endParaRPr lang="en-US"/>
        </a:p>
      </dgm:t>
    </dgm:pt>
    <dgm:pt modelId="{6767153F-BC9F-43FA-AA41-31E70D0F6D4C}" type="sibTrans" cxnId="{4E3BFDC5-BEF4-40BE-B9BA-A9078194F40D}">
      <dgm:prSet/>
      <dgm:spPr/>
      <dgm:t>
        <a:bodyPr/>
        <a:lstStyle/>
        <a:p>
          <a:endParaRPr lang="en-US"/>
        </a:p>
      </dgm:t>
    </dgm:pt>
    <dgm:pt modelId="{00748079-F0E4-4845-A3AE-83015FCBC9E0}">
      <dgm:prSet custT="1"/>
      <dgm:spPr/>
      <dgm:t>
        <a:bodyPr anchor="t" anchorCtr="0"/>
        <a:lstStyle/>
        <a:p>
          <a:r>
            <a:rPr lang="en-US" sz="1400" dirty="0">
              <a:latin typeface="Gotham Rounded Book" pitchFamily="50" charset="0"/>
            </a:rPr>
            <a:t>Determining what price range home you are looking for and what down payment you want to make, if any.</a:t>
          </a:r>
        </a:p>
      </dgm:t>
    </dgm:pt>
    <dgm:pt modelId="{418C7E34-874B-4379-A5A8-572C9CBE0A5A}" type="parTrans" cxnId="{FCA3AAEA-19A6-42BF-BD16-BB37688E5446}">
      <dgm:prSet/>
      <dgm:spPr/>
      <dgm:t>
        <a:bodyPr/>
        <a:lstStyle/>
        <a:p>
          <a:endParaRPr lang="en-US"/>
        </a:p>
      </dgm:t>
    </dgm:pt>
    <dgm:pt modelId="{D50E2589-03A2-4CF6-837D-E230832CDB6B}" type="sibTrans" cxnId="{FCA3AAEA-19A6-42BF-BD16-BB37688E5446}">
      <dgm:prSet/>
      <dgm:spPr/>
      <dgm:t>
        <a:bodyPr/>
        <a:lstStyle/>
        <a:p>
          <a:endParaRPr lang="en-US"/>
        </a:p>
      </dgm:t>
    </dgm:pt>
    <dgm:pt modelId="{14B0D353-837B-4D35-AF51-517107897585}">
      <dgm:prSet custT="1"/>
      <dgm:spPr/>
      <dgm:t>
        <a:bodyPr anchor="t" anchorCtr="0"/>
        <a:lstStyle/>
        <a:p>
          <a:r>
            <a:rPr lang="en-US" sz="1400" dirty="0">
              <a:latin typeface="Gotham Rounded Book" pitchFamily="50" charset="0"/>
            </a:rPr>
            <a:t>Reviewing the documentation you have provided. </a:t>
          </a:r>
        </a:p>
      </dgm:t>
    </dgm:pt>
    <dgm:pt modelId="{242CA9BA-C537-4405-B346-992EE1343445}" type="parTrans" cxnId="{98D10E0C-BC0D-4EFF-9E53-D23226506CD3}">
      <dgm:prSet/>
      <dgm:spPr/>
      <dgm:t>
        <a:bodyPr/>
        <a:lstStyle/>
        <a:p>
          <a:endParaRPr lang="en-US"/>
        </a:p>
      </dgm:t>
    </dgm:pt>
    <dgm:pt modelId="{6AA589CD-78C5-493C-B32E-CFCDEA9038CF}" type="sibTrans" cxnId="{98D10E0C-BC0D-4EFF-9E53-D23226506CD3}">
      <dgm:prSet/>
      <dgm:spPr/>
      <dgm:t>
        <a:bodyPr/>
        <a:lstStyle/>
        <a:p>
          <a:endParaRPr lang="en-US"/>
        </a:p>
      </dgm:t>
    </dgm:pt>
    <dgm:pt modelId="{9E914241-CA9D-401D-A915-CC67E4A666B2}">
      <dgm:prSet custT="1"/>
      <dgm:spPr/>
      <dgm:t>
        <a:bodyPr anchor="t" anchorCtr="0"/>
        <a:lstStyle/>
        <a:p>
          <a:r>
            <a:rPr lang="en-US" sz="1400" dirty="0">
              <a:latin typeface="Gotham Rounded Book" pitchFamily="50" charset="0"/>
            </a:rPr>
            <a:t>Calculating your income, pull an initial credit report.</a:t>
          </a:r>
        </a:p>
      </dgm:t>
    </dgm:pt>
    <dgm:pt modelId="{DEC768D5-FACD-4A46-8871-6A7C321BEC96}" type="parTrans" cxnId="{48332710-E4D2-450C-82E6-E8AE0CEF0F88}">
      <dgm:prSet/>
      <dgm:spPr/>
      <dgm:t>
        <a:bodyPr/>
        <a:lstStyle/>
        <a:p>
          <a:endParaRPr lang="en-US"/>
        </a:p>
      </dgm:t>
    </dgm:pt>
    <dgm:pt modelId="{7AD92903-1BE9-4715-8AAC-87F45491C22B}" type="sibTrans" cxnId="{48332710-E4D2-450C-82E6-E8AE0CEF0F88}">
      <dgm:prSet/>
      <dgm:spPr/>
      <dgm:t>
        <a:bodyPr/>
        <a:lstStyle/>
        <a:p>
          <a:endParaRPr lang="en-US"/>
        </a:p>
      </dgm:t>
    </dgm:pt>
    <dgm:pt modelId="{8E66671D-5AC5-45A1-BC15-92E832134BA3}">
      <dgm:prSet custT="1"/>
      <dgm:spPr/>
      <dgm:t>
        <a:bodyPr anchor="t" anchorCtr="0"/>
        <a:lstStyle/>
        <a:p>
          <a:r>
            <a:rPr lang="en-US" sz="1400" dirty="0">
              <a:latin typeface="Gotham Rounded Book" pitchFamily="50" charset="0"/>
            </a:rPr>
            <a:t>Determining if you may qualify for a mortgage and discussing your different loan options based on your down payment, Income, credit and property type.</a:t>
          </a:r>
        </a:p>
      </dgm:t>
    </dgm:pt>
    <dgm:pt modelId="{C25FBE00-F342-42E0-B7FA-D29E49E6D8D0}" type="parTrans" cxnId="{B8D6E5C9-84B1-4345-ABD1-F6DC63FFE13E}">
      <dgm:prSet/>
      <dgm:spPr/>
      <dgm:t>
        <a:bodyPr/>
        <a:lstStyle/>
        <a:p>
          <a:endParaRPr lang="en-US"/>
        </a:p>
      </dgm:t>
    </dgm:pt>
    <dgm:pt modelId="{0B26B397-9F35-4DD0-818D-A7D3D4E84E7A}" type="sibTrans" cxnId="{B8D6E5C9-84B1-4345-ABD1-F6DC63FFE13E}">
      <dgm:prSet/>
      <dgm:spPr/>
      <dgm:t>
        <a:bodyPr/>
        <a:lstStyle/>
        <a:p>
          <a:endParaRPr lang="en-US"/>
        </a:p>
      </dgm:t>
    </dgm:pt>
    <dgm:pt modelId="{F2EBBBEF-12BF-4D59-A448-C8CDA2062704}">
      <dgm:prSet custT="1"/>
      <dgm:spPr/>
      <dgm:t>
        <a:bodyPr/>
        <a:lstStyle/>
        <a:p>
          <a:r>
            <a:rPr lang="en-US" sz="1400" dirty="0">
              <a:latin typeface="Gotham Rounded Book" pitchFamily="50" charset="0"/>
            </a:rPr>
            <a:t>If your Lender determines you do qualify for a mortgage,  you may be issued:</a:t>
          </a:r>
        </a:p>
      </dgm:t>
    </dgm:pt>
    <dgm:pt modelId="{43ECC853-AF63-4A6A-AF3A-DEC0192A04DD}" type="parTrans" cxnId="{2404566D-F932-4E73-A71A-6B1915410784}">
      <dgm:prSet/>
      <dgm:spPr/>
      <dgm:t>
        <a:bodyPr/>
        <a:lstStyle/>
        <a:p>
          <a:endParaRPr lang="en-US"/>
        </a:p>
      </dgm:t>
    </dgm:pt>
    <dgm:pt modelId="{E702C968-3952-484B-88D9-9B25516B00F2}" type="sibTrans" cxnId="{2404566D-F932-4E73-A71A-6B1915410784}">
      <dgm:prSet/>
      <dgm:spPr/>
      <dgm:t>
        <a:bodyPr/>
        <a:lstStyle/>
        <a:p>
          <a:endParaRPr lang="en-US"/>
        </a:p>
      </dgm:t>
    </dgm:pt>
    <dgm:pt modelId="{D59C4A13-DF46-47FC-B1DD-D0EECA35ED19}">
      <dgm:prSet custT="1"/>
      <dgm:spPr/>
      <dgm:t>
        <a:bodyPr/>
        <a:lstStyle/>
        <a:p>
          <a:r>
            <a:rPr lang="en-US" sz="1800" b="1" u="sng" dirty="0">
              <a:latin typeface="Gotham Rounded Book" pitchFamily="50" charset="0"/>
            </a:rPr>
            <a:t>Prequalification</a:t>
          </a:r>
          <a:endParaRPr lang="en-US" sz="1800" u="sng" dirty="0">
            <a:latin typeface="Gotham Rounded Book" pitchFamily="50" charset="0"/>
          </a:endParaRPr>
        </a:p>
      </dgm:t>
    </dgm:pt>
    <dgm:pt modelId="{7EAA2201-342B-4303-95F2-07AB00D9523D}" type="parTrans" cxnId="{CADF8298-02AF-492B-8300-29BB7B13778C}">
      <dgm:prSet/>
      <dgm:spPr/>
      <dgm:t>
        <a:bodyPr/>
        <a:lstStyle/>
        <a:p>
          <a:endParaRPr lang="en-US"/>
        </a:p>
      </dgm:t>
    </dgm:pt>
    <dgm:pt modelId="{C627CDDC-CAF5-4056-9440-FE6CE34316CA}" type="sibTrans" cxnId="{CADF8298-02AF-492B-8300-29BB7B13778C}">
      <dgm:prSet/>
      <dgm:spPr/>
      <dgm:t>
        <a:bodyPr/>
        <a:lstStyle/>
        <a:p>
          <a:endParaRPr lang="en-US"/>
        </a:p>
      </dgm:t>
    </dgm:pt>
    <dgm:pt modelId="{91317135-28BB-4C5A-87E6-918BF194DAF1}">
      <dgm:prSet custT="1"/>
      <dgm:spPr/>
      <dgm:t>
        <a:bodyPr/>
        <a:lstStyle/>
        <a:p>
          <a:r>
            <a:rPr lang="en-US" sz="1800" b="1" u="sng" dirty="0">
              <a:latin typeface="Gotham Rounded Book" pitchFamily="50" charset="0"/>
            </a:rPr>
            <a:t>Preapproval</a:t>
          </a:r>
          <a:endParaRPr lang="en-US" sz="1800" u="sng" dirty="0">
            <a:latin typeface="Gotham Rounded Book" pitchFamily="50" charset="0"/>
          </a:endParaRPr>
        </a:p>
      </dgm:t>
    </dgm:pt>
    <dgm:pt modelId="{1B8FABC7-5601-473F-B4C7-785465744A1C}" type="parTrans" cxnId="{3FDC0FAC-4809-44D6-90E5-5EFCCE61745D}">
      <dgm:prSet/>
      <dgm:spPr/>
      <dgm:t>
        <a:bodyPr/>
        <a:lstStyle/>
        <a:p>
          <a:endParaRPr lang="en-US"/>
        </a:p>
      </dgm:t>
    </dgm:pt>
    <dgm:pt modelId="{3C9C353A-6A92-423C-915D-02C6FF2E80EE}" type="sibTrans" cxnId="{3FDC0FAC-4809-44D6-90E5-5EFCCE61745D}">
      <dgm:prSet/>
      <dgm:spPr/>
      <dgm:t>
        <a:bodyPr/>
        <a:lstStyle/>
        <a:p>
          <a:endParaRPr lang="en-US"/>
        </a:p>
      </dgm:t>
    </dgm:pt>
    <dgm:pt modelId="{6CCE6258-974F-4474-8B4B-4AA4B8126EF5}">
      <dgm:prSet custT="1"/>
      <dgm:spPr/>
      <dgm:t>
        <a:bodyPr anchor="t" anchorCtr="0"/>
        <a:lstStyle/>
        <a:p>
          <a:pPr>
            <a:tabLst>
              <a:tab pos="233363" algn="l"/>
            </a:tabLst>
          </a:pPr>
          <a:r>
            <a:rPr lang="en-US" sz="1400" dirty="0">
              <a:latin typeface="Gotham Rounded Book" pitchFamily="50" charset="0"/>
            </a:rPr>
            <a:t>If necessary, providing further documentation or explanations for poor credit, gaps in employment, etc.</a:t>
          </a:r>
        </a:p>
      </dgm:t>
    </dgm:pt>
    <dgm:pt modelId="{33329814-2A18-4AE1-A1A0-43776E1C72F2}" type="parTrans" cxnId="{F1207EA6-F3A5-4CD8-BECE-D6192454C0F0}">
      <dgm:prSet/>
      <dgm:spPr/>
      <dgm:t>
        <a:bodyPr/>
        <a:lstStyle/>
        <a:p>
          <a:endParaRPr lang="en-US"/>
        </a:p>
      </dgm:t>
    </dgm:pt>
    <dgm:pt modelId="{1BD5D8FB-361B-4FC1-A84D-D48E53D33509}" type="sibTrans" cxnId="{F1207EA6-F3A5-4CD8-BECE-D6192454C0F0}">
      <dgm:prSet/>
      <dgm:spPr/>
      <dgm:t>
        <a:bodyPr/>
        <a:lstStyle/>
        <a:p>
          <a:endParaRPr lang="en-US"/>
        </a:p>
      </dgm:t>
    </dgm:pt>
    <dgm:pt modelId="{D191E3CA-E80B-47A3-9528-3CA70F0A8ED4}">
      <dgm:prSet custT="1"/>
      <dgm:spPr/>
      <dgm:t>
        <a:bodyPr anchor="t" anchorCtr="0"/>
        <a:lstStyle/>
        <a:p>
          <a:r>
            <a:rPr lang="en-US" sz="1400" dirty="0">
              <a:latin typeface="Gotham Rounded Book" pitchFamily="50" charset="0"/>
            </a:rPr>
            <a:t>Whether you need to work on repairing your credit or establishing a longer employment history before being able to qualify.</a:t>
          </a:r>
        </a:p>
      </dgm:t>
    </dgm:pt>
    <dgm:pt modelId="{1E42E9AE-5DBD-4529-AFD8-BF04BC2830E0}" type="sibTrans" cxnId="{19DDD44E-C099-44AD-8492-19D170F8BFB0}">
      <dgm:prSet/>
      <dgm:spPr/>
      <dgm:t>
        <a:bodyPr/>
        <a:lstStyle/>
        <a:p>
          <a:endParaRPr lang="en-US"/>
        </a:p>
      </dgm:t>
    </dgm:pt>
    <dgm:pt modelId="{A09B2187-62F0-4956-9292-CC2F5662EC62}" type="parTrans" cxnId="{19DDD44E-C099-44AD-8492-19D170F8BFB0}">
      <dgm:prSet/>
      <dgm:spPr/>
      <dgm:t>
        <a:bodyPr/>
        <a:lstStyle/>
        <a:p>
          <a:endParaRPr lang="en-US"/>
        </a:p>
      </dgm:t>
    </dgm:pt>
    <dgm:pt modelId="{C94A5908-6640-4F8A-A87D-6843C12DC413}">
      <dgm:prSet custT="1"/>
      <dgm:spPr/>
      <dgm:t>
        <a:bodyPr/>
        <a:lstStyle/>
        <a:p>
          <a:r>
            <a:rPr lang="en-US" sz="1400" dirty="0">
              <a:latin typeface="Gotham Rounded Book" pitchFamily="50" charset="0"/>
            </a:rPr>
            <a:t> generally this is NOT a firm commitment as it simply indicates based on what they have, you appear to qualify for a mortgage in a specific amount. It may list certain conditions that will have to be met or additional documentation that will need to be provided and reviewed</a:t>
          </a:r>
        </a:p>
      </dgm:t>
    </dgm:pt>
    <dgm:pt modelId="{D034F4C4-BBAC-479F-948D-CF87523C3FC4}" type="parTrans" cxnId="{AAF199E3-E3F7-4765-AB5B-D70FAB7E102A}">
      <dgm:prSet/>
      <dgm:spPr/>
      <dgm:t>
        <a:bodyPr/>
        <a:lstStyle/>
        <a:p>
          <a:endParaRPr lang="en-US"/>
        </a:p>
      </dgm:t>
    </dgm:pt>
    <dgm:pt modelId="{9CF4BAB8-220B-4E00-A3D6-88AAB28A5627}" type="sibTrans" cxnId="{AAF199E3-E3F7-4765-AB5B-D70FAB7E102A}">
      <dgm:prSet/>
      <dgm:spPr/>
      <dgm:t>
        <a:bodyPr/>
        <a:lstStyle/>
        <a:p>
          <a:endParaRPr lang="en-US"/>
        </a:p>
      </dgm:t>
    </dgm:pt>
    <dgm:pt modelId="{7C802393-4785-4CCD-A230-A417816CFA0B}">
      <dgm:prSet custT="1"/>
      <dgm:spPr/>
      <dgm:t>
        <a:bodyPr/>
        <a:lstStyle/>
        <a:p>
          <a:r>
            <a:rPr lang="en-US" sz="1400" dirty="0">
              <a:latin typeface="Gotham Rounded Book" pitchFamily="50" charset="0"/>
            </a:rPr>
            <a:t>is a credit approval or decision, based on a complete review of your income, assets, credit report.</a:t>
          </a:r>
        </a:p>
      </dgm:t>
    </dgm:pt>
    <dgm:pt modelId="{7FC1C8BC-4334-4656-B18E-39F470796AD8}" type="parTrans" cxnId="{59AC7C41-AA5F-4003-86BC-DFA9CE5546AF}">
      <dgm:prSet/>
      <dgm:spPr/>
      <dgm:t>
        <a:bodyPr/>
        <a:lstStyle/>
        <a:p>
          <a:endParaRPr lang="en-US"/>
        </a:p>
      </dgm:t>
    </dgm:pt>
    <dgm:pt modelId="{9D649C00-083C-46EA-9CAB-66CAEC5C430E}" type="sibTrans" cxnId="{59AC7C41-AA5F-4003-86BC-DFA9CE5546AF}">
      <dgm:prSet/>
      <dgm:spPr/>
      <dgm:t>
        <a:bodyPr/>
        <a:lstStyle/>
        <a:p>
          <a:endParaRPr lang="en-US"/>
        </a:p>
      </dgm:t>
    </dgm:pt>
    <dgm:pt modelId="{FBE11A2D-A260-4B0C-856A-54F3D1DDA76F}" type="pres">
      <dgm:prSet presAssocID="{841CC33F-C7E5-48D4-9859-F5A14E78260B}" presName="Name0" presStyleCnt="0">
        <dgm:presLayoutVars>
          <dgm:dir/>
          <dgm:resizeHandles val="exact"/>
        </dgm:presLayoutVars>
      </dgm:prSet>
      <dgm:spPr/>
    </dgm:pt>
    <dgm:pt modelId="{03EFA9B5-9F2A-4B65-9426-C055109800B1}" type="pres">
      <dgm:prSet presAssocID="{5B7AAED7-7D7D-48E3-9954-E359FCD8B1D4}" presName="node" presStyleLbl="node1" presStyleIdx="0" presStyleCnt="2">
        <dgm:presLayoutVars>
          <dgm:bulletEnabled val="1"/>
        </dgm:presLayoutVars>
      </dgm:prSet>
      <dgm:spPr/>
    </dgm:pt>
    <dgm:pt modelId="{54B899FD-52DD-43BF-88C2-3278D3804A20}" type="pres">
      <dgm:prSet presAssocID="{6767153F-BC9F-43FA-AA41-31E70D0F6D4C}" presName="sibTrans" presStyleLbl="sibTrans2D1" presStyleIdx="0" presStyleCnt="1"/>
      <dgm:spPr/>
    </dgm:pt>
    <dgm:pt modelId="{B2D4BD7F-B86A-42B1-843F-7BC0B65A337A}" type="pres">
      <dgm:prSet presAssocID="{6767153F-BC9F-43FA-AA41-31E70D0F6D4C}" presName="connectorText" presStyleLbl="sibTrans2D1" presStyleIdx="0" presStyleCnt="1"/>
      <dgm:spPr/>
    </dgm:pt>
    <dgm:pt modelId="{73A67913-1E6D-41BA-81B7-A817C054C43D}" type="pres">
      <dgm:prSet presAssocID="{F2EBBBEF-12BF-4D59-A448-C8CDA2062704}" presName="node" presStyleLbl="node1" presStyleIdx="1" presStyleCnt="2">
        <dgm:presLayoutVars>
          <dgm:bulletEnabled val="1"/>
        </dgm:presLayoutVars>
      </dgm:prSet>
      <dgm:spPr/>
    </dgm:pt>
  </dgm:ptLst>
  <dgm:cxnLst>
    <dgm:cxn modelId="{98D10E0C-BC0D-4EFF-9E53-D23226506CD3}" srcId="{5B7AAED7-7D7D-48E3-9954-E359FCD8B1D4}" destId="{14B0D353-837B-4D35-AF51-517107897585}" srcOrd="1" destOrd="0" parTransId="{242CA9BA-C537-4405-B346-992EE1343445}" sibTransId="{6AA589CD-78C5-493C-B32E-CFCDEA9038CF}"/>
    <dgm:cxn modelId="{48332710-E4D2-450C-82E6-E8AE0CEF0F88}" srcId="{5B7AAED7-7D7D-48E3-9954-E359FCD8B1D4}" destId="{9E914241-CA9D-401D-A915-CC67E4A666B2}" srcOrd="2" destOrd="0" parTransId="{DEC768D5-FACD-4A46-8871-6A7C321BEC96}" sibTransId="{7AD92903-1BE9-4715-8AAC-87F45491C22B}"/>
    <dgm:cxn modelId="{DD67802A-C353-4586-A0E7-852D8A8F6D6B}" type="presOf" srcId="{6767153F-BC9F-43FA-AA41-31E70D0F6D4C}" destId="{54B899FD-52DD-43BF-88C2-3278D3804A20}" srcOrd="0" destOrd="0" presId="urn:microsoft.com/office/officeart/2005/8/layout/process1"/>
    <dgm:cxn modelId="{DF1B2A3D-484F-4C89-9913-2201AE307DAB}" type="presOf" srcId="{D191E3CA-E80B-47A3-9528-3CA70F0A8ED4}" destId="{03EFA9B5-9F2A-4B65-9426-C055109800B1}" srcOrd="0" destOrd="5" presId="urn:microsoft.com/office/officeart/2005/8/layout/process1"/>
    <dgm:cxn modelId="{1493CE3D-182E-4871-8F40-59F17187A533}" type="presOf" srcId="{8E66671D-5AC5-45A1-BC15-92E832134BA3}" destId="{03EFA9B5-9F2A-4B65-9426-C055109800B1}" srcOrd="0" destOrd="6" presId="urn:microsoft.com/office/officeart/2005/8/layout/process1"/>
    <dgm:cxn modelId="{8CBFFA5D-FB26-4A84-BF1C-6787F9F9B737}" type="presOf" srcId="{D59C4A13-DF46-47FC-B1DD-D0EECA35ED19}" destId="{73A67913-1E6D-41BA-81B7-A817C054C43D}" srcOrd="0" destOrd="1" presId="urn:microsoft.com/office/officeart/2005/8/layout/process1"/>
    <dgm:cxn modelId="{9AEF015E-085D-40DA-B831-4CD6DA9C8998}" type="presOf" srcId="{C94A5908-6640-4F8A-A87D-6843C12DC413}" destId="{73A67913-1E6D-41BA-81B7-A817C054C43D}" srcOrd="0" destOrd="2" presId="urn:microsoft.com/office/officeart/2005/8/layout/process1"/>
    <dgm:cxn modelId="{59AC7C41-AA5F-4003-86BC-DFA9CE5546AF}" srcId="{91317135-28BB-4C5A-87E6-918BF194DAF1}" destId="{7C802393-4785-4CCD-A230-A417816CFA0B}" srcOrd="0" destOrd="0" parTransId="{7FC1C8BC-4334-4656-B18E-39F470796AD8}" sibTransId="{9D649C00-083C-46EA-9CAB-66CAEC5C430E}"/>
    <dgm:cxn modelId="{94BE084A-10DB-45B8-B0AF-14A7990E2398}" type="presOf" srcId="{F2EBBBEF-12BF-4D59-A448-C8CDA2062704}" destId="{73A67913-1E6D-41BA-81B7-A817C054C43D}" srcOrd="0" destOrd="0" presId="urn:microsoft.com/office/officeart/2005/8/layout/process1"/>
    <dgm:cxn modelId="{2404566D-F932-4E73-A71A-6B1915410784}" srcId="{841CC33F-C7E5-48D4-9859-F5A14E78260B}" destId="{F2EBBBEF-12BF-4D59-A448-C8CDA2062704}" srcOrd="1" destOrd="0" parTransId="{43ECC853-AF63-4A6A-AF3A-DEC0192A04DD}" sibTransId="{E702C968-3952-484B-88D9-9B25516B00F2}"/>
    <dgm:cxn modelId="{19DDD44E-C099-44AD-8492-19D170F8BFB0}" srcId="{6CCE6258-974F-4474-8B4B-4AA4B8126EF5}" destId="{D191E3CA-E80B-47A3-9528-3CA70F0A8ED4}" srcOrd="0" destOrd="0" parTransId="{A09B2187-62F0-4956-9292-CC2F5662EC62}" sibTransId="{1E42E9AE-5DBD-4529-AFD8-BF04BC2830E0}"/>
    <dgm:cxn modelId="{6903624F-1AA9-411F-BC85-927A7AD07571}" type="presOf" srcId="{14B0D353-837B-4D35-AF51-517107897585}" destId="{03EFA9B5-9F2A-4B65-9426-C055109800B1}" srcOrd="0" destOrd="2" presId="urn:microsoft.com/office/officeart/2005/8/layout/process1"/>
    <dgm:cxn modelId="{683DBA80-2147-40ED-B481-5BED5DABD59B}" type="presOf" srcId="{7C802393-4785-4CCD-A230-A417816CFA0B}" destId="{73A67913-1E6D-41BA-81B7-A817C054C43D}" srcOrd="0" destOrd="4" presId="urn:microsoft.com/office/officeart/2005/8/layout/process1"/>
    <dgm:cxn modelId="{6986FB80-2E27-4D9B-B321-9C3D8C18D185}" type="presOf" srcId="{841CC33F-C7E5-48D4-9859-F5A14E78260B}" destId="{FBE11A2D-A260-4B0C-856A-54F3D1DDA76F}" srcOrd="0" destOrd="0" presId="urn:microsoft.com/office/officeart/2005/8/layout/process1"/>
    <dgm:cxn modelId="{B7496196-E315-43C9-9441-364AE6E34F19}" type="presOf" srcId="{91317135-28BB-4C5A-87E6-918BF194DAF1}" destId="{73A67913-1E6D-41BA-81B7-A817C054C43D}" srcOrd="0" destOrd="3" presId="urn:microsoft.com/office/officeart/2005/8/layout/process1"/>
    <dgm:cxn modelId="{CADF8298-02AF-492B-8300-29BB7B13778C}" srcId="{F2EBBBEF-12BF-4D59-A448-C8CDA2062704}" destId="{D59C4A13-DF46-47FC-B1DD-D0EECA35ED19}" srcOrd="0" destOrd="0" parTransId="{7EAA2201-342B-4303-95F2-07AB00D9523D}" sibTransId="{C627CDDC-CAF5-4056-9440-FE6CE34316CA}"/>
    <dgm:cxn modelId="{423D52A5-26BE-46F2-8E41-4F1F1C387A1F}" type="presOf" srcId="{6767153F-BC9F-43FA-AA41-31E70D0F6D4C}" destId="{B2D4BD7F-B86A-42B1-843F-7BC0B65A337A}" srcOrd="1" destOrd="0" presId="urn:microsoft.com/office/officeart/2005/8/layout/process1"/>
    <dgm:cxn modelId="{F1207EA6-F3A5-4CD8-BECE-D6192454C0F0}" srcId="{5B7AAED7-7D7D-48E3-9954-E359FCD8B1D4}" destId="{6CCE6258-974F-4474-8B4B-4AA4B8126EF5}" srcOrd="3" destOrd="0" parTransId="{33329814-2A18-4AE1-A1A0-43776E1C72F2}" sibTransId="{1BD5D8FB-361B-4FC1-A84D-D48E53D33509}"/>
    <dgm:cxn modelId="{3FDC0FAC-4809-44D6-90E5-5EFCCE61745D}" srcId="{F2EBBBEF-12BF-4D59-A448-C8CDA2062704}" destId="{91317135-28BB-4C5A-87E6-918BF194DAF1}" srcOrd="1" destOrd="0" parTransId="{1B8FABC7-5601-473F-B4C7-785465744A1C}" sibTransId="{3C9C353A-6A92-423C-915D-02C6FF2E80EE}"/>
    <dgm:cxn modelId="{1CF05DC1-AC9F-4485-9CA5-EF5039FD6743}" type="presOf" srcId="{6CCE6258-974F-4474-8B4B-4AA4B8126EF5}" destId="{03EFA9B5-9F2A-4B65-9426-C055109800B1}" srcOrd="0" destOrd="4" presId="urn:microsoft.com/office/officeart/2005/8/layout/process1"/>
    <dgm:cxn modelId="{4E3BFDC5-BEF4-40BE-B9BA-A9078194F40D}" srcId="{841CC33F-C7E5-48D4-9859-F5A14E78260B}" destId="{5B7AAED7-7D7D-48E3-9954-E359FCD8B1D4}" srcOrd="0" destOrd="0" parTransId="{8EF142DB-16B8-4BEA-973C-120082952F94}" sibTransId="{6767153F-BC9F-43FA-AA41-31E70D0F6D4C}"/>
    <dgm:cxn modelId="{B8D6E5C9-84B1-4345-ABD1-F6DC63FFE13E}" srcId="{5B7AAED7-7D7D-48E3-9954-E359FCD8B1D4}" destId="{8E66671D-5AC5-45A1-BC15-92E832134BA3}" srcOrd="4" destOrd="0" parTransId="{C25FBE00-F342-42E0-B7FA-D29E49E6D8D0}" sibTransId="{0B26B397-9F35-4DD0-818D-A7D3D4E84E7A}"/>
    <dgm:cxn modelId="{068560D6-7DDD-4C7C-B1F2-26A36BF67E2D}" type="presOf" srcId="{00748079-F0E4-4845-A3AE-83015FCBC9E0}" destId="{03EFA9B5-9F2A-4B65-9426-C055109800B1}" srcOrd="0" destOrd="1" presId="urn:microsoft.com/office/officeart/2005/8/layout/process1"/>
    <dgm:cxn modelId="{AAF199E3-E3F7-4765-AB5B-D70FAB7E102A}" srcId="{D59C4A13-DF46-47FC-B1DD-D0EECA35ED19}" destId="{C94A5908-6640-4F8A-A87D-6843C12DC413}" srcOrd="0" destOrd="0" parTransId="{D034F4C4-BBAC-479F-948D-CF87523C3FC4}" sibTransId="{9CF4BAB8-220B-4E00-A3D6-88AAB28A5627}"/>
    <dgm:cxn modelId="{FCA3AAEA-19A6-42BF-BD16-BB37688E5446}" srcId="{5B7AAED7-7D7D-48E3-9954-E359FCD8B1D4}" destId="{00748079-F0E4-4845-A3AE-83015FCBC9E0}" srcOrd="0" destOrd="0" parTransId="{418C7E34-874B-4379-A5A8-572C9CBE0A5A}" sibTransId="{D50E2589-03A2-4CF6-837D-E230832CDB6B}"/>
    <dgm:cxn modelId="{E3D133F4-0081-4D50-BF63-EF19FF83F371}" type="presOf" srcId="{5B7AAED7-7D7D-48E3-9954-E359FCD8B1D4}" destId="{03EFA9B5-9F2A-4B65-9426-C055109800B1}" srcOrd="0" destOrd="0" presId="urn:microsoft.com/office/officeart/2005/8/layout/process1"/>
    <dgm:cxn modelId="{760AA4FF-9A6F-4043-B8ED-3D7E1BC95A88}" type="presOf" srcId="{9E914241-CA9D-401D-A915-CC67E4A666B2}" destId="{03EFA9B5-9F2A-4B65-9426-C055109800B1}" srcOrd="0" destOrd="3" presId="urn:microsoft.com/office/officeart/2005/8/layout/process1"/>
    <dgm:cxn modelId="{98572A62-19AE-4260-93D5-029C926D06AE}" type="presParOf" srcId="{FBE11A2D-A260-4B0C-856A-54F3D1DDA76F}" destId="{03EFA9B5-9F2A-4B65-9426-C055109800B1}" srcOrd="0" destOrd="0" presId="urn:microsoft.com/office/officeart/2005/8/layout/process1"/>
    <dgm:cxn modelId="{D01236AD-7F97-4902-B93D-91618479BC29}" type="presParOf" srcId="{FBE11A2D-A260-4B0C-856A-54F3D1DDA76F}" destId="{54B899FD-52DD-43BF-88C2-3278D3804A20}" srcOrd="1" destOrd="0" presId="urn:microsoft.com/office/officeart/2005/8/layout/process1"/>
    <dgm:cxn modelId="{2D99A55D-1C1E-4817-A3AB-801BF784C7DC}" type="presParOf" srcId="{54B899FD-52DD-43BF-88C2-3278D3804A20}" destId="{B2D4BD7F-B86A-42B1-843F-7BC0B65A337A}" srcOrd="0" destOrd="0" presId="urn:microsoft.com/office/officeart/2005/8/layout/process1"/>
    <dgm:cxn modelId="{D4EC0D6F-05D1-40B3-96A1-B7BB80D1C729}" type="presParOf" srcId="{FBE11A2D-A260-4B0C-856A-54F3D1DDA76F}" destId="{73A67913-1E6D-41BA-81B7-A817C054C43D}"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A3C3A6C-AA64-40AC-B345-CC8A136296A2}" type="doc">
      <dgm:prSet loTypeId="urn:microsoft.com/office/officeart/2005/8/layout/vList2" loCatId="list" qsTypeId="urn:microsoft.com/office/officeart/2005/8/quickstyle/3d3" qsCatId="3D" csTypeId="urn:microsoft.com/office/officeart/2005/8/colors/accent0_2" csCatId="mainScheme" phldr="1"/>
      <dgm:spPr/>
      <dgm:t>
        <a:bodyPr/>
        <a:lstStyle/>
        <a:p>
          <a:endParaRPr lang="en-US"/>
        </a:p>
      </dgm:t>
    </dgm:pt>
    <dgm:pt modelId="{70315858-FFA1-4F6A-8831-2226C0C021EB}">
      <dgm:prSet custT="1"/>
      <dgm:spPr/>
      <dgm:t>
        <a:bodyPr/>
        <a:lstStyle/>
        <a:p>
          <a:pPr algn="ctr"/>
          <a:r>
            <a:rPr lang="en-US" sz="1800" b="1" dirty="0">
              <a:solidFill>
                <a:srgbClr val="FF0000"/>
              </a:solidFill>
            </a:rPr>
            <a:t>ALL WHEDA FIRST AND DPA PROGRAMS HAVE TOTAL HOUSEHOLD COMPLIANCE INCOME LIMITS</a:t>
          </a:r>
        </a:p>
        <a:p>
          <a:pPr algn="ctr"/>
          <a:r>
            <a:rPr lang="en-US" sz="1800" b="1" dirty="0">
              <a:solidFill>
                <a:srgbClr val="FF0000"/>
              </a:solidFill>
            </a:rPr>
            <a:t>WHAT IT IS?</a:t>
          </a:r>
          <a:endParaRPr lang="en-US" sz="1800" dirty="0">
            <a:solidFill>
              <a:srgbClr val="FF0000"/>
            </a:solidFill>
          </a:endParaRPr>
        </a:p>
      </dgm:t>
    </dgm:pt>
    <dgm:pt modelId="{7D7FB143-74B5-4398-A988-886C7FA4F661}" type="parTrans" cxnId="{9B29A59A-A456-4061-B5E6-ACBDB6AC04DB}">
      <dgm:prSet/>
      <dgm:spPr/>
      <dgm:t>
        <a:bodyPr/>
        <a:lstStyle/>
        <a:p>
          <a:pPr algn="ctr"/>
          <a:endParaRPr lang="en-US"/>
        </a:p>
      </dgm:t>
    </dgm:pt>
    <dgm:pt modelId="{E02E5D60-288B-4F0F-8B9D-612126157CB0}" type="sibTrans" cxnId="{9B29A59A-A456-4061-B5E6-ACBDB6AC04DB}">
      <dgm:prSet/>
      <dgm:spPr/>
      <dgm:t>
        <a:bodyPr/>
        <a:lstStyle/>
        <a:p>
          <a:pPr algn="ctr"/>
          <a:endParaRPr lang="en-US"/>
        </a:p>
      </dgm:t>
    </dgm:pt>
    <dgm:pt modelId="{009CAAA2-EA51-4F01-A56E-EFFAADDB9245}">
      <dgm:prSet custT="1"/>
      <dgm:spPr/>
      <dgm:t>
        <a:bodyPr/>
        <a:lstStyle/>
        <a:p>
          <a:pPr marL="114300" lvl="1" indent="-114300" algn="ctr" defTabSz="666750">
            <a:lnSpc>
              <a:spcPct val="90000"/>
            </a:lnSpc>
            <a:spcBef>
              <a:spcPct val="0"/>
            </a:spcBef>
            <a:spcAft>
              <a:spcPct val="20000"/>
            </a:spcAft>
            <a:buChar char="•"/>
          </a:pPr>
          <a:endParaRPr lang="en-US" sz="1500" kern="1200" dirty="0">
            <a:solidFill>
              <a:srgbClr val="000000">
                <a:hueOff val="0"/>
                <a:satOff val="0"/>
                <a:lumOff val="0"/>
                <a:alphaOff val="0"/>
              </a:srgbClr>
            </a:solidFill>
            <a:latin typeface="Gotham Rounded Bold" pitchFamily="50" charset="0"/>
            <a:ea typeface="+mn-ea"/>
            <a:cs typeface="+mn-cs"/>
          </a:endParaRPr>
        </a:p>
      </dgm:t>
    </dgm:pt>
    <dgm:pt modelId="{7EB4098C-375A-4C72-9C34-56C5A613BB9E}" type="parTrans" cxnId="{B08D1B56-2225-4B86-894C-CC347806132F}">
      <dgm:prSet/>
      <dgm:spPr/>
      <dgm:t>
        <a:bodyPr/>
        <a:lstStyle/>
        <a:p>
          <a:pPr algn="ctr"/>
          <a:endParaRPr lang="en-US"/>
        </a:p>
      </dgm:t>
    </dgm:pt>
    <dgm:pt modelId="{C249E5F4-8FBA-40FC-AA27-80F9C896A895}" type="sibTrans" cxnId="{B08D1B56-2225-4B86-894C-CC347806132F}">
      <dgm:prSet/>
      <dgm:spPr/>
      <dgm:t>
        <a:bodyPr/>
        <a:lstStyle/>
        <a:p>
          <a:pPr algn="ctr"/>
          <a:endParaRPr lang="en-US"/>
        </a:p>
      </dgm:t>
    </dgm:pt>
    <dgm:pt modelId="{27996E38-1D62-4794-A189-BA91063A2E10}" type="pres">
      <dgm:prSet presAssocID="{0A3C3A6C-AA64-40AC-B345-CC8A136296A2}" presName="linear" presStyleCnt="0">
        <dgm:presLayoutVars>
          <dgm:animLvl val="lvl"/>
          <dgm:resizeHandles val="exact"/>
        </dgm:presLayoutVars>
      </dgm:prSet>
      <dgm:spPr/>
    </dgm:pt>
    <dgm:pt modelId="{9F5130A4-0D96-4B40-A577-59B32BADB2CB}" type="pres">
      <dgm:prSet presAssocID="{70315858-FFA1-4F6A-8831-2226C0C021EB}" presName="parentText" presStyleLbl="node1" presStyleIdx="0" presStyleCnt="1">
        <dgm:presLayoutVars>
          <dgm:chMax val="0"/>
          <dgm:bulletEnabled val="1"/>
        </dgm:presLayoutVars>
      </dgm:prSet>
      <dgm:spPr/>
    </dgm:pt>
    <dgm:pt modelId="{0E1CE84E-5E28-47B2-A4E3-8A6F35C99EF2}" type="pres">
      <dgm:prSet presAssocID="{70315858-FFA1-4F6A-8831-2226C0C021EB}" presName="childText" presStyleLbl="revTx" presStyleIdx="0" presStyleCnt="1">
        <dgm:presLayoutVars>
          <dgm:bulletEnabled val="1"/>
        </dgm:presLayoutVars>
      </dgm:prSet>
      <dgm:spPr/>
    </dgm:pt>
  </dgm:ptLst>
  <dgm:cxnLst>
    <dgm:cxn modelId="{FE04BE00-568B-48B1-9801-128F12C99D4E}" type="presOf" srcId="{70315858-FFA1-4F6A-8831-2226C0C021EB}" destId="{9F5130A4-0D96-4B40-A577-59B32BADB2CB}" srcOrd="0" destOrd="0" presId="urn:microsoft.com/office/officeart/2005/8/layout/vList2"/>
    <dgm:cxn modelId="{6604D135-BFAC-47CE-91E2-49A6018370FE}" type="presOf" srcId="{0A3C3A6C-AA64-40AC-B345-CC8A136296A2}" destId="{27996E38-1D62-4794-A189-BA91063A2E10}" srcOrd="0" destOrd="0" presId="urn:microsoft.com/office/officeart/2005/8/layout/vList2"/>
    <dgm:cxn modelId="{B08D1B56-2225-4B86-894C-CC347806132F}" srcId="{70315858-FFA1-4F6A-8831-2226C0C021EB}" destId="{009CAAA2-EA51-4F01-A56E-EFFAADDB9245}" srcOrd="0" destOrd="0" parTransId="{7EB4098C-375A-4C72-9C34-56C5A613BB9E}" sibTransId="{C249E5F4-8FBA-40FC-AA27-80F9C896A895}"/>
    <dgm:cxn modelId="{9B29A59A-A456-4061-B5E6-ACBDB6AC04DB}" srcId="{0A3C3A6C-AA64-40AC-B345-CC8A136296A2}" destId="{70315858-FFA1-4F6A-8831-2226C0C021EB}" srcOrd="0" destOrd="0" parTransId="{7D7FB143-74B5-4398-A988-886C7FA4F661}" sibTransId="{E02E5D60-288B-4F0F-8B9D-612126157CB0}"/>
    <dgm:cxn modelId="{266C63F5-1ADA-4E6C-B622-F7349396854E}" type="presOf" srcId="{009CAAA2-EA51-4F01-A56E-EFFAADDB9245}" destId="{0E1CE84E-5E28-47B2-A4E3-8A6F35C99EF2}" srcOrd="0" destOrd="0" presId="urn:microsoft.com/office/officeart/2005/8/layout/vList2"/>
    <dgm:cxn modelId="{9F09EF8A-68C4-470D-B34A-A75A61DC13AF}" type="presParOf" srcId="{27996E38-1D62-4794-A189-BA91063A2E10}" destId="{9F5130A4-0D96-4B40-A577-59B32BADB2CB}" srcOrd="0" destOrd="0" presId="urn:microsoft.com/office/officeart/2005/8/layout/vList2"/>
    <dgm:cxn modelId="{D08DCF35-BE64-476D-A512-88EAF61EC441}" type="presParOf" srcId="{27996E38-1D62-4794-A189-BA91063A2E10}" destId="{0E1CE84E-5E28-47B2-A4E3-8A6F35C99EF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9EF29CF-4AA0-430E-96FE-4EFF43F8835B}" type="doc">
      <dgm:prSet loTypeId="urn:microsoft.com/office/officeart/2005/8/layout/process1" loCatId="process" qsTypeId="urn:microsoft.com/office/officeart/2005/8/quickstyle/3d2" qsCatId="3D" csTypeId="urn:microsoft.com/office/officeart/2005/8/colors/accent3_2" csCatId="accent3" phldr="1"/>
      <dgm:spPr/>
      <dgm:t>
        <a:bodyPr/>
        <a:lstStyle/>
        <a:p>
          <a:endParaRPr lang="en-US"/>
        </a:p>
      </dgm:t>
    </dgm:pt>
    <dgm:pt modelId="{E5F1B218-AA92-4410-A8A6-115CA906F9EA}">
      <dgm:prSet/>
      <dgm:spPr/>
      <dgm:t>
        <a:bodyPr/>
        <a:lstStyle/>
        <a:p>
          <a:pPr>
            <a:buNone/>
          </a:pPr>
          <a:r>
            <a:rPr lang="en-US" b="0" i="0" dirty="0">
              <a:latin typeface="Gotham Rounded Medium" pitchFamily="2" charset="77"/>
            </a:rPr>
            <a:t>Total Household Compliance Income </a:t>
          </a:r>
        </a:p>
      </dgm:t>
    </dgm:pt>
    <dgm:pt modelId="{0D245E80-7640-4A7F-9A54-AD5575DE5786}" type="parTrans" cxnId="{835BBF64-FE19-4188-9255-7E06DFF36012}">
      <dgm:prSet/>
      <dgm:spPr/>
      <dgm:t>
        <a:bodyPr/>
        <a:lstStyle/>
        <a:p>
          <a:endParaRPr lang="en-US"/>
        </a:p>
      </dgm:t>
    </dgm:pt>
    <dgm:pt modelId="{3E60BC3A-26A8-426B-AB08-A77840DB7A61}" type="sibTrans" cxnId="{835BBF64-FE19-4188-9255-7E06DFF36012}">
      <dgm:prSet/>
      <dgm:spPr/>
      <dgm:t>
        <a:bodyPr/>
        <a:lstStyle/>
        <a:p>
          <a:endParaRPr lang="en-US" dirty="0"/>
        </a:p>
      </dgm:t>
    </dgm:pt>
    <dgm:pt modelId="{94AA9068-B9EA-4FFF-9935-4FD95AA9685E}">
      <dgm:prSet/>
      <dgm:spPr/>
      <dgm:t>
        <a:bodyPr/>
        <a:lstStyle/>
        <a:p>
          <a:r>
            <a:rPr lang="en-US" b="0" i="0" dirty="0">
              <a:latin typeface="Gotham Rounded Book" pitchFamily="2" charset="77"/>
            </a:rPr>
            <a:t>Anticipated income of ALL BORROWERS and anyone 18 years or older who intends to occupy the property regardless to their relationship to the borrower.</a:t>
          </a:r>
        </a:p>
      </dgm:t>
    </dgm:pt>
    <dgm:pt modelId="{E8391876-2BFD-476E-A7FF-1A63672F34EA}" type="parTrans" cxnId="{23777928-8F62-44EF-8EDC-F6CF7FAF90FD}">
      <dgm:prSet/>
      <dgm:spPr/>
      <dgm:t>
        <a:bodyPr/>
        <a:lstStyle/>
        <a:p>
          <a:endParaRPr lang="en-US"/>
        </a:p>
      </dgm:t>
    </dgm:pt>
    <dgm:pt modelId="{A7C5B027-881B-4A5C-8D9D-2FB0CE585171}" type="sibTrans" cxnId="{23777928-8F62-44EF-8EDC-F6CF7FAF90FD}">
      <dgm:prSet/>
      <dgm:spPr/>
      <dgm:t>
        <a:bodyPr/>
        <a:lstStyle/>
        <a:p>
          <a:endParaRPr lang="en-US"/>
        </a:p>
      </dgm:t>
    </dgm:pt>
    <dgm:pt modelId="{EE642198-B1AF-4A01-B85B-5FE94009C33D}">
      <dgm:prSet/>
      <dgm:spPr/>
      <dgm:t>
        <a:bodyPr/>
        <a:lstStyle/>
        <a:p>
          <a:r>
            <a:rPr lang="en-US" b="0" i="0" dirty="0">
              <a:latin typeface="Gotham Rounded Book" pitchFamily="2" charset="77"/>
            </a:rPr>
            <a:t>ALL income counts</a:t>
          </a:r>
        </a:p>
      </dgm:t>
    </dgm:pt>
    <dgm:pt modelId="{8CD4133A-2257-48DC-BA51-A1CEAF35AEA8}" type="parTrans" cxnId="{FAD19649-DFCD-498A-88A9-AAB7032922CD}">
      <dgm:prSet/>
      <dgm:spPr/>
      <dgm:t>
        <a:bodyPr/>
        <a:lstStyle/>
        <a:p>
          <a:endParaRPr lang="en-US"/>
        </a:p>
      </dgm:t>
    </dgm:pt>
    <dgm:pt modelId="{06A4D65C-7550-4F83-B8DE-D9AF6D917F6A}" type="sibTrans" cxnId="{FAD19649-DFCD-498A-88A9-AAB7032922CD}">
      <dgm:prSet/>
      <dgm:spPr/>
      <dgm:t>
        <a:bodyPr/>
        <a:lstStyle/>
        <a:p>
          <a:endParaRPr lang="en-US"/>
        </a:p>
      </dgm:t>
    </dgm:pt>
    <dgm:pt modelId="{EDE102E2-6FC4-4A46-8587-48D998C261E4}">
      <dgm:prSet/>
      <dgm:spPr/>
      <dgm:t>
        <a:bodyPr/>
        <a:lstStyle/>
        <a:p>
          <a:pPr>
            <a:buClrTx/>
            <a:buSzTx/>
            <a:buFont typeface="Arial" panose="020B0604020202020204" pitchFamily="34" charset="0"/>
            <a:buChar char="•"/>
          </a:pPr>
          <a:r>
            <a:rPr kumimoji="0" lang="en-US" b="1" i="0" u="none" strike="noStrike" cap="none" spc="0" normalizeH="0" baseline="0" noProof="0" dirty="0">
              <a:ln>
                <a:noFill/>
              </a:ln>
              <a:solidFill>
                <a:schemeClr val="bg1"/>
              </a:solidFill>
              <a:effectLst/>
              <a:uLnTx/>
              <a:uFillTx/>
              <a:latin typeface="Gotham Rounded Bold" pitchFamily="2" charset="77"/>
              <a:ea typeface="+mn-ea"/>
              <a:cs typeface="+mn-cs"/>
            </a:rPr>
            <a:t>COMPLIACNCE INCOME IS NOT THE SAME AS QUALIFYING INCOME</a:t>
          </a:r>
          <a:endParaRPr lang="en-US" b="0" i="0" dirty="0">
            <a:solidFill>
              <a:schemeClr val="bg1"/>
            </a:solidFill>
            <a:latin typeface="Gotham Rounded Book" pitchFamily="2" charset="77"/>
          </a:endParaRPr>
        </a:p>
      </dgm:t>
    </dgm:pt>
    <dgm:pt modelId="{53194A9B-1170-4451-8D29-F79EFD697D42}" type="parTrans" cxnId="{AD632122-6B37-4093-9530-56BEB45DACC7}">
      <dgm:prSet/>
      <dgm:spPr/>
      <dgm:t>
        <a:bodyPr/>
        <a:lstStyle/>
        <a:p>
          <a:endParaRPr lang="en-US"/>
        </a:p>
      </dgm:t>
    </dgm:pt>
    <dgm:pt modelId="{06B8E027-D9FF-43BC-9AB3-97160E19433B}" type="sibTrans" cxnId="{AD632122-6B37-4093-9530-56BEB45DACC7}">
      <dgm:prSet/>
      <dgm:spPr/>
      <dgm:t>
        <a:bodyPr/>
        <a:lstStyle/>
        <a:p>
          <a:endParaRPr lang="en-US"/>
        </a:p>
      </dgm:t>
    </dgm:pt>
    <dgm:pt modelId="{4ABCCBEF-08F6-4B0F-8979-2FEC4FB94380}" type="pres">
      <dgm:prSet presAssocID="{79EF29CF-4AA0-430E-96FE-4EFF43F8835B}" presName="Name0" presStyleCnt="0">
        <dgm:presLayoutVars>
          <dgm:dir/>
          <dgm:resizeHandles val="exact"/>
        </dgm:presLayoutVars>
      </dgm:prSet>
      <dgm:spPr/>
    </dgm:pt>
    <dgm:pt modelId="{0CBA425C-0FFD-4D39-989F-5473C5EE6DD1}" type="pres">
      <dgm:prSet presAssocID="{E5F1B218-AA92-4410-A8A6-115CA906F9EA}" presName="node" presStyleLbl="node1" presStyleIdx="0" presStyleCnt="1">
        <dgm:presLayoutVars>
          <dgm:bulletEnabled val="1"/>
        </dgm:presLayoutVars>
      </dgm:prSet>
      <dgm:spPr>
        <a:prstGeom prst="rect">
          <a:avLst/>
        </a:prstGeom>
      </dgm:spPr>
    </dgm:pt>
  </dgm:ptLst>
  <dgm:cxnLst>
    <dgm:cxn modelId="{AD632122-6B37-4093-9530-56BEB45DACC7}" srcId="{E5F1B218-AA92-4410-A8A6-115CA906F9EA}" destId="{EDE102E2-6FC4-4A46-8587-48D998C261E4}" srcOrd="2" destOrd="0" parTransId="{53194A9B-1170-4451-8D29-F79EFD697D42}" sibTransId="{06B8E027-D9FF-43BC-9AB3-97160E19433B}"/>
    <dgm:cxn modelId="{23777928-8F62-44EF-8EDC-F6CF7FAF90FD}" srcId="{E5F1B218-AA92-4410-A8A6-115CA906F9EA}" destId="{94AA9068-B9EA-4FFF-9935-4FD95AA9685E}" srcOrd="0" destOrd="0" parTransId="{E8391876-2BFD-476E-A7FF-1A63672F34EA}" sibTransId="{A7C5B027-881B-4A5C-8D9D-2FB0CE585171}"/>
    <dgm:cxn modelId="{D59B6838-0948-4137-B7E8-35DFAFD73535}" type="presOf" srcId="{EE642198-B1AF-4A01-B85B-5FE94009C33D}" destId="{0CBA425C-0FFD-4D39-989F-5473C5EE6DD1}" srcOrd="0" destOrd="2" presId="urn:microsoft.com/office/officeart/2005/8/layout/process1"/>
    <dgm:cxn modelId="{835BBF64-FE19-4188-9255-7E06DFF36012}" srcId="{79EF29CF-4AA0-430E-96FE-4EFF43F8835B}" destId="{E5F1B218-AA92-4410-A8A6-115CA906F9EA}" srcOrd="0" destOrd="0" parTransId="{0D245E80-7640-4A7F-9A54-AD5575DE5786}" sibTransId="{3E60BC3A-26A8-426B-AB08-A77840DB7A61}"/>
    <dgm:cxn modelId="{FAD19649-DFCD-498A-88A9-AAB7032922CD}" srcId="{E5F1B218-AA92-4410-A8A6-115CA906F9EA}" destId="{EE642198-B1AF-4A01-B85B-5FE94009C33D}" srcOrd="1" destOrd="0" parTransId="{8CD4133A-2257-48DC-BA51-A1CEAF35AEA8}" sibTransId="{06A4D65C-7550-4F83-B8DE-D9AF6D917F6A}"/>
    <dgm:cxn modelId="{53D5D969-0981-4457-B1E8-DCEEFC74286C}" type="presOf" srcId="{94AA9068-B9EA-4FFF-9935-4FD95AA9685E}" destId="{0CBA425C-0FFD-4D39-989F-5473C5EE6DD1}" srcOrd="0" destOrd="1" presId="urn:microsoft.com/office/officeart/2005/8/layout/process1"/>
    <dgm:cxn modelId="{D0E4E27B-FEFF-45BE-84F3-2AD94D01F9A2}" type="presOf" srcId="{E5F1B218-AA92-4410-A8A6-115CA906F9EA}" destId="{0CBA425C-0FFD-4D39-989F-5473C5EE6DD1}" srcOrd="0" destOrd="0" presId="urn:microsoft.com/office/officeart/2005/8/layout/process1"/>
    <dgm:cxn modelId="{5579C689-A02B-4D3E-88EE-C1E2B060192E}" type="presOf" srcId="{79EF29CF-4AA0-430E-96FE-4EFF43F8835B}" destId="{4ABCCBEF-08F6-4B0F-8979-2FEC4FB94380}" srcOrd="0" destOrd="0" presId="urn:microsoft.com/office/officeart/2005/8/layout/process1"/>
    <dgm:cxn modelId="{6E95A2F0-5A80-498A-BD56-6D31059D765E}" type="presOf" srcId="{EDE102E2-6FC4-4A46-8587-48D998C261E4}" destId="{0CBA425C-0FFD-4D39-989F-5473C5EE6DD1}" srcOrd="0" destOrd="3" presId="urn:microsoft.com/office/officeart/2005/8/layout/process1"/>
    <dgm:cxn modelId="{31F16A0D-9FD0-41DB-8F0D-70B3398DD697}" type="presParOf" srcId="{4ABCCBEF-08F6-4B0F-8979-2FEC4FB94380}" destId="{0CBA425C-0FFD-4D39-989F-5473C5EE6DD1}"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4B56BA8-B450-417F-9901-07CBB56C8B5B}"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B56D1DB9-9A27-4B10-90FD-A5B88CB6796B}">
      <dgm:prSet custT="1"/>
      <dgm:spPr/>
      <dgm:t>
        <a:bodyPr/>
        <a:lstStyle/>
        <a:p>
          <a:pPr algn="ctr"/>
          <a:r>
            <a:rPr lang="en-US" sz="1600" dirty="0">
              <a:latin typeface="Gotham Rounded Medium" panose="02000000000000000000" pitchFamily="50" charset="0"/>
            </a:rPr>
            <a:t>WHOSE INCOME COUNTS IN TOTAL HOUSEHOLD COMPLIANCE INCOME?</a:t>
          </a:r>
        </a:p>
      </dgm:t>
    </dgm:pt>
    <dgm:pt modelId="{AE386C34-0D96-4486-A8F2-FBBCBA98C8BA}" type="parTrans" cxnId="{FD52FDCC-D14F-4FD3-BF4D-9C2385302E76}">
      <dgm:prSet/>
      <dgm:spPr/>
      <dgm:t>
        <a:bodyPr/>
        <a:lstStyle/>
        <a:p>
          <a:endParaRPr lang="en-US"/>
        </a:p>
      </dgm:t>
    </dgm:pt>
    <dgm:pt modelId="{AC5186D9-3E00-4425-A232-81C75CD6E5BD}" type="sibTrans" cxnId="{FD52FDCC-D14F-4FD3-BF4D-9C2385302E76}">
      <dgm:prSet/>
      <dgm:spPr/>
      <dgm:t>
        <a:bodyPr/>
        <a:lstStyle/>
        <a:p>
          <a:endParaRPr lang="en-US"/>
        </a:p>
      </dgm:t>
    </dgm:pt>
    <dgm:pt modelId="{6209FB6B-AAB8-45BB-AE95-B2E28C3B107B}" type="pres">
      <dgm:prSet presAssocID="{34B56BA8-B450-417F-9901-07CBB56C8B5B}" presName="linear" presStyleCnt="0">
        <dgm:presLayoutVars>
          <dgm:animLvl val="lvl"/>
          <dgm:resizeHandles val="exact"/>
        </dgm:presLayoutVars>
      </dgm:prSet>
      <dgm:spPr/>
    </dgm:pt>
    <dgm:pt modelId="{3405AEA5-7A36-4E9F-8DBD-8D6C12029192}" type="pres">
      <dgm:prSet presAssocID="{B56D1DB9-9A27-4B10-90FD-A5B88CB6796B}" presName="parentText" presStyleLbl="node1" presStyleIdx="0" presStyleCnt="1" custLinFactNeighborY="2370">
        <dgm:presLayoutVars>
          <dgm:chMax val="0"/>
          <dgm:bulletEnabled val="1"/>
        </dgm:presLayoutVars>
      </dgm:prSet>
      <dgm:spPr/>
    </dgm:pt>
  </dgm:ptLst>
  <dgm:cxnLst>
    <dgm:cxn modelId="{F3C02C88-32FA-4ACB-897A-2AFCB7420676}" type="presOf" srcId="{B56D1DB9-9A27-4B10-90FD-A5B88CB6796B}" destId="{3405AEA5-7A36-4E9F-8DBD-8D6C12029192}" srcOrd="0" destOrd="0" presId="urn:microsoft.com/office/officeart/2005/8/layout/vList2"/>
    <dgm:cxn modelId="{7A3190AC-A241-4CDF-B12A-C5D4FC0EA664}" type="presOf" srcId="{34B56BA8-B450-417F-9901-07CBB56C8B5B}" destId="{6209FB6B-AAB8-45BB-AE95-B2E28C3B107B}" srcOrd="0" destOrd="0" presId="urn:microsoft.com/office/officeart/2005/8/layout/vList2"/>
    <dgm:cxn modelId="{FD52FDCC-D14F-4FD3-BF4D-9C2385302E76}" srcId="{34B56BA8-B450-417F-9901-07CBB56C8B5B}" destId="{B56D1DB9-9A27-4B10-90FD-A5B88CB6796B}" srcOrd="0" destOrd="0" parTransId="{AE386C34-0D96-4486-A8F2-FBBCBA98C8BA}" sibTransId="{AC5186D9-3E00-4425-A232-81C75CD6E5BD}"/>
    <dgm:cxn modelId="{2469E375-4DCF-431E-9D60-A6309258739E}" type="presParOf" srcId="{6209FB6B-AAB8-45BB-AE95-B2E28C3B107B}" destId="{3405AEA5-7A36-4E9F-8DBD-8D6C12029192}"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F24E6FB-080C-4612-AD6D-EE66F8E04157}" type="doc">
      <dgm:prSet loTypeId="urn:microsoft.com/office/officeart/2005/8/layout/bProcess3" loCatId="process" qsTypeId="urn:microsoft.com/office/officeart/2005/8/quickstyle/3d3" qsCatId="3D" csTypeId="urn:microsoft.com/office/officeart/2005/8/colors/colorful1" csCatId="colorful" phldr="1"/>
      <dgm:spPr/>
      <dgm:t>
        <a:bodyPr/>
        <a:lstStyle/>
        <a:p>
          <a:endParaRPr lang="en-US"/>
        </a:p>
      </dgm:t>
    </dgm:pt>
    <dgm:pt modelId="{60CB7744-8D67-41A2-B1EF-4DC2D059E72F}">
      <dgm:prSet custT="1"/>
      <dgm:spPr/>
      <dgm:t>
        <a:bodyPr/>
        <a:lstStyle/>
        <a:p>
          <a:r>
            <a:rPr lang="en-US" sz="2000" b="1" u="sng" dirty="0"/>
            <a:t>CONVENTIONAL and FHA</a:t>
          </a:r>
          <a:r>
            <a:rPr lang="en-US" sz="2000" b="1" dirty="0"/>
            <a:t> </a:t>
          </a:r>
          <a:endParaRPr lang="en-US" sz="2000" dirty="0"/>
        </a:p>
      </dgm:t>
    </dgm:pt>
    <dgm:pt modelId="{11AECDCA-4784-431D-9615-627976687B90}" type="parTrans" cxnId="{44B0F45C-4C61-4323-B1F0-3AB0AF65E7CE}">
      <dgm:prSet/>
      <dgm:spPr/>
      <dgm:t>
        <a:bodyPr/>
        <a:lstStyle/>
        <a:p>
          <a:endParaRPr lang="en-US"/>
        </a:p>
      </dgm:t>
    </dgm:pt>
    <dgm:pt modelId="{85B6526F-983E-4ACF-BFDB-BF068BA9A50A}" type="sibTrans" cxnId="{44B0F45C-4C61-4323-B1F0-3AB0AF65E7CE}">
      <dgm:prSet/>
      <dgm:spPr/>
      <dgm:t>
        <a:bodyPr/>
        <a:lstStyle/>
        <a:p>
          <a:endParaRPr lang="en-US"/>
        </a:p>
      </dgm:t>
    </dgm:pt>
    <dgm:pt modelId="{78AB5D75-06F5-4CF1-B3D1-AC5E6D5A1DC4}">
      <dgm:prSet custT="1"/>
      <dgm:spPr/>
      <dgm:t>
        <a:bodyPr/>
        <a:lstStyle/>
        <a:p>
          <a:r>
            <a:rPr lang="en-US" sz="1600" b="1" dirty="0"/>
            <a:t>Allow up to 105%  Financing for qualified borrowers who utilize a WHEDA first mortgage and a WHEDA DPA</a:t>
          </a:r>
          <a:endParaRPr lang="en-US" sz="1600" dirty="0"/>
        </a:p>
      </dgm:t>
    </dgm:pt>
    <dgm:pt modelId="{F502EB50-60AD-45D1-A3CF-6EF2158CD3F2}" type="parTrans" cxnId="{E7A6825D-E118-4522-976E-C59EE7449B46}">
      <dgm:prSet/>
      <dgm:spPr/>
      <dgm:t>
        <a:bodyPr/>
        <a:lstStyle/>
        <a:p>
          <a:endParaRPr lang="en-US"/>
        </a:p>
      </dgm:t>
    </dgm:pt>
    <dgm:pt modelId="{65BD929A-955B-4812-A3E2-87BA86706214}" type="sibTrans" cxnId="{E7A6825D-E118-4522-976E-C59EE7449B46}">
      <dgm:prSet/>
      <dgm:spPr/>
      <dgm:t>
        <a:bodyPr/>
        <a:lstStyle/>
        <a:p>
          <a:endParaRPr lang="en-US"/>
        </a:p>
      </dgm:t>
    </dgm:pt>
    <dgm:pt modelId="{6E1F0A67-74A3-4A70-BAF7-D264A448E4BC}">
      <dgm:prSet custT="1"/>
      <dgm:spPr/>
      <dgm:t>
        <a:bodyPr/>
        <a:lstStyle/>
        <a:p>
          <a:r>
            <a:rPr lang="en-US" sz="2000" b="1" u="sng" dirty="0"/>
            <a:t>FHA</a:t>
          </a:r>
          <a:endParaRPr lang="en-US" sz="2000" dirty="0"/>
        </a:p>
      </dgm:t>
    </dgm:pt>
    <dgm:pt modelId="{C3D6246E-D314-4100-B540-1958E2469FDD}" type="parTrans" cxnId="{5A46701C-39C7-400F-A8D7-B4381F7ACD6D}">
      <dgm:prSet/>
      <dgm:spPr/>
      <dgm:t>
        <a:bodyPr/>
        <a:lstStyle/>
        <a:p>
          <a:endParaRPr lang="en-US"/>
        </a:p>
      </dgm:t>
    </dgm:pt>
    <dgm:pt modelId="{041B1D72-EE7F-4D34-83FE-05CA04F50753}" type="sibTrans" cxnId="{5A46701C-39C7-400F-A8D7-B4381F7ACD6D}">
      <dgm:prSet/>
      <dgm:spPr/>
      <dgm:t>
        <a:bodyPr/>
        <a:lstStyle/>
        <a:p>
          <a:endParaRPr lang="en-US"/>
        </a:p>
      </dgm:t>
    </dgm:pt>
    <dgm:pt modelId="{E66E85B0-F762-4974-B6A8-C557FDC9857B}">
      <dgm:prSet custT="1"/>
      <dgm:spPr/>
      <dgm:t>
        <a:bodyPr/>
        <a:lstStyle/>
        <a:p>
          <a:r>
            <a:rPr lang="en-US" sz="1600" b="1" dirty="0"/>
            <a:t>Required Borrower Investment is satisfied with the use of either of WHEDA’s DPA’s</a:t>
          </a:r>
          <a:endParaRPr lang="en-US" sz="1600" dirty="0"/>
        </a:p>
      </dgm:t>
    </dgm:pt>
    <dgm:pt modelId="{6FD46E78-4222-4E79-8BEC-343DEB6D6CF9}" type="parTrans" cxnId="{BC7BD563-F38F-408F-98F8-B181C323779B}">
      <dgm:prSet/>
      <dgm:spPr/>
      <dgm:t>
        <a:bodyPr/>
        <a:lstStyle/>
        <a:p>
          <a:endParaRPr lang="en-US"/>
        </a:p>
      </dgm:t>
    </dgm:pt>
    <dgm:pt modelId="{54F292AE-3D6B-4E91-A5AA-5D98ED4342A7}" type="sibTrans" cxnId="{BC7BD563-F38F-408F-98F8-B181C323779B}">
      <dgm:prSet/>
      <dgm:spPr/>
      <dgm:t>
        <a:bodyPr/>
        <a:lstStyle/>
        <a:p>
          <a:endParaRPr lang="en-US"/>
        </a:p>
      </dgm:t>
    </dgm:pt>
    <dgm:pt modelId="{E85F1DF7-74B9-4FB3-A125-CEE052ADF9D4}">
      <dgm:prSet custT="1"/>
      <dgm:spPr/>
      <dgm:t>
        <a:bodyPr/>
        <a:lstStyle/>
        <a:p>
          <a:r>
            <a:rPr lang="en-US" sz="2000" b="1" u="sng" kern="1200" dirty="0">
              <a:solidFill>
                <a:srgbClr val="FFFFFF"/>
              </a:solidFill>
              <a:latin typeface="Calibri" panose="020F0502020204030204"/>
              <a:ea typeface="+mn-ea"/>
              <a:cs typeface="+mn-cs"/>
            </a:rPr>
            <a:t>CONVENTIONAL </a:t>
          </a:r>
        </a:p>
      </dgm:t>
    </dgm:pt>
    <dgm:pt modelId="{06965996-CD84-4746-9E0A-6BEC47EADF96}" type="parTrans" cxnId="{776FFD31-4669-4619-B828-A5BD68D9AB2F}">
      <dgm:prSet/>
      <dgm:spPr/>
      <dgm:t>
        <a:bodyPr/>
        <a:lstStyle/>
        <a:p>
          <a:endParaRPr lang="en-US"/>
        </a:p>
      </dgm:t>
    </dgm:pt>
    <dgm:pt modelId="{DF714CDC-D9E5-468C-BC96-8E649E5D37F7}" type="sibTrans" cxnId="{776FFD31-4669-4619-B828-A5BD68D9AB2F}">
      <dgm:prSet/>
      <dgm:spPr/>
      <dgm:t>
        <a:bodyPr/>
        <a:lstStyle/>
        <a:p>
          <a:endParaRPr lang="en-US"/>
        </a:p>
      </dgm:t>
    </dgm:pt>
    <dgm:pt modelId="{F926EB4A-EEC6-426F-AC2C-EB38E7501094}">
      <dgm:prSet custT="1"/>
      <dgm:spPr/>
      <dgm:t>
        <a:bodyPr/>
        <a:lstStyle/>
        <a:p>
          <a:r>
            <a:rPr lang="en-US" sz="1400" b="1" kern="1200" dirty="0"/>
            <a:t>Have the option to buy and renovate a home by financing all repairs etc. into mortgage. </a:t>
          </a:r>
          <a:endParaRPr lang="en-US" sz="1400" kern="1200" dirty="0"/>
        </a:p>
      </dgm:t>
    </dgm:pt>
    <dgm:pt modelId="{3838C032-2FB3-4F77-934B-2CE638ED8DBB}" type="parTrans" cxnId="{0ECB189C-C96A-42B7-879D-BD8CFBD01961}">
      <dgm:prSet/>
      <dgm:spPr/>
      <dgm:t>
        <a:bodyPr/>
        <a:lstStyle/>
        <a:p>
          <a:endParaRPr lang="en-US"/>
        </a:p>
      </dgm:t>
    </dgm:pt>
    <dgm:pt modelId="{FE31D6A2-0308-4D67-974C-7A7DBD1F48E5}" type="sibTrans" cxnId="{0ECB189C-C96A-42B7-879D-BD8CFBD01961}">
      <dgm:prSet/>
      <dgm:spPr/>
      <dgm:t>
        <a:bodyPr/>
        <a:lstStyle/>
        <a:p>
          <a:endParaRPr lang="en-US"/>
        </a:p>
      </dgm:t>
    </dgm:pt>
    <dgm:pt modelId="{3458F3BA-A537-4965-84CA-A82A02F518A3}">
      <dgm:prSet custT="1"/>
      <dgm:spPr/>
      <dgm:t>
        <a:bodyPr/>
        <a:lstStyle/>
        <a:p>
          <a:r>
            <a:rPr lang="en-US" sz="1400" b="1" kern="1200" dirty="0"/>
            <a:t>Offer reduced rates for First Time Home Buyers, Veterans or if purchasing in a "Target area“</a:t>
          </a:r>
          <a:endParaRPr lang="en-US" sz="1400" kern="1200" dirty="0"/>
        </a:p>
      </dgm:t>
    </dgm:pt>
    <dgm:pt modelId="{FB3F2AA7-E444-4B8B-8C8D-374EE562B0F6}" type="parTrans" cxnId="{F0AEA73A-F031-424D-919A-BEEFF127E09C}">
      <dgm:prSet/>
      <dgm:spPr/>
      <dgm:t>
        <a:bodyPr/>
        <a:lstStyle/>
        <a:p>
          <a:endParaRPr lang="en-US"/>
        </a:p>
      </dgm:t>
    </dgm:pt>
    <dgm:pt modelId="{24433711-C50B-410F-B6A8-067FEBCC5AE1}" type="sibTrans" cxnId="{F0AEA73A-F031-424D-919A-BEEFF127E09C}">
      <dgm:prSet/>
      <dgm:spPr/>
      <dgm:t>
        <a:bodyPr/>
        <a:lstStyle/>
        <a:p>
          <a:endParaRPr lang="en-US"/>
        </a:p>
      </dgm:t>
    </dgm:pt>
    <dgm:pt modelId="{56A24C59-75A7-42CA-A933-B648AC4EDBEB}">
      <dgm:prSet custT="1"/>
      <dgm:spPr/>
      <dgm:t>
        <a:bodyPr/>
        <a:lstStyle/>
        <a:p>
          <a:r>
            <a:rPr lang="en-US" sz="1400" b="1" kern="1200" dirty="0"/>
            <a:t>Offer reduced mortgage insurance if you qualify</a:t>
          </a:r>
          <a:endParaRPr lang="en-US" sz="1400" kern="1200" dirty="0"/>
        </a:p>
      </dgm:t>
    </dgm:pt>
    <dgm:pt modelId="{904E8B35-18E0-4751-A93F-555301F34192}" type="parTrans" cxnId="{A2FB004D-9ADC-44BD-9409-D5A5C63E790E}">
      <dgm:prSet/>
      <dgm:spPr/>
      <dgm:t>
        <a:bodyPr/>
        <a:lstStyle/>
        <a:p>
          <a:endParaRPr lang="en-US"/>
        </a:p>
      </dgm:t>
    </dgm:pt>
    <dgm:pt modelId="{2D387766-0F25-4196-8999-824BA1F9D8EB}" type="sibTrans" cxnId="{A2FB004D-9ADC-44BD-9409-D5A5C63E790E}">
      <dgm:prSet/>
      <dgm:spPr/>
      <dgm:t>
        <a:bodyPr/>
        <a:lstStyle/>
        <a:p>
          <a:endParaRPr lang="en-US"/>
        </a:p>
      </dgm:t>
    </dgm:pt>
    <dgm:pt modelId="{D56BEB40-785F-4787-8D05-CFF7C8136A6D}">
      <dgm:prSet/>
      <dgm:spPr/>
      <dgm:t>
        <a:bodyPr/>
        <a:lstStyle/>
        <a:p>
          <a:r>
            <a:rPr lang="en-US" b="1" u="sng" dirty="0"/>
            <a:t>TWO DOWN PAYMENT ASSISTANCE OPTIONS</a:t>
          </a:r>
          <a:endParaRPr lang="en-US" u="sng" dirty="0"/>
        </a:p>
      </dgm:t>
    </dgm:pt>
    <dgm:pt modelId="{6658478A-4AC4-4F83-AFB6-7548EF610D10}" type="parTrans" cxnId="{79AAC8DB-82F5-43C9-A935-DD9E767B147D}">
      <dgm:prSet/>
      <dgm:spPr/>
      <dgm:t>
        <a:bodyPr/>
        <a:lstStyle/>
        <a:p>
          <a:endParaRPr lang="en-US"/>
        </a:p>
      </dgm:t>
    </dgm:pt>
    <dgm:pt modelId="{0BFD9744-CB58-4242-A04A-6B70A8525D69}" type="sibTrans" cxnId="{79AAC8DB-82F5-43C9-A935-DD9E767B147D}">
      <dgm:prSet/>
      <dgm:spPr/>
      <dgm:t>
        <a:bodyPr/>
        <a:lstStyle/>
        <a:p>
          <a:endParaRPr lang="en-US"/>
        </a:p>
      </dgm:t>
    </dgm:pt>
    <dgm:pt modelId="{6C80C479-D1C3-4402-A078-8CE49C5ACF4D}">
      <dgm:prSet/>
      <dgm:spPr/>
      <dgm:t>
        <a:bodyPr/>
        <a:lstStyle/>
        <a:p>
          <a:r>
            <a:rPr lang="en-US" b="1" dirty="0"/>
            <a:t>When used with a WHEDA first mortgage provide 100% financing on all property types </a:t>
          </a:r>
          <a:r>
            <a:rPr lang="en-US" b="1" u="sng" dirty="0">
              <a:solidFill>
                <a:schemeClr val="bg1"/>
              </a:solidFill>
            </a:rPr>
            <a:t>except 2-4 unit on a Conventional loan</a:t>
          </a:r>
          <a:endParaRPr lang="en-US" u="sng" dirty="0">
            <a:solidFill>
              <a:schemeClr val="bg1"/>
            </a:solidFill>
          </a:endParaRPr>
        </a:p>
      </dgm:t>
    </dgm:pt>
    <dgm:pt modelId="{EEE076D2-9703-45B7-A4DB-E4EC6061FDB2}" type="parTrans" cxnId="{ADE26988-62F6-43D8-B903-75712F0638C4}">
      <dgm:prSet/>
      <dgm:spPr/>
      <dgm:t>
        <a:bodyPr/>
        <a:lstStyle/>
        <a:p>
          <a:endParaRPr lang="en-US"/>
        </a:p>
      </dgm:t>
    </dgm:pt>
    <dgm:pt modelId="{B44F669B-E374-4041-AF46-F61D38CFCA1F}" type="sibTrans" cxnId="{ADE26988-62F6-43D8-B903-75712F0638C4}">
      <dgm:prSet/>
      <dgm:spPr/>
      <dgm:t>
        <a:bodyPr/>
        <a:lstStyle/>
        <a:p>
          <a:endParaRPr lang="en-US"/>
        </a:p>
      </dgm:t>
    </dgm:pt>
    <dgm:pt modelId="{ACCCE754-8AEB-46D6-8C70-2647F8CE8562}">
      <dgm:prSet/>
      <dgm:spPr/>
      <dgm:t>
        <a:bodyPr/>
        <a:lstStyle/>
        <a:p>
          <a:r>
            <a:rPr lang="en-US" dirty="0"/>
            <a:t>LOCAL SERVICING OF YOUR WHEDA LOAN </a:t>
          </a:r>
        </a:p>
      </dgm:t>
    </dgm:pt>
    <dgm:pt modelId="{E2326541-8D6F-4C47-B728-E2157D9F264E}" type="parTrans" cxnId="{413271FF-9C85-443B-9DA1-2487293458E4}">
      <dgm:prSet/>
      <dgm:spPr/>
      <dgm:t>
        <a:bodyPr/>
        <a:lstStyle/>
        <a:p>
          <a:endParaRPr lang="en-US"/>
        </a:p>
      </dgm:t>
    </dgm:pt>
    <dgm:pt modelId="{2BF9600E-64B7-4BC7-B511-01BDE2A5EC33}" type="sibTrans" cxnId="{413271FF-9C85-443B-9DA1-2487293458E4}">
      <dgm:prSet/>
      <dgm:spPr/>
      <dgm:t>
        <a:bodyPr/>
        <a:lstStyle/>
        <a:p>
          <a:endParaRPr lang="en-US"/>
        </a:p>
      </dgm:t>
    </dgm:pt>
    <dgm:pt modelId="{ADAB56FC-0734-4BC1-A738-F04D5B2EF569}" type="pres">
      <dgm:prSet presAssocID="{DF24E6FB-080C-4612-AD6D-EE66F8E04157}" presName="Name0" presStyleCnt="0">
        <dgm:presLayoutVars>
          <dgm:dir/>
          <dgm:resizeHandles val="exact"/>
        </dgm:presLayoutVars>
      </dgm:prSet>
      <dgm:spPr/>
    </dgm:pt>
    <dgm:pt modelId="{AA84E3DB-5C59-4C4E-A5FF-AC579B0FD143}" type="pres">
      <dgm:prSet presAssocID="{60CB7744-8D67-41A2-B1EF-4DC2D059E72F}" presName="node" presStyleLbl="node1" presStyleIdx="0" presStyleCnt="5" custScaleY="121551">
        <dgm:presLayoutVars>
          <dgm:bulletEnabled val="1"/>
        </dgm:presLayoutVars>
      </dgm:prSet>
      <dgm:spPr/>
    </dgm:pt>
    <dgm:pt modelId="{A712DD3F-B619-4697-9543-295333026B62}" type="pres">
      <dgm:prSet presAssocID="{85B6526F-983E-4ACF-BFDB-BF068BA9A50A}" presName="sibTrans" presStyleLbl="sibTrans1D1" presStyleIdx="0" presStyleCnt="4"/>
      <dgm:spPr/>
    </dgm:pt>
    <dgm:pt modelId="{5CBD17FD-CA94-4758-8E11-A7AA0F4DAF6F}" type="pres">
      <dgm:prSet presAssocID="{85B6526F-983E-4ACF-BFDB-BF068BA9A50A}" presName="connectorText" presStyleLbl="sibTrans1D1" presStyleIdx="0" presStyleCnt="4"/>
      <dgm:spPr/>
    </dgm:pt>
    <dgm:pt modelId="{F0276F3D-3942-4EBD-AC2A-E5AEF8082EAD}" type="pres">
      <dgm:prSet presAssocID="{6E1F0A67-74A3-4A70-BAF7-D264A448E4BC}" presName="node" presStyleLbl="node1" presStyleIdx="1" presStyleCnt="5" custScaleY="121551">
        <dgm:presLayoutVars>
          <dgm:bulletEnabled val="1"/>
        </dgm:presLayoutVars>
      </dgm:prSet>
      <dgm:spPr/>
    </dgm:pt>
    <dgm:pt modelId="{0E5AD556-F275-48B8-91F0-D853C342B6CE}" type="pres">
      <dgm:prSet presAssocID="{041B1D72-EE7F-4D34-83FE-05CA04F50753}" presName="sibTrans" presStyleLbl="sibTrans1D1" presStyleIdx="1" presStyleCnt="4"/>
      <dgm:spPr/>
    </dgm:pt>
    <dgm:pt modelId="{7F1CF96B-B5B8-4511-B4D1-41E0E04DB680}" type="pres">
      <dgm:prSet presAssocID="{041B1D72-EE7F-4D34-83FE-05CA04F50753}" presName="connectorText" presStyleLbl="sibTrans1D1" presStyleIdx="1" presStyleCnt="4"/>
      <dgm:spPr/>
    </dgm:pt>
    <dgm:pt modelId="{547EC71F-6F4A-4697-A728-916A4E2CF75A}" type="pres">
      <dgm:prSet presAssocID="{E85F1DF7-74B9-4FB3-A125-CEE052ADF9D4}" presName="node" presStyleLbl="node1" presStyleIdx="2" presStyleCnt="5" custScaleY="121551">
        <dgm:presLayoutVars>
          <dgm:bulletEnabled val="1"/>
        </dgm:presLayoutVars>
      </dgm:prSet>
      <dgm:spPr/>
    </dgm:pt>
    <dgm:pt modelId="{F9D876DD-92C3-46B1-BECD-658E224C9E72}" type="pres">
      <dgm:prSet presAssocID="{DF714CDC-D9E5-468C-BC96-8E649E5D37F7}" presName="sibTrans" presStyleLbl="sibTrans1D1" presStyleIdx="2" presStyleCnt="4"/>
      <dgm:spPr/>
    </dgm:pt>
    <dgm:pt modelId="{37538C3E-2E79-477B-B297-100D41E23BDB}" type="pres">
      <dgm:prSet presAssocID="{DF714CDC-D9E5-468C-BC96-8E649E5D37F7}" presName="connectorText" presStyleLbl="sibTrans1D1" presStyleIdx="2" presStyleCnt="4"/>
      <dgm:spPr/>
    </dgm:pt>
    <dgm:pt modelId="{B8851F20-42A1-4F6F-880B-301EC304907A}" type="pres">
      <dgm:prSet presAssocID="{D56BEB40-785F-4787-8D05-CFF7C8136A6D}" presName="node" presStyleLbl="node1" presStyleIdx="3" presStyleCnt="5" custScaleY="121551">
        <dgm:presLayoutVars>
          <dgm:bulletEnabled val="1"/>
        </dgm:presLayoutVars>
      </dgm:prSet>
      <dgm:spPr/>
    </dgm:pt>
    <dgm:pt modelId="{8BEAE1BF-D822-43D1-B187-55EE30F9AF87}" type="pres">
      <dgm:prSet presAssocID="{0BFD9744-CB58-4242-A04A-6B70A8525D69}" presName="sibTrans" presStyleLbl="sibTrans1D1" presStyleIdx="3" presStyleCnt="4"/>
      <dgm:spPr/>
    </dgm:pt>
    <dgm:pt modelId="{F06826FC-4E59-44C2-837A-E47ED04C84CF}" type="pres">
      <dgm:prSet presAssocID="{0BFD9744-CB58-4242-A04A-6B70A8525D69}" presName="connectorText" presStyleLbl="sibTrans1D1" presStyleIdx="3" presStyleCnt="4"/>
      <dgm:spPr/>
    </dgm:pt>
    <dgm:pt modelId="{08CDED13-915A-4812-93E8-6D88C58B0DC1}" type="pres">
      <dgm:prSet presAssocID="{ACCCE754-8AEB-46D6-8C70-2647F8CE8562}" presName="node" presStyleLbl="node1" presStyleIdx="4" presStyleCnt="5" custScaleY="121551">
        <dgm:presLayoutVars>
          <dgm:bulletEnabled val="1"/>
        </dgm:presLayoutVars>
      </dgm:prSet>
      <dgm:spPr/>
    </dgm:pt>
  </dgm:ptLst>
  <dgm:cxnLst>
    <dgm:cxn modelId="{F6E4F507-866D-446D-A70E-ACD39B34660C}" type="presOf" srcId="{6C80C479-D1C3-4402-A078-8CE49C5ACF4D}" destId="{B8851F20-42A1-4F6F-880B-301EC304907A}" srcOrd="0" destOrd="1" presId="urn:microsoft.com/office/officeart/2005/8/layout/bProcess3"/>
    <dgm:cxn modelId="{D7BB191C-9D28-4716-B9E4-E36C9D61C065}" type="presOf" srcId="{6E1F0A67-74A3-4A70-BAF7-D264A448E4BC}" destId="{F0276F3D-3942-4EBD-AC2A-E5AEF8082EAD}" srcOrd="0" destOrd="0" presId="urn:microsoft.com/office/officeart/2005/8/layout/bProcess3"/>
    <dgm:cxn modelId="{5A46701C-39C7-400F-A8D7-B4381F7ACD6D}" srcId="{DF24E6FB-080C-4612-AD6D-EE66F8E04157}" destId="{6E1F0A67-74A3-4A70-BAF7-D264A448E4BC}" srcOrd="1" destOrd="0" parTransId="{C3D6246E-D314-4100-B540-1958E2469FDD}" sibTransId="{041B1D72-EE7F-4D34-83FE-05CA04F50753}"/>
    <dgm:cxn modelId="{85913229-E7BE-489B-8E42-9488AC086E3D}" type="presOf" srcId="{D56BEB40-785F-4787-8D05-CFF7C8136A6D}" destId="{B8851F20-42A1-4F6F-880B-301EC304907A}" srcOrd="0" destOrd="0" presId="urn:microsoft.com/office/officeart/2005/8/layout/bProcess3"/>
    <dgm:cxn modelId="{776FFD31-4669-4619-B828-A5BD68D9AB2F}" srcId="{DF24E6FB-080C-4612-AD6D-EE66F8E04157}" destId="{E85F1DF7-74B9-4FB3-A125-CEE052ADF9D4}" srcOrd="2" destOrd="0" parTransId="{06965996-CD84-4746-9E0A-6BEC47EADF96}" sibTransId="{DF714CDC-D9E5-468C-BC96-8E649E5D37F7}"/>
    <dgm:cxn modelId="{1D5F2836-EF34-44CF-B81F-C53D446F6E64}" type="presOf" srcId="{041B1D72-EE7F-4D34-83FE-05CA04F50753}" destId="{0E5AD556-F275-48B8-91F0-D853C342B6CE}" srcOrd="0" destOrd="0" presId="urn:microsoft.com/office/officeart/2005/8/layout/bProcess3"/>
    <dgm:cxn modelId="{FD3BEE37-966A-4E08-BF06-266D3373F604}" type="presOf" srcId="{0BFD9744-CB58-4242-A04A-6B70A8525D69}" destId="{F06826FC-4E59-44C2-837A-E47ED04C84CF}" srcOrd="1" destOrd="0" presId="urn:microsoft.com/office/officeart/2005/8/layout/bProcess3"/>
    <dgm:cxn modelId="{F0AEA73A-F031-424D-919A-BEEFF127E09C}" srcId="{E85F1DF7-74B9-4FB3-A125-CEE052ADF9D4}" destId="{3458F3BA-A537-4965-84CA-A82A02F518A3}" srcOrd="1" destOrd="0" parTransId="{FB3F2AA7-E444-4B8B-8C8D-374EE562B0F6}" sibTransId="{24433711-C50B-410F-B6A8-067FEBCC5AE1}"/>
    <dgm:cxn modelId="{B06AC43F-C024-4549-8D62-AF0C73136759}" type="presOf" srcId="{DF24E6FB-080C-4612-AD6D-EE66F8E04157}" destId="{ADAB56FC-0734-4BC1-A738-F04D5B2EF569}" srcOrd="0" destOrd="0" presId="urn:microsoft.com/office/officeart/2005/8/layout/bProcess3"/>
    <dgm:cxn modelId="{44B0F45C-4C61-4323-B1F0-3AB0AF65E7CE}" srcId="{DF24E6FB-080C-4612-AD6D-EE66F8E04157}" destId="{60CB7744-8D67-41A2-B1EF-4DC2D059E72F}" srcOrd="0" destOrd="0" parTransId="{11AECDCA-4784-431D-9615-627976687B90}" sibTransId="{85B6526F-983E-4ACF-BFDB-BF068BA9A50A}"/>
    <dgm:cxn modelId="{E7A6825D-E118-4522-976E-C59EE7449B46}" srcId="{60CB7744-8D67-41A2-B1EF-4DC2D059E72F}" destId="{78AB5D75-06F5-4CF1-B3D1-AC5E6D5A1DC4}" srcOrd="0" destOrd="0" parTransId="{F502EB50-60AD-45D1-A3CF-6EF2158CD3F2}" sibTransId="{65BD929A-955B-4812-A3E2-87BA86706214}"/>
    <dgm:cxn modelId="{43F04C42-81C1-419C-85A8-8350776B4597}" type="presOf" srcId="{E85F1DF7-74B9-4FB3-A125-CEE052ADF9D4}" destId="{547EC71F-6F4A-4697-A728-916A4E2CF75A}" srcOrd="0" destOrd="0" presId="urn:microsoft.com/office/officeart/2005/8/layout/bProcess3"/>
    <dgm:cxn modelId="{BC7BD563-F38F-408F-98F8-B181C323779B}" srcId="{6E1F0A67-74A3-4A70-BAF7-D264A448E4BC}" destId="{E66E85B0-F762-4974-B6A8-C557FDC9857B}" srcOrd="0" destOrd="0" parTransId="{6FD46E78-4222-4E79-8BEC-343DEB6D6CF9}" sibTransId="{54F292AE-3D6B-4E91-A5AA-5D98ED4342A7}"/>
    <dgm:cxn modelId="{A2FB004D-9ADC-44BD-9409-D5A5C63E790E}" srcId="{E85F1DF7-74B9-4FB3-A125-CEE052ADF9D4}" destId="{56A24C59-75A7-42CA-A933-B648AC4EDBEB}" srcOrd="2" destOrd="0" parTransId="{904E8B35-18E0-4751-A93F-555301F34192}" sibTransId="{2D387766-0F25-4196-8999-824BA1F9D8EB}"/>
    <dgm:cxn modelId="{A89E6153-B108-4519-9388-844726F706AB}" type="presOf" srcId="{85B6526F-983E-4ACF-BFDB-BF068BA9A50A}" destId="{A712DD3F-B619-4697-9543-295333026B62}" srcOrd="0" destOrd="0" presId="urn:microsoft.com/office/officeart/2005/8/layout/bProcess3"/>
    <dgm:cxn modelId="{ADE26988-62F6-43D8-B903-75712F0638C4}" srcId="{D56BEB40-785F-4787-8D05-CFF7C8136A6D}" destId="{6C80C479-D1C3-4402-A078-8CE49C5ACF4D}" srcOrd="0" destOrd="0" parTransId="{EEE076D2-9703-45B7-A4DB-E4EC6061FDB2}" sibTransId="{B44F669B-E374-4041-AF46-F61D38CFCA1F}"/>
    <dgm:cxn modelId="{C85AFB8C-F278-43AD-B727-E5B5439B4B38}" type="presOf" srcId="{DF714CDC-D9E5-468C-BC96-8E649E5D37F7}" destId="{37538C3E-2E79-477B-B297-100D41E23BDB}" srcOrd="1" destOrd="0" presId="urn:microsoft.com/office/officeart/2005/8/layout/bProcess3"/>
    <dgm:cxn modelId="{648ECC95-49A0-45A8-8706-D417EF137945}" type="presOf" srcId="{041B1D72-EE7F-4D34-83FE-05CA04F50753}" destId="{7F1CF96B-B5B8-4511-B4D1-41E0E04DB680}" srcOrd="1" destOrd="0" presId="urn:microsoft.com/office/officeart/2005/8/layout/bProcess3"/>
    <dgm:cxn modelId="{C582A39B-73A7-4C74-91F8-819DBA07E56C}" type="presOf" srcId="{60CB7744-8D67-41A2-B1EF-4DC2D059E72F}" destId="{AA84E3DB-5C59-4C4E-A5FF-AC579B0FD143}" srcOrd="0" destOrd="0" presId="urn:microsoft.com/office/officeart/2005/8/layout/bProcess3"/>
    <dgm:cxn modelId="{0ECB189C-C96A-42B7-879D-BD8CFBD01961}" srcId="{E85F1DF7-74B9-4FB3-A125-CEE052ADF9D4}" destId="{F926EB4A-EEC6-426F-AC2C-EB38E7501094}" srcOrd="0" destOrd="0" parTransId="{3838C032-2FB3-4F77-934B-2CE638ED8DBB}" sibTransId="{FE31D6A2-0308-4D67-974C-7A7DBD1F48E5}"/>
    <dgm:cxn modelId="{ACC101A0-22EA-4617-B055-11357F8891AB}" type="presOf" srcId="{78AB5D75-06F5-4CF1-B3D1-AC5E6D5A1DC4}" destId="{AA84E3DB-5C59-4C4E-A5FF-AC579B0FD143}" srcOrd="0" destOrd="1" presId="urn:microsoft.com/office/officeart/2005/8/layout/bProcess3"/>
    <dgm:cxn modelId="{5CBCA0BA-096B-41F1-AE11-9570EF87610C}" type="presOf" srcId="{0BFD9744-CB58-4242-A04A-6B70A8525D69}" destId="{8BEAE1BF-D822-43D1-B187-55EE30F9AF87}" srcOrd="0" destOrd="0" presId="urn:microsoft.com/office/officeart/2005/8/layout/bProcess3"/>
    <dgm:cxn modelId="{2FCEF6C1-1906-4354-9076-57EEE82A1009}" type="presOf" srcId="{ACCCE754-8AEB-46D6-8C70-2647F8CE8562}" destId="{08CDED13-915A-4812-93E8-6D88C58B0DC1}" srcOrd="0" destOrd="0" presId="urn:microsoft.com/office/officeart/2005/8/layout/bProcess3"/>
    <dgm:cxn modelId="{B01A63C3-575B-4934-BC2F-A0E7AEE80B96}" type="presOf" srcId="{DF714CDC-D9E5-468C-BC96-8E649E5D37F7}" destId="{F9D876DD-92C3-46B1-BECD-658E224C9E72}" srcOrd="0" destOrd="0" presId="urn:microsoft.com/office/officeart/2005/8/layout/bProcess3"/>
    <dgm:cxn modelId="{804992D8-7327-4333-8A5D-F235E32224B1}" type="presOf" srcId="{E66E85B0-F762-4974-B6A8-C557FDC9857B}" destId="{F0276F3D-3942-4EBD-AC2A-E5AEF8082EAD}" srcOrd="0" destOrd="1" presId="urn:microsoft.com/office/officeart/2005/8/layout/bProcess3"/>
    <dgm:cxn modelId="{FF636DDB-F68E-4864-B3C6-6E6E2C5C7B5F}" type="presOf" srcId="{F926EB4A-EEC6-426F-AC2C-EB38E7501094}" destId="{547EC71F-6F4A-4697-A728-916A4E2CF75A}" srcOrd="0" destOrd="1" presId="urn:microsoft.com/office/officeart/2005/8/layout/bProcess3"/>
    <dgm:cxn modelId="{79AAC8DB-82F5-43C9-A935-DD9E767B147D}" srcId="{DF24E6FB-080C-4612-AD6D-EE66F8E04157}" destId="{D56BEB40-785F-4787-8D05-CFF7C8136A6D}" srcOrd="3" destOrd="0" parTransId="{6658478A-4AC4-4F83-AFB6-7548EF610D10}" sibTransId="{0BFD9744-CB58-4242-A04A-6B70A8525D69}"/>
    <dgm:cxn modelId="{44A95ADD-4D92-4E25-A57C-CC05CB6A6412}" type="presOf" srcId="{3458F3BA-A537-4965-84CA-A82A02F518A3}" destId="{547EC71F-6F4A-4697-A728-916A4E2CF75A}" srcOrd="0" destOrd="2" presId="urn:microsoft.com/office/officeart/2005/8/layout/bProcess3"/>
    <dgm:cxn modelId="{D723B7F9-DBCE-432F-A4C7-2B21AE609E6B}" type="presOf" srcId="{85B6526F-983E-4ACF-BFDB-BF068BA9A50A}" destId="{5CBD17FD-CA94-4758-8E11-A7AA0F4DAF6F}" srcOrd="1" destOrd="0" presId="urn:microsoft.com/office/officeart/2005/8/layout/bProcess3"/>
    <dgm:cxn modelId="{C47E02FE-4EDA-4B60-AC0A-F9BEF403F637}" type="presOf" srcId="{56A24C59-75A7-42CA-A933-B648AC4EDBEB}" destId="{547EC71F-6F4A-4697-A728-916A4E2CF75A}" srcOrd="0" destOrd="3" presId="urn:microsoft.com/office/officeart/2005/8/layout/bProcess3"/>
    <dgm:cxn modelId="{413271FF-9C85-443B-9DA1-2487293458E4}" srcId="{DF24E6FB-080C-4612-AD6D-EE66F8E04157}" destId="{ACCCE754-8AEB-46D6-8C70-2647F8CE8562}" srcOrd="4" destOrd="0" parTransId="{E2326541-8D6F-4C47-B728-E2157D9F264E}" sibTransId="{2BF9600E-64B7-4BC7-B511-01BDE2A5EC33}"/>
    <dgm:cxn modelId="{423B71A4-C11C-4F94-87C8-2A4A103063F3}" type="presParOf" srcId="{ADAB56FC-0734-4BC1-A738-F04D5B2EF569}" destId="{AA84E3DB-5C59-4C4E-A5FF-AC579B0FD143}" srcOrd="0" destOrd="0" presId="urn:microsoft.com/office/officeart/2005/8/layout/bProcess3"/>
    <dgm:cxn modelId="{FFE89830-3EB4-4B6E-8ED2-5C547CC828E9}" type="presParOf" srcId="{ADAB56FC-0734-4BC1-A738-F04D5B2EF569}" destId="{A712DD3F-B619-4697-9543-295333026B62}" srcOrd="1" destOrd="0" presId="urn:microsoft.com/office/officeart/2005/8/layout/bProcess3"/>
    <dgm:cxn modelId="{A84DB527-A516-486F-974A-4960BA5016E6}" type="presParOf" srcId="{A712DD3F-B619-4697-9543-295333026B62}" destId="{5CBD17FD-CA94-4758-8E11-A7AA0F4DAF6F}" srcOrd="0" destOrd="0" presId="urn:microsoft.com/office/officeart/2005/8/layout/bProcess3"/>
    <dgm:cxn modelId="{5CC242B8-5F77-49DA-AC75-5D77E113BB67}" type="presParOf" srcId="{ADAB56FC-0734-4BC1-A738-F04D5B2EF569}" destId="{F0276F3D-3942-4EBD-AC2A-E5AEF8082EAD}" srcOrd="2" destOrd="0" presId="urn:microsoft.com/office/officeart/2005/8/layout/bProcess3"/>
    <dgm:cxn modelId="{CF708509-332D-479D-B719-5F758BE5209F}" type="presParOf" srcId="{ADAB56FC-0734-4BC1-A738-F04D5B2EF569}" destId="{0E5AD556-F275-48B8-91F0-D853C342B6CE}" srcOrd="3" destOrd="0" presId="urn:microsoft.com/office/officeart/2005/8/layout/bProcess3"/>
    <dgm:cxn modelId="{738869AC-BFC9-4076-9F88-003BDB4D9E2A}" type="presParOf" srcId="{0E5AD556-F275-48B8-91F0-D853C342B6CE}" destId="{7F1CF96B-B5B8-4511-B4D1-41E0E04DB680}" srcOrd="0" destOrd="0" presId="urn:microsoft.com/office/officeart/2005/8/layout/bProcess3"/>
    <dgm:cxn modelId="{EF6D17F6-A946-41A6-83A7-4FB704A2FE88}" type="presParOf" srcId="{ADAB56FC-0734-4BC1-A738-F04D5B2EF569}" destId="{547EC71F-6F4A-4697-A728-916A4E2CF75A}" srcOrd="4" destOrd="0" presId="urn:microsoft.com/office/officeart/2005/8/layout/bProcess3"/>
    <dgm:cxn modelId="{D1123E30-1154-49FC-8E7E-8D4E6BA4D5DD}" type="presParOf" srcId="{ADAB56FC-0734-4BC1-A738-F04D5B2EF569}" destId="{F9D876DD-92C3-46B1-BECD-658E224C9E72}" srcOrd="5" destOrd="0" presId="urn:microsoft.com/office/officeart/2005/8/layout/bProcess3"/>
    <dgm:cxn modelId="{7C0EB2FC-6C76-4970-96B0-12C0C81C30D8}" type="presParOf" srcId="{F9D876DD-92C3-46B1-BECD-658E224C9E72}" destId="{37538C3E-2E79-477B-B297-100D41E23BDB}" srcOrd="0" destOrd="0" presId="urn:microsoft.com/office/officeart/2005/8/layout/bProcess3"/>
    <dgm:cxn modelId="{059984B9-E77E-48DE-ABA2-8B40595088F6}" type="presParOf" srcId="{ADAB56FC-0734-4BC1-A738-F04D5B2EF569}" destId="{B8851F20-42A1-4F6F-880B-301EC304907A}" srcOrd="6" destOrd="0" presId="urn:microsoft.com/office/officeart/2005/8/layout/bProcess3"/>
    <dgm:cxn modelId="{D97E8000-05D4-4026-9355-B694819CADEA}" type="presParOf" srcId="{ADAB56FC-0734-4BC1-A738-F04D5B2EF569}" destId="{8BEAE1BF-D822-43D1-B187-55EE30F9AF87}" srcOrd="7" destOrd="0" presId="urn:microsoft.com/office/officeart/2005/8/layout/bProcess3"/>
    <dgm:cxn modelId="{CF75E59D-AA3A-48F6-8CB4-CC7CD6EFF60E}" type="presParOf" srcId="{8BEAE1BF-D822-43D1-B187-55EE30F9AF87}" destId="{F06826FC-4E59-44C2-837A-E47ED04C84CF}" srcOrd="0" destOrd="0" presId="urn:microsoft.com/office/officeart/2005/8/layout/bProcess3"/>
    <dgm:cxn modelId="{6E2BA4F4-C50F-4A38-9F17-BF56F74E5B87}" type="presParOf" srcId="{ADAB56FC-0734-4BC1-A738-F04D5B2EF569}" destId="{08CDED13-915A-4812-93E8-6D88C58B0DC1}"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9875A2D-2060-4FF5-BC78-2EEF439869D0}" type="doc">
      <dgm:prSet loTypeId="urn:microsoft.com/office/officeart/2005/8/layout/chevron1" loCatId="process" qsTypeId="urn:microsoft.com/office/officeart/2005/8/quickstyle/simple2" qsCatId="simple" csTypeId="urn:microsoft.com/office/officeart/2005/8/colors/accent0_2" csCatId="mainScheme" phldr="1"/>
      <dgm:spPr/>
      <dgm:t>
        <a:bodyPr/>
        <a:lstStyle/>
        <a:p>
          <a:endParaRPr lang="en-US"/>
        </a:p>
      </dgm:t>
    </dgm:pt>
    <dgm:pt modelId="{73BD4043-C79E-4D5E-8B3C-A565732F12F6}">
      <dgm:prSet custT="1"/>
      <dgm:spPr/>
      <dgm:t>
        <a:bodyPr/>
        <a:lstStyle/>
        <a:p>
          <a:pPr algn="ctr" rtl="0"/>
          <a:r>
            <a:rPr lang="en-US" sz="1300" b="1" baseline="0" dirty="0">
              <a:latin typeface="Gotham Rounded Book" pitchFamily="50" charset="0"/>
            </a:rPr>
            <a:t>First Time Home Buyer (FTHB)</a:t>
          </a:r>
        </a:p>
        <a:p>
          <a:pPr algn="ctr" rtl="0"/>
          <a:r>
            <a:rPr lang="en-US" sz="1300" i="1" baseline="0" dirty="0">
              <a:latin typeface="Gotham Rounded Book" pitchFamily="50" charset="0"/>
            </a:rPr>
            <a:t>No ownership interest in a principle residence  or benefit of homeownership within the previous 3 years (as defined by the IRS)</a:t>
          </a:r>
          <a:endParaRPr lang="en-US" sz="1300" dirty="0">
            <a:latin typeface="Gotham Rounded Book" pitchFamily="50" charset="0"/>
          </a:endParaRPr>
        </a:p>
      </dgm:t>
    </dgm:pt>
    <dgm:pt modelId="{6E197185-2E81-406F-9F66-4B4748B9CCFB}" type="parTrans" cxnId="{B37503E1-7051-4043-89C0-5E50656C84D8}">
      <dgm:prSet/>
      <dgm:spPr/>
      <dgm:t>
        <a:bodyPr/>
        <a:lstStyle/>
        <a:p>
          <a:pPr algn="ctr"/>
          <a:endParaRPr lang="en-US" sz="1100"/>
        </a:p>
      </dgm:t>
    </dgm:pt>
    <dgm:pt modelId="{3A3DF4CB-B18C-46CA-849F-6CFE32F504CC}" type="sibTrans" cxnId="{B37503E1-7051-4043-89C0-5E50656C84D8}">
      <dgm:prSet custT="1"/>
      <dgm:spPr/>
      <dgm:t>
        <a:bodyPr/>
        <a:lstStyle/>
        <a:p>
          <a:pPr algn="ctr"/>
          <a:endParaRPr lang="en-US" sz="1800"/>
        </a:p>
      </dgm:t>
    </dgm:pt>
    <dgm:pt modelId="{6B341635-F572-4470-8B03-FBF760B97774}">
      <dgm:prSet custT="1"/>
      <dgm:spPr/>
      <dgm:t>
        <a:bodyPr/>
        <a:lstStyle/>
        <a:p>
          <a:pPr algn="ctr" rtl="0"/>
          <a:r>
            <a:rPr lang="en-US" sz="1300" b="1" baseline="0" dirty="0">
              <a:latin typeface="Gotham Rounded Book" pitchFamily="50" charset="0"/>
            </a:rPr>
            <a:t>Eligible Veteran</a:t>
          </a:r>
        </a:p>
        <a:p>
          <a:pPr algn="ctr" rtl="0"/>
          <a:r>
            <a:rPr lang="en-US" sz="1300" i="1" baseline="0" dirty="0">
              <a:latin typeface="Gotham Rounded Book" pitchFamily="50" charset="0"/>
            </a:rPr>
            <a:t>Must provide a DD-214 reflecting honorable discharge</a:t>
          </a:r>
        </a:p>
        <a:p>
          <a:pPr algn="ctr" rtl="0"/>
          <a:r>
            <a:rPr lang="en-US" sz="1300" i="1" baseline="0" dirty="0">
              <a:latin typeface="Gotham Rounded Book" pitchFamily="50" charset="0"/>
            </a:rPr>
            <a:t>Certificate of Eligibility does not replace a DD-214</a:t>
          </a:r>
        </a:p>
        <a:p>
          <a:pPr algn="ctr" rtl="0"/>
          <a:r>
            <a:rPr lang="en-US" sz="1100" i="0" baseline="0" dirty="0">
              <a:latin typeface="Gotham Rounded Book" pitchFamily="50" charset="0"/>
            </a:rPr>
            <a:t>( NO FUNDING FEE)</a:t>
          </a:r>
        </a:p>
      </dgm:t>
    </dgm:pt>
    <dgm:pt modelId="{BADAD8D0-1B72-4C37-811A-B7900EBD7921}" type="parTrans" cxnId="{C726D830-1583-4346-A324-1883A4389FCD}">
      <dgm:prSet/>
      <dgm:spPr/>
      <dgm:t>
        <a:bodyPr/>
        <a:lstStyle/>
        <a:p>
          <a:pPr algn="ctr"/>
          <a:endParaRPr lang="en-US" sz="1100"/>
        </a:p>
      </dgm:t>
    </dgm:pt>
    <dgm:pt modelId="{B89D52C8-4A6B-4D15-B26E-4392FCAEE589}" type="sibTrans" cxnId="{C726D830-1583-4346-A324-1883A4389FCD}">
      <dgm:prSet custT="1"/>
      <dgm:spPr/>
      <dgm:t>
        <a:bodyPr/>
        <a:lstStyle/>
        <a:p>
          <a:pPr algn="ctr"/>
          <a:endParaRPr lang="en-US" sz="1800"/>
        </a:p>
      </dgm:t>
    </dgm:pt>
    <dgm:pt modelId="{334E5115-BA90-4900-9829-CD0A867C3A72}">
      <dgm:prSet custT="1"/>
      <dgm:spPr/>
      <dgm:t>
        <a:bodyPr/>
        <a:lstStyle/>
        <a:p>
          <a:pPr algn="ctr" rtl="0"/>
          <a:r>
            <a:rPr lang="en-US" sz="1300" b="1" baseline="0" dirty="0">
              <a:latin typeface="Gotham Rounded Book" pitchFamily="50" charset="0"/>
            </a:rPr>
            <a:t>Purchasing in a designated Target Area</a:t>
          </a:r>
        </a:p>
        <a:p>
          <a:pPr algn="ctr" rtl="0"/>
          <a:endParaRPr lang="en-US" sz="1300" b="1" baseline="0" dirty="0">
            <a:latin typeface="Gotham Rounded Book" pitchFamily="50" charset="0"/>
          </a:endParaRPr>
        </a:p>
        <a:p>
          <a:pPr algn="ctr" rtl="0"/>
          <a:r>
            <a:rPr lang="en-US" sz="1100" dirty="0">
              <a:hlinkClick xmlns:r="http://schemas.openxmlformats.org/officeDocument/2006/relationships" r:id="rId1"/>
            </a:rPr>
            <a:t>https://www.wheda.com/globalassets/documents/mortgage-lending/mcc-tax-advantage/fthb-and-tax-advantage-target-areas.pdf</a:t>
          </a:r>
          <a:endParaRPr lang="en-US" sz="1100" baseline="0" dirty="0">
            <a:latin typeface="Gotham Rounded Book" pitchFamily="50" charset="0"/>
          </a:endParaRPr>
        </a:p>
      </dgm:t>
    </dgm:pt>
    <dgm:pt modelId="{C5C13374-E5E5-484B-8E17-DAA905E37DF3}" type="parTrans" cxnId="{DFCBC11F-61C5-40D8-AB70-DA470DCC6F45}">
      <dgm:prSet/>
      <dgm:spPr/>
      <dgm:t>
        <a:bodyPr/>
        <a:lstStyle/>
        <a:p>
          <a:pPr algn="ctr"/>
          <a:endParaRPr lang="en-US" sz="1100"/>
        </a:p>
      </dgm:t>
    </dgm:pt>
    <dgm:pt modelId="{EF13B2A9-7AE1-4E64-9944-573A3C6B8D30}" type="sibTrans" cxnId="{DFCBC11F-61C5-40D8-AB70-DA470DCC6F45}">
      <dgm:prSet/>
      <dgm:spPr/>
      <dgm:t>
        <a:bodyPr/>
        <a:lstStyle/>
        <a:p>
          <a:pPr algn="ctr"/>
          <a:endParaRPr lang="en-US" sz="1100"/>
        </a:p>
      </dgm:t>
    </dgm:pt>
    <dgm:pt modelId="{E37D9040-49BE-41FA-9834-E38188B60D2A}" type="pres">
      <dgm:prSet presAssocID="{E9875A2D-2060-4FF5-BC78-2EEF439869D0}" presName="Name0" presStyleCnt="0">
        <dgm:presLayoutVars>
          <dgm:dir/>
          <dgm:animLvl val="lvl"/>
          <dgm:resizeHandles val="exact"/>
        </dgm:presLayoutVars>
      </dgm:prSet>
      <dgm:spPr/>
    </dgm:pt>
    <dgm:pt modelId="{6A56D188-D013-4C41-9AC4-51C3DAE6149D}" type="pres">
      <dgm:prSet presAssocID="{73BD4043-C79E-4D5E-8B3C-A565732F12F6}" presName="parTxOnly" presStyleLbl="node1" presStyleIdx="0" presStyleCnt="3" custScaleY="158717">
        <dgm:presLayoutVars>
          <dgm:chMax val="0"/>
          <dgm:chPref val="0"/>
          <dgm:bulletEnabled val="1"/>
        </dgm:presLayoutVars>
      </dgm:prSet>
      <dgm:spPr/>
    </dgm:pt>
    <dgm:pt modelId="{FB8B5240-325B-4D2E-AE04-17DC486E3FAF}" type="pres">
      <dgm:prSet presAssocID="{3A3DF4CB-B18C-46CA-849F-6CFE32F504CC}" presName="parTxOnlySpace" presStyleCnt="0"/>
      <dgm:spPr/>
    </dgm:pt>
    <dgm:pt modelId="{D6531821-57A1-4197-9333-C214789A9D7D}" type="pres">
      <dgm:prSet presAssocID="{6B341635-F572-4470-8B03-FBF760B97774}" presName="parTxOnly" presStyleLbl="node1" presStyleIdx="1" presStyleCnt="3" custScaleX="101879" custScaleY="158717">
        <dgm:presLayoutVars>
          <dgm:chMax val="0"/>
          <dgm:chPref val="0"/>
          <dgm:bulletEnabled val="1"/>
        </dgm:presLayoutVars>
      </dgm:prSet>
      <dgm:spPr/>
    </dgm:pt>
    <dgm:pt modelId="{A63323F2-A10F-492B-9456-BF2B52D901A8}" type="pres">
      <dgm:prSet presAssocID="{B89D52C8-4A6B-4D15-B26E-4392FCAEE589}" presName="parTxOnlySpace" presStyleCnt="0"/>
      <dgm:spPr/>
    </dgm:pt>
    <dgm:pt modelId="{2711E31F-71BC-429A-81B9-6F82DC59AF94}" type="pres">
      <dgm:prSet presAssocID="{334E5115-BA90-4900-9829-CD0A867C3A72}" presName="parTxOnly" presStyleLbl="node1" presStyleIdx="2" presStyleCnt="3" custScaleY="158717">
        <dgm:presLayoutVars>
          <dgm:chMax val="0"/>
          <dgm:chPref val="0"/>
          <dgm:bulletEnabled val="1"/>
        </dgm:presLayoutVars>
      </dgm:prSet>
      <dgm:spPr/>
    </dgm:pt>
  </dgm:ptLst>
  <dgm:cxnLst>
    <dgm:cxn modelId="{CB6E5712-F494-4BB1-9AE8-C136A8CCF23B}" type="presOf" srcId="{E9875A2D-2060-4FF5-BC78-2EEF439869D0}" destId="{E37D9040-49BE-41FA-9834-E38188B60D2A}" srcOrd="0" destOrd="0" presId="urn:microsoft.com/office/officeart/2005/8/layout/chevron1"/>
    <dgm:cxn modelId="{DFCBC11F-61C5-40D8-AB70-DA470DCC6F45}" srcId="{E9875A2D-2060-4FF5-BC78-2EEF439869D0}" destId="{334E5115-BA90-4900-9829-CD0A867C3A72}" srcOrd="2" destOrd="0" parTransId="{C5C13374-E5E5-484B-8E17-DAA905E37DF3}" sibTransId="{EF13B2A9-7AE1-4E64-9944-573A3C6B8D30}"/>
    <dgm:cxn modelId="{C726D830-1583-4346-A324-1883A4389FCD}" srcId="{E9875A2D-2060-4FF5-BC78-2EEF439869D0}" destId="{6B341635-F572-4470-8B03-FBF760B97774}" srcOrd="1" destOrd="0" parTransId="{BADAD8D0-1B72-4C37-811A-B7900EBD7921}" sibTransId="{B89D52C8-4A6B-4D15-B26E-4392FCAEE589}"/>
    <dgm:cxn modelId="{5E729B7C-9CA3-4089-A9C2-7D3BC6A11A28}" type="presOf" srcId="{334E5115-BA90-4900-9829-CD0A867C3A72}" destId="{2711E31F-71BC-429A-81B9-6F82DC59AF94}" srcOrd="0" destOrd="0" presId="urn:microsoft.com/office/officeart/2005/8/layout/chevron1"/>
    <dgm:cxn modelId="{422279B2-CE97-48D8-9443-2E4947AC1DC9}" type="presOf" srcId="{73BD4043-C79E-4D5E-8B3C-A565732F12F6}" destId="{6A56D188-D013-4C41-9AC4-51C3DAE6149D}" srcOrd="0" destOrd="0" presId="urn:microsoft.com/office/officeart/2005/8/layout/chevron1"/>
    <dgm:cxn modelId="{B37503E1-7051-4043-89C0-5E50656C84D8}" srcId="{E9875A2D-2060-4FF5-BC78-2EEF439869D0}" destId="{73BD4043-C79E-4D5E-8B3C-A565732F12F6}" srcOrd="0" destOrd="0" parTransId="{6E197185-2E81-406F-9F66-4B4748B9CCFB}" sibTransId="{3A3DF4CB-B18C-46CA-849F-6CFE32F504CC}"/>
    <dgm:cxn modelId="{847143FC-C846-4050-A412-66F1DC18FBF8}" type="presOf" srcId="{6B341635-F572-4470-8B03-FBF760B97774}" destId="{D6531821-57A1-4197-9333-C214789A9D7D}" srcOrd="0" destOrd="0" presId="urn:microsoft.com/office/officeart/2005/8/layout/chevron1"/>
    <dgm:cxn modelId="{E1906A75-C33C-44E7-B9CF-C733DBEEB344}" type="presParOf" srcId="{E37D9040-49BE-41FA-9834-E38188B60D2A}" destId="{6A56D188-D013-4C41-9AC4-51C3DAE6149D}" srcOrd="0" destOrd="0" presId="urn:microsoft.com/office/officeart/2005/8/layout/chevron1"/>
    <dgm:cxn modelId="{994FA2BD-90DC-4D5A-8D75-075A40BF1CF7}" type="presParOf" srcId="{E37D9040-49BE-41FA-9834-E38188B60D2A}" destId="{FB8B5240-325B-4D2E-AE04-17DC486E3FAF}" srcOrd="1" destOrd="0" presId="urn:microsoft.com/office/officeart/2005/8/layout/chevron1"/>
    <dgm:cxn modelId="{3E796219-E1E6-4531-8266-9CF2F230E728}" type="presParOf" srcId="{E37D9040-49BE-41FA-9834-E38188B60D2A}" destId="{D6531821-57A1-4197-9333-C214789A9D7D}" srcOrd="2" destOrd="0" presId="urn:microsoft.com/office/officeart/2005/8/layout/chevron1"/>
    <dgm:cxn modelId="{2C007B4B-9823-4C37-B903-F1550CFB5A82}" type="presParOf" srcId="{E37D9040-49BE-41FA-9834-E38188B60D2A}" destId="{A63323F2-A10F-492B-9456-BF2B52D901A8}" srcOrd="3" destOrd="0" presId="urn:microsoft.com/office/officeart/2005/8/layout/chevron1"/>
    <dgm:cxn modelId="{F56C6AC2-0A1A-4589-A167-4BE0CF3090C2}" type="presParOf" srcId="{E37D9040-49BE-41FA-9834-E38188B60D2A}" destId="{2711E31F-71BC-429A-81B9-6F82DC59AF94}"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3EDA082-A1FB-48EE-A29A-5E6882A02045}" type="doc">
      <dgm:prSet loTypeId="urn:microsoft.com/office/officeart/2005/8/layout/process1" loCatId="process" qsTypeId="urn:microsoft.com/office/officeart/2005/8/quickstyle/3d3" qsCatId="3D" csTypeId="urn:microsoft.com/office/officeart/2005/8/colors/colorful3" csCatId="colorful"/>
      <dgm:spPr/>
      <dgm:t>
        <a:bodyPr/>
        <a:lstStyle/>
        <a:p>
          <a:endParaRPr lang="en-US"/>
        </a:p>
      </dgm:t>
    </dgm:pt>
    <dgm:pt modelId="{E257B54E-79AD-43C2-8ACE-0D9346629420}">
      <dgm:prSet/>
      <dgm:spPr/>
      <dgm:t>
        <a:bodyPr/>
        <a:lstStyle/>
        <a:p>
          <a:r>
            <a:rPr lang="en-US" b="1" u="sng"/>
            <a:t>HOME BUYER EDUCATION REQUIREMENTS ON ALL LOANS</a:t>
          </a:r>
          <a:endParaRPr lang="en-US"/>
        </a:p>
      </dgm:t>
    </dgm:pt>
    <dgm:pt modelId="{8B2C4BB2-23ED-4FD1-A866-17AA6A50527A}" type="parTrans" cxnId="{CD045DA1-688C-4B4D-9216-AAA4F97BF71A}">
      <dgm:prSet/>
      <dgm:spPr/>
      <dgm:t>
        <a:bodyPr/>
        <a:lstStyle/>
        <a:p>
          <a:endParaRPr lang="en-US"/>
        </a:p>
      </dgm:t>
    </dgm:pt>
    <dgm:pt modelId="{8BCE9017-9276-40B4-9450-9920E51C4CAF}" type="sibTrans" cxnId="{CD045DA1-688C-4B4D-9216-AAA4F97BF71A}">
      <dgm:prSet/>
      <dgm:spPr/>
      <dgm:t>
        <a:bodyPr/>
        <a:lstStyle/>
        <a:p>
          <a:endParaRPr lang="en-US"/>
        </a:p>
      </dgm:t>
    </dgm:pt>
    <dgm:pt modelId="{B8757338-6A31-4637-8703-63DD2036EC87}">
      <dgm:prSet/>
      <dgm:spPr/>
      <dgm:t>
        <a:bodyPr/>
        <a:lstStyle/>
        <a:p>
          <a:r>
            <a:rPr lang="en-US" b="0"/>
            <a:t>ONE BORROWER IS REQUIRED TO COMPLETE HOME BUYER EDUCATION</a:t>
          </a:r>
          <a:endParaRPr lang="en-US"/>
        </a:p>
      </dgm:t>
    </dgm:pt>
    <dgm:pt modelId="{B2F545A7-241B-4695-8DE5-1A30266EBAAF}" type="parTrans" cxnId="{B13E243D-78F0-4DAB-9AA9-FDFF1152A22E}">
      <dgm:prSet/>
      <dgm:spPr/>
      <dgm:t>
        <a:bodyPr/>
        <a:lstStyle/>
        <a:p>
          <a:endParaRPr lang="en-US"/>
        </a:p>
      </dgm:t>
    </dgm:pt>
    <dgm:pt modelId="{977C3FD0-FD5C-4C69-A3FB-314D9AED7D9B}" type="sibTrans" cxnId="{B13E243D-78F0-4DAB-9AA9-FDFF1152A22E}">
      <dgm:prSet/>
      <dgm:spPr/>
      <dgm:t>
        <a:bodyPr/>
        <a:lstStyle/>
        <a:p>
          <a:endParaRPr lang="en-US"/>
        </a:p>
      </dgm:t>
    </dgm:pt>
    <dgm:pt modelId="{A8C7B418-0716-4B7B-ACC3-D42DE140E66C}">
      <dgm:prSet/>
      <dgm:spPr/>
      <dgm:t>
        <a:bodyPr/>
        <a:lstStyle/>
        <a:p>
          <a:r>
            <a:rPr lang="en-US" b="1" u="sng"/>
            <a:t>LANDLORD EDUCATION REQUIREMENTS ON PURCHASE OF A 2 UNIT OR 2-4 UNIT</a:t>
          </a:r>
          <a:endParaRPr lang="en-US"/>
        </a:p>
      </dgm:t>
    </dgm:pt>
    <dgm:pt modelId="{5EAE6E07-7FB3-4479-81F9-B187BEB5019E}" type="parTrans" cxnId="{5A382EE1-F1DD-402F-A63A-47C68D4F733C}">
      <dgm:prSet/>
      <dgm:spPr/>
      <dgm:t>
        <a:bodyPr/>
        <a:lstStyle/>
        <a:p>
          <a:endParaRPr lang="en-US"/>
        </a:p>
      </dgm:t>
    </dgm:pt>
    <dgm:pt modelId="{BBE65501-0A31-468F-86C0-52F5A4904FE8}" type="sibTrans" cxnId="{5A382EE1-F1DD-402F-A63A-47C68D4F733C}">
      <dgm:prSet/>
      <dgm:spPr/>
      <dgm:t>
        <a:bodyPr/>
        <a:lstStyle/>
        <a:p>
          <a:endParaRPr lang="en-US"/>
        </a:p>
      </dgm:t>
    </dgm:pt>
    <dgm:pt modelId="{C78510FA-00BF-4F25-9B98-A2953733B4F0}">
      <dgm:prSet/>
      <dgm:spPr/>
      <dgm:t>
        <a:bodyPr/>
        <a:lstStyle/>
        <a:p>
          <a:r>
            <a:rPr lang="en-US" b="0"/>
            <a:t>ONE BORROWER IS REQUIRED TO COMPLETE </a:t>
          </a:r>
          <a:endParaRPr lang="en-US"/>
        </a:p>
      </dgm:t>
    </dgm:pt>
    <dgm:pt modelId="{C9F12B3E-C1C8-40BA-975A-3C324B9E6B1B}" type="parTrans" cxnId="{BA7ED5A2-C9A9-49DD-96BD-40265D5D0F8B}">
      <dgm:prSet/>
      <dgm:spPr/>
      <dgm:t>
        <a:bodyPr/>
        <a:lstStyle/>
        <a:p>
          <a:endParaRPr lang="en-US"/>
        </a:p>
      </dgm:t>
    </dgm:pt>
    <dgm:pt modelId="{8CC23424-FA79-42F3-93A7-D50BC665E0E9}" type="sibTrans" cxnId="{BA7ED5A2-C9A9-49DD-96BD-40265D5D0F8B}">
      <dgm:prSet/>
      <dgm:spPr/>
      <dgm:t>
        <a:bodyPr/>
        <a:lstStyle/>
        <a:p>
          <a:endParaRPr lang="en-US"/>
        </a:p>
      </dgm:t>
    </dgm:pt>
    <dgm:pt modelId="{246B8147-705F-49C5-BCBB-66426904E38B}" type="pres">
      <dgm:prSet presAssocID="{33EDA082-A1FB-48EE-A29A-5E6882A02045}" presName="Name0" presStyleCnt="0">
        <dgm:presLayoutVars>
          <dgm:dir/>
          <dgm:resizeHandles val="exact"/>
        </dgm:presLayoutVars>
      </dgm:prSet>
      <dgm:spPr/>
    </dgm:pt>
    <dgm:pt modelId="{CB07D3BF-381B-4554-975C-1DB9FC4A1D4E}" type="pres">
      <dgm:prSet presAssocID="{E257B54E-79AD-43C2-8ACE-0D9346629420}" presName="node" presStyleLbl="node1" presStyleIdx="0" presStyleCnt="2">
        <dgm:presLayoutVars>
          <dgm:bulletEnabled val="1"/>
        </dgm:presLayoutVars>
      </dgm:prSet>
      <dgm:spPr/>
    </dgm:pt>
    <dgm:pt modelId="{B4ABE867-7D93-4FBC-B53E-2E43142B880A}" type="pres">
      <dgm:prSet presAssocID="{8BCE9017-9276-40B4-9450-9920E51C4CAF}" presName="sibTrans" presStyleLbl="sibTrans2D1" presStyleIdx="0" presStyleCnt="1"/>
      <dgm:spPr/>
    </dgm:pt>
    <dgm:pt modelId="{65150D45-E4FF-4597-99F6-EAEEF8BE28B8}" type="pres">
      <dgm:prSet presAssocID="{8BCE9017-9276-40B4-9450-9920E51C4CAF}" presName="connectorText" presStyleLbl="sibTrans2D1" presStyleIdx="0" presStyleCnt="1"/>
      <dgm:spPr/>
    </dgm:pt>
    <dgm:pt modelId="{D3031D20-BAD8-4585-8F92-0D34F469BD16}" type="pres">
      <dgm:prSet presAssocID="{A8C7B418-0716-4B7B-ACC3-D42DE140E66C}" presName="node" presStyleLbl="node1" presStyleIdx="1" presStyleCnt="2">
        <dgm:presLayoutVars>
          <dgm:bulletEnabled val="1"/>
        </dgm:presLayoutVars>
      </dgm:prSet>
      <dgm:spPr/>
    </dgm:pt>
  </dgm:ptLst>
  <dgm:cxnLst>
    <dgm:cxn modelId="{2D1D7C05-49F2-42D1-B201-C0FF8077B069}" type="presOf" srcId="{C78510FA-00BF-4F25-9B98-A2953733B4F0}" destId="{D3031D20-BAD8-4585-8F92-0D34F469BD16}" srcOrd="0" destOrd="1" presId="urn:microsoft.com/office/officeart/2005/8/layout/process1"/>
    <dgm:cxn modelId="{57CE6913-9693-4933-B0C6-BB7EAB00DE86}" type="presOf" srcId="{E257B54E-79AD-43C2-8ACE-0D9346629420}" destId="{CB07D3BF-381B-4554-975C-1DB9FC4A1D4E}" srcOrd="0" destOrd="0" presId="urn:microsoft.com/office/officeart/2005/8/layout/process1"/>
    <dgm:cxn modelId="{9A0E5A21-DAEC-43E5-B583-DE6DFE601284}" type="presOf" srcId="{33EDA082-A1FB-48EE-A29A-5E6882A02045}" destId="{246B8147-705F-49C5-BCBB-66426904E38B}" srcOrd="0" destOrd="0" presId="urn:microsoft.com/office/officeart/2005/8/layout/process1"/>
    <dgm:cxn modelId="{DE905926-6AC2-45D3-9EED-81BB27B49459}" type="presOf" srcId="{8BCE9017-9276-40B4-9450-9920E51C4CAF}" destId="{65150D45-E4FF-4597-99F6-EAEEF8BE28B8}" srcOrd="1" destOrd="0" presId="urn:microsoft.com/office/officeart/2005/8/layout/process1"/>
    <dgm:cxn modelId="{B13E243D-78F0-4DAB-9AA9-FDFF1152A22E}" srcId="{E257B54E-79AD-43C2-8ACE-0D9346629420}" destId="{B8757338-6A31-4637-8703-63DD2036EC87}" srcOrd="0" destOrd="0" parTransId="{B2F545A7-241B-4695-8DE5-1A30266EBAAF}" sibTransId="{977C3FD0-FD5C-4C69-A3FB-314D9AED7D9B}"/>
    <dgm:cxn modelId="{F859AE3E-5A77-41B1-AEE7-2CE0EAAD8734}" type="presOf" srcId="{A8C7B418-0716-4B7B-ACC3-D42DE140E66C}" destId="{D3031D20-BAD8-4585-8F92-0D34F469BD16}" srcOrd="0" destOrd="0" presId="urn:microsoft.com/office/officeart/2005/8/layout/process1"/>
    <dgm:cxn modelId="{045CCD88-76BB-4179-9559-5D28FF2CE058}" type="presOf" srcId="{8BCE9017-9276-40B4-9450-9920E51C4CAF}" destId="{B4ABE867-7D93-4FBC-B53E-2E43142B880A}" srcOrd="0" destOrd="0" presId="urn:microsoft.com/office/officeart/2005/8/layout/process1"/>
    <dgm:cxn modelId="{CD045DA1-688C-4B4D-9216-AAA4F97BF71A}" srcId="{33EDA082-A1FB-48EE-A29A-5E6882A02045}" destId="{E257B54E-79AD-43C2-8ACE-0D9346629420}" srcOrd="0" destOrd="0" parTransId="{8B2C4BB2-23ED-4FD1-A866-17AA6A50527A}" sibTransId="{8BCE9017-9276-40B4-9450-9920E51C4CAF}"/>
    <dgm:cxn modelId="{BA7ED5A2-C9A9-49DD-96BD-40265D5D0F8B}" srcId="{A8C7B418-0716-4B7B-ACC3-D42DE140E66C}" destId="{C78510FA-00BF-4F25-9B98-A2953733B4F0}" srcOrd="0" destOrd="0" parTransId="{C9F12B3E-C1C8-40BA-975A-3C324B9E6B1B}" sibTransId="{8CC23424-FA79-42F3-93A7-D50BC665E0E9}"/>
    <dgm:cxn modelId="{540B88DF-32B5-4426-A005-1A9F54992C4C}" type="presOf" srcId="{B8757338-6A31-4637-8703-63DD2036EC87}" destId="{CB07D3BF-381B-4554-975C-1DB9FC4A1D4E}" srcOrd="0" destOrd="1" presId="urn:microsoft.com/office/officeart/2005/8/layout/process1"/>
    <dgm:cxn modelId="{5A382EE1-F1DD-402F-A63A-47C68D4F733C}" srcId="{33EDA082-A1FB-48EE-A29A-5E6882A02045}" destId="{A8C7B418-0716-4B7B-ACC3-D42DE140E66C}" srcOrd="1" destOrd="0" parTransId="{5EAE6E07-7FB3-4479-81F9-B187BEB5019E}" sibTransId="{BBE65501-0A31-468F-86C0-52F5A4904FE8}"/>
    <dgm:cxn modelId="{8771B652-5C97-43B8-9DFC-6CE76A95718E}" type="presParOf" srcId="{246B8147-705F-49C5-BCBB-66426904E38B}" destId="{CB07D3BF-381B-4554-975C-1DB9FC4A1D4E}" srcOrd="0" destOrd="0" presId="urn:microsoft.com/office/officeart/2005/8/layout/process1"/>
    <dgm:cxn modelId="{D286446C-6962-44D0-A4FD-49B5EC2ABB06}" type="presParOf" srcId="{246B8147-705F-49C5-BCBB-66426904E38B}" destId="{B4ABE867-7D93-4FBC-B53E-2E43142B880A}" srcOrd="1" destOrd="0" presId="urn:microsoft.com/office/officeart/2005/8/layout/process1"/>
    <dgm:cxn modelId="{05FE4004-BAD5-4239-92A0-5AF48228AE6F}" type="presParOf" srcId="{B4ABE867-7D93-4FBC-B53E-2E43142B880A}" destId="{65150D45-E4FF-4597-99F6-EAEEF8BE28B8}" srcOrd="0" destOrd="0" presId="urn:microsoft.com/office/officeart/2005/8/layout/process1"/>
    <dgm:cxn modelId="{0506B8B5-883F-4E7F-BDD3-E5CDD7F3D7A2}" type="presParOf" srcId="{246B8147-705F-49C5-BCBB-66426904E38B}" destId="{D3031D20-BAD8-4585-8F92-0D34F469BD16}"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FF4A60-96ED-4D1D-9539-348D99E3D882}" type="doc">
      <dgm:prSet loTypeId="urn:microsoft.com/office/officeart/2005/8/layout/hProcess9" loCatId="process" qsTypeId="urn:microsoft.com/office/officeart/2005/8/quickstyle/simple2" qsCatId="simple" csTypeId="urn:microsoft.com/office/officeart/2005/8/colors/accent1_2" csCatId="accent1" phldr="1"/>
      <dgm:spPr/>
      <dgm:t>
        <a:bodyPr/>
        <a:lstStyle/>
        <a:p>
          <a:endParaRPr lang="en-US"/>
        </a:p>
      </dgm:t>
    </dgm:pt>
    <dgm:pt modelId="{89669C1C-D567-444B-81CC-9F775BFEEB53}">
      <dgm:prSet custT="1"/>
      <dgm:spPr/>
      <dgm:t>
        <a:bodyPr/>
        <a:lstStyle/>
        <a:p>
          <a:pPr rtl="0"/>
          <a:r>
            <a:rPr lang="en-US" sz="1800" b="0" i="0" dirty="0">
              <a:latin typeface="Gotham Rounded Medium" pitchFamily="2" charset="77"/>
            </a:rPr>
            <a:t>State of Wisconsin average sales price $207,500  (March 2020)</a:t>
          </a:r>
        </a:p>
      </dgm:t>
    </dgm:pt>
    <dgm:pt modelId="{2DDCA43D-0EE6-4DDB-8680-2301013F6736}" type="parTrans" cxnId="{436A5A59-8C06-46E6-B0BF-BF320B0DEC60}">
      <dgm:prSet/>
      <dgm:spPr/>
      <dgm:t>
        <a:bodyPr/>
        <a:lstStyle/>
        <a:p>
          <a:endParaRPr lang="en-US"/>
        </a:p>
      </dgm:t>
    </dgm:pt>
    <dgm:pt modelId="{4C56F4BC-BA85-4FF5-8B2D-A567397E6EAF}" type="sibTrans" cxnId="{436A5A59-8C06-46E6-B0BF-BF320B0DEC60}">
      <dgm:prSet/>
      <dgm:spPr/>
      <dgm:t>
        <a:bodyPr/>
        <a:lstStyle/>
        <a:p>
          <a:endParaRPr lang="en-US"/>
        </a:p>
      </dgm:t>
    </dgm:pt>
    <dgm:pt modelId="{4DCE9627-F24A-4E68-AB61-F02D5BD34037}">
      <dgm:prSet custT="1"/>
      <dgm:spPr/>
      <dgm:t>
        <a:bodyPr/>
        <a:lstStyle/>
        <a:p>
          <a:pPr rtl="0"/>
          <a:r>
            <a:rPr lang="en-US" sz="1800" b="0" i="0" dirty="0">
              <a:latin typeface="Gotham Rounded Medium" pitchFamily="2" charset="77"/>
            </a:rPr>
            <a:t>WHEDA average sales price is $141,111 (previous 12 months)</a:t>
          </a:r>
        </a:p>
      </dgm:t>
    </dgm:pt>
    <dgm:pt modelId="{AA088D4D-8F8E-4ED5-A73A-6850BAB98B2B}" type="parTrans" cxnId="{D52B6B64-7C25-4191-8105-CCEDCBAC586B}">
      <dgm:prSet/>
      <dgm:spPr/>
      <dgm:t>
        <a:bodyPr/>
        <a:lstStyle/>
        <a:p>
          <a:endParaRPr lang="en-US"/>
        </a:p>
      </dgm:t>
    </dgm:pt>
    <dgm:pt modelId="{CD5F5FF6-9225-4CE4-82BD-C98C92697BFD}" type="sibTrans" cxnId="{D52B6B64-7C25-4191-8105-CCEDCBAC586B}">
      <dgm:prSet/>
      <dgm:spPr/>
      <dgm:t>
        <a:bodyPr/>
        <a:lstStyle/>
        <a:p>
          <a:endParaRPr lang="en-US"/>
        </a:p>
      </dgm:t>
    </dgm:pt>
    <dgm:pt modelId="{46248ECF-DBD4-4C05-AAB2-B39B3F01A38D}" type="pres">
      <dgm:prSet presAssocID="{D7FF4A60-96ED-4D1D-9539-348D99E3D882}" presName="CompostProcess" presStyleCnt="0">
        <dgm:presLayoutVars>
          <dgm:dir/>
          <dgm:resizeHandles val="exact"/>
        </dgm:presLayoutVars>
      </dgm:prSet>
      <dgm:spPr/>
    </dgm:pt>
    <dgm:pt modelId="{B5ABC843-F7E0-4DBC-BA66-4E27B9FDD84A}" type="pres">
      <dgm:prSet presAssocID="{D7FF4A60-96ED-4D1D-9539-348D99E3D882}" presName="arrow" presStyleLbl="bgShp" presStyleIdx="0" presStyleCnt="1" custScaleX="117647" custLinFactNeighborX="-7241" custLinFactNeighborY="2921"/>
      <dgm:spPr/>
    </dgm:pt>
    <dgm:pt modelId="{011327FA-33DF-4B0A-8234-E5A7DC84C19B}" type="pres">
      <dgm:prSet presAssocID="{D7FF4A60-96ED-4D1D-9539-348D99E3D882}" presName="linearProcess" presStyleCnt="0"/>
      <dgm:spPr/>
    </dgm:pt>
    <dgm:pt modelId="{A46C8406-0831-43AA-B7F6-0B5D3EE3A6C8}" type="pres">
      <dgm:prSet presAssocID="{89669C1C-D567-444B-81CC-9F775BFEEB53}" presName="textNode" presStyleLbl="node1" presStyleIdx="0" presStyleCnt="2" custScaleY="156552" custLinFactNeighborX="-70018">
        <dgm:presLayoutVars>
          <dgm:bulletEnabled val="1"/>
        </dgm:presLayoutVars>
      </dgm:prSet>
      <dgm:spPr>
        <a:prstGeom prst="rect">
          <a:avLst/>
        </a:prstGeom>
      </dgm:spPr>
    </dgm:pt>
    <dgm:pt modelId="{2040F2D5-4020-4720-9856-6F36B1EF74C2}" type="pres">
      <dgm:prSet presAssocID="{4C56F4BC-BA85-4FF5-8B2D-A567397E6EAF}" presName="sibTrans" presStyleCnt="0"/>
      <dgm:spPr/>
    </dgm:pt>
    <dgm:pt modelId="{42D9AB22-D621-46D1-9BFC-5C5F25868A32}" type="pres">
      <dgm:prSet presAssocID="{4DCE9627-F24A-4E68-AB61-F02D5BD34037}" presName="textNode" presStyleLbl="node1" presStyleIdx="1" presStyleCnt="2" custScaleX="110535" custScaleY="156552" custLinFactNeighborX="-70018">
        <dgm:presLayoutVars>
          <dgm:bulletEnabled val="1"/>
        </dgm:presLayoutVars>
      </dgm:prSet>
      <dgm:spPr>
        <a:prstGeom prst="rect">
          <a:avLst/>
        </a:prstGeom>
      </dgm:spPr>
    </dgm:pt>
  </dgm:ptLst>
  <dgm:cxnLst>
    <dgm:cxn modelId="{D52B6B64-7C25-4191-8105-CCEDCBAC586B}" srcId="{D7FF4A60-96ED-4D1D-9539-348D99E3D882}" destId="{4DCE9627-F24A-4E68-AB61-F02D5BD34037}" srcOrd="1" destOrd="0" parTransId="{AA088D4D-8F8E-4ED5-A73A-6850BAB98B2B}" sibTransId="{CD5F5FF6-9225-4CE4-82BD-C98C92697BFD}"/>
    <dgm:cxn modelId="{C8B67E4C-F5C0-4FC0-A15A-AA37134948C1}" type="presOf" srcId="{89669C1C-D567-444B-81CC-9F775BFEEB53}" destId="{A46C8406-0831-43AA-B7F6-0B5D3EE3A6C8}" srcOrd="0" destOrd="0" presId="urn:microsoft.com/office/officeart/2005/8/layout/hProcess9"/>
    <dgm:cxn modelId="{436A5A59-8C06-46E6-B0BF-BF320B0DEC60}" srcId="{D7FF4A60-96ED-4D1D-9539-348D99E3D882}" destId="{89669C1C-D567-444B-81CC-9F775BFEEB53}" srcOrd="0" destOrd="0" parTransId="{2DDCA43D-0EE6-4DDB-8680-2301013F6736}" sibTransId="{4C56F4BC-BA85-4FF5-8B2D-A567397E6EAF}"/>
    <dgm:cxn modelId="{740ECFEA-7BCA-49BB-BF84-C00B8A92FB0F}" type="presOf" srcId="{D7FF4A60-96ED-4D1D-9539-348D99E3D882}" destId="{46248ECF-DBD4-4C05-AAB2-B39B3F01A38D}" srcOrd="0" destOrd="0" presId="urn:microsoft.com/office/officeart/2005/8/layout/hProcess9"/>
    <dgm:cxn modelId="{9DDD7FEC-7E24-4CF9-86F8-DA1B4932ED08}" type="presOf" srcId="{4DCE9627-F24A-4E68-AB61-F02D5BD34037}" destId="{42D9AB22-D621-46D1-9BFC-5C5F25868A32}" srcOrd="0" destOrd="0" presId="urn:microsoft.com/office/officeart/2005/8/layout/hProcess9"/>
    <dgm:cxn modelId="{9A5E9F41-8F6A-4235-8ED4-BB1F705B3C04}" type="presParOf" srcId="{46248ECF-DBD4-4C05-AAB2-B39B3F01A38D}" destId="{B5ABC843-F7E0-4DBC-BA66-4E27B9FDD84A}" srcOrd="0" destOrd="0" presId="urn:microsoft.com/office/officeart/2005/8/layout/hProcess9"/>
    <dgm:cxn modelId="{CDF8B3E6-0948-484F-871C-DC2564E6CC57}" type="presParOf" srcId="{46248ECF-DBD4-4C05-AAB2-B39B3F01A38D}" destId="{011327FA-33DF-4B0A-8234-E5A7DC84C19B}" srcOrd="1" destOrd="0" presId="urn:microsoft.com/office/officeart/2005/8/layout/hProcess9"/>
    <dgm:cxn modelId="{8CBFBC30-4E1B-4393-984A-6A15EC4765BC}" type="presParOf" srcId="{011327FA-33DF-4B0A-8234-E5A7DC84C19B}" destId="{A46C8406-0831-43AA-B7F6-0B5D3EE3A6C8}" srcOrd="0" destOrd="0" presId="urn:microsoft.com/office/officeart/2005/8/layout/hProcess9"/>
    <dgm:cxn modelId="{6B6AB254-FF7B-4997-89F1-AB1242C4647D}" type="presParOf" srcId="{011327FA-33DF-4B0A-8234-E5A7DC84C19B}" destId="{2040F2D5-4020-4720-9856-6F36B1EF74C2}" srcOrd="1" destOrd="0" presId="urn:microsoft.com/office/officeart/2005/8/layout/hProcess9"/>
    <dgm:cxn modelId="{D0D9961F-73EC-4BBB-950A-FD871BAE50F8}" type="presParOf" srcId="{011327FA-33DF-4B0A-8234-E5A7DC84C19B}" destId="{42D9AB22-D621-46D1-9BFC-5C5F25868A32}"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BFE46D8-A11F-4A47-B41E-CF3A67FF2B0A}" type="doc">
      <dgm:prSet loTypeId="urn:diagrams.loki3.com/BracketList" loCatId="list" qsTypeId="urn:microsoft.com/office/officeart/2005/8/quickstyle/simple2" qsCatId="simple" csTypeId="urn:microsoft.com/office/officeart/2005/8/colors/colorful1" csCatId="colorful" phldr="1"/>
      <dgm:spPr/>
      <dgm:t>
        <a:bodyPr/>
        <a:lstStyle/>
        <a:p>
          <a:endParaRPr lang="en-US"/>
        </a:p>
      </dgm:t>
    </dgm:pt>
    <dgm:pt modelId="{79E12995-1848-4346-8F9D-2C02344752DF}">
      <dgm:prSet/>
      <dgm:spPr/>
      <dgm:t>
        <a:bodyPr/>
        <a:lstStyle/>
        <a:p>
          <a:pPr rtl="0"/>
          <a:r>
            <a:rPr lang="en-US" dirty="0"/>
            <a:t>What is Federal Recapture Tax?</a:t>
          </a:r>
        </a:p>
      </dgm:t>
    </dgm:pt>
    <dgm:pt modelId="{09885FC4-3AA7-4A6E-95A8-607ECC314446}" type="parTrans" cxnId="{9D84294D-1AEB-484E-973A-84E9BDA7E437}">
      <dgm:prSet/>
      <dgm:spPr/>
      <dgm:t>
        <a:bodyPr/>
        <a:lstStyle/>
        <a:p>
          <a:endParaRPr lang="en-US"/>
        </a:p>
      </dgm:t>
    </dgm:pt>
    <dgm:pt modelId="{C0FE8786-306B-47A2-A24B-2A0082A1B526}" type="sibTrans" cxnId="{9D84294D-1AEB-484E-973A-84E9BDA7E437}">
      <dgm:prSet/>
      <dgm:spPr/>
      <dgm:t>
        <a:bodyPr/>
        <a:lstStyle/>
        <a:p>
          <a:endParaRPr lang="en-US"/>
        </a:p>
      </dgm:t>
    </dgm:pt>
    <dgm:pt modelId="{1A1C3129-C22A-4B16-B8DE-0331CDCD4AF2}">
      <dgm:prSet custT="1"/>
      <dgm:spPr/>
      <dgm:t>
        <a:bodyPr/>
        <a:lstStyle/>
        <a:p>
          <a:pPr rtl="0"/>
          <a:r>
            <a:rPr lang="en-US" sz="1400" dirty="0"/>
            <a:t>A federal tax a borrower may be required to pay from net profit from the sale of a home that was financed through tax credits </a:t>
          </a:r>
        </a:p>
      </dgm:t>
    </dgm:pt>
    <dgm:pt modelId="{668F20A7-FFDA-4527-A645-E82CF8B04704}" type="parTrans" cxnId="{7EA1CDDB-DF43-4EA4-AB29-5B61F48B9C05}">
      <dgm:prSet/>
      <dgm:spPr/>
      <dgm:t>
        <a:bodyPr/>
        <a:lstStyle/>
        <a:p>
          <a:endParaRPr lang="en-US"/>
        </a:p>
      </dgm:t>
    </dgm:pt>
    <dgm:pt modelId="{58FFA5D6-BB86-4C87-ADED-43556FDB1BFD}" type="sibTrans" cxnId="{7EA1CDDB-DF43-4EA4-AB29-5B61F48B9C05}">
      <dgm:prSet/>
      <dgm:spPr/>
      <dgm:t>
        <a:bodyPr/>
        <a:lstStyle/>
        <a:p>
          <a:endParaRPr lang="en-US"/>
        </a:p>
      </dgm:t>
    </dgm:pt>
    <dgm:pt modelId="{115FD1C9-B057-4F33-8111-4B35043D2833}">
      <dgm:prSet custT="1"/>
      <dgm:spPr/>
      <dgm:t>
        <a:bodyPr/>
        <a:lstStyle/>
        <a:p>
          <a:pPr rtl="0"/>
          <a:r>
            <a:rPr lang="en-US" sz="1400" dirty="0"/>
            <a:t>This requirement comes from the federal government</a:t>
          </a:r>
          <a:r>
            <a:rPr lang="en-US" sz="1200" dirty="0"/>
            <a:t>.</a:t>
          </a:r>
        </a:p>
      </dgm:t>
    </dgm:pt>
    <dgm:pt modelId="{5652406D-637E-4B50-A63F-E2345A772CD5}" type="parTrans" cxnId="{0755CE23-D61C-48B1-B586-BE94D54D9EF5}">
      <dgm:prSet/>
      <dgm:spPr/>
      <dgm:t>
        <a:bodyPr/>
        <a:lstStyle/>
        <a:p>
          <a:endParaRPr lang="en-US"/>
        </a:p>
      </dgm:t>
    </dgm:pt>
    <dgm:pt modelId="{43C99A5F-F087-48C0-AF87-DC99D8758F04}" type="sibTrans" cxnId="{0755CE23-D61C-48B1-B586-BE94D54D9EF5}">
      <dgm:prSet/>
      <dgm:spPr/>
      <dgm:t>
        <a:bodyPr/>
        <a:lstStyle/>
        <a:p>
          <a:endParaRPr lang="en-US"/>
        </a:p>
      </dgm:t>
    </dgm:pt>
    <dgm:pt modelId="{98F92A77-A196-4C05-A023-0AFCADB96232}">
      <dgm:prSet/>
      <dgm:spPr/>
      <dgm:t>
        <a:bodyPr/>
        <a:lstStyle/>
        <a:p>
          <a:pPr rtl="0"/>
          <a:r>
            <a:rPr lang="en-US" dirty="0"/>
            <a:t>How is Recapture Tax calculated?</a:t>
          </a:r>
        </a:p>
      </dgm:t>
    </dgm:pt>
    <dgm:pt modelId="{A9F9E821-500A-4C48-AAA7-ADA723912473}" type="parTrans" cxnId="{798DDF5F-0E1D-4CC8-AB9E-B0F5E9DCFA90}">
      <dgm:prSet/>
      <dgm:spPr/>
      <dgm:t>
        <a:bodyPr/>
        <a:lstStyle/>
        <a:p>
          <a:endParaRPr lang="en-US"/>
        </a:p>
      </dgm:t>
    </dgm:pt>
    <dgm:pt modelId="{5B40DB68-CF4F-4C29-B4D2-D55DF85E5C6D}" type="sibTrans" cxnId="{798DDF5F-0E1D-4CC8-AB9E-B0F5E9DCFA90}">
      <dgm:prSet/>
      <dgm:spPr/>
      <dgm:t>
        <a:bodyPr/>
        <a:lstStyle/>
        <a:p>
          <a:endParaRPr lang="en-US"/>
        </a:p>
      </dgm:t>
    </dgm:pt>
    <dgm:pt modelId="{2CDB25F4-CEA5-4CA3-B119-4F746646A97E}">
      <dgm:prSet custT="1"/>
      <dgm:spPr/>
      <dgm:t>
        <a:bodyPr/>
        <a:lstStyle/>
        <a:p>
          <a:pPr rtl="0"/>
          <a:r>
            <a:rPr lang="en-US" sz="1400" dirty="0"/>
            <a:t>The maximum recapture tax is 6.25% of the original principal balance of the loan or 50% of the gain on the sale of your home whichever is less. </a:t>
          </a:r>
        </a:p>
      </dgm:t>
    </dgm:pt>
    <dgm:pt modelId="{2D2346C5-3EA6-4B18-AF97-FAA6249CD394}" type="parTrans" cxnId="{6654A745-A798-4544-B5C1-76D4C0A24DE5}">
      <dgm:prSet/>
      <dgm:spPr/>
      <dgm:t>
        <a:bodyPr/>
        <a:lstStyle/>
        <a:p>
          <a:endParaRPr lang="en-US"/>
        </a:p>
      </dgm:t>
    </dgm:pt>
    <dgm:pt modelId="{3A503942-C753-48D4-A8AE-84608387DF27}" type="sibTrans" cxnId="{6654A745-A798-4544-B5C1-76D4C0A24DE5}">
      <dgm:prSet/>
      <dgm:spPr/>
      <dgm:t>
        <a:bodyPr/>
        <a:lstStyle/>
        <a:p>
          <a:endParaRPr lang="en-US"/>
        </a:p>
      </dgm:t>
    </dgm:pt>
    <dgm:pt modelId="{3E3489E1-51C8-4EF1-B0BC-1EB70005BEF1}">
      <dgm:prSet/>
      <dgm:spPr/>
      <dgm:t>
        <a:bodyPr/>
        <a:lstStyle/>
        <a:p>
          <a:pPr rtl="0"/>
          <a:r>
            <a:rPr lang="en-US" dirty="0"/>
            <a:t>Federal Recapture Tax may apply if ALL the following occur:</a:t>
          </a:r>
        </a:p>
      </dgm:t>
    </dgm:pt>
    <dgm:pt modelId="{F4D85D64-0C75-462B-838F-227341146365}" type="parTrans" cxnId="{63CEA912-F3FC-4CCF-B38F-7C2EED97A405}">
      <dgm:prSet/>
      <dgm:spPr/>
      <dgm:t>
        <a:bodyPr/>
        <a:lstStyle/>
        <a:p>
          <a:endParaRPr lang="en-US"/>
        </a:p>
      </dgm:t>
    </dgm:pt>
    <dgm:pt modelId="{0647D4BF-E0F3-423E-B98F-D5AE9F3378C8}" type="sibTrans" cxnId="{63CEA912-F3FC-4CCF-B38F-7C2EED97A405}">
      <dgm:prSet/>
      <dgm:spPr/>
      <dgm:t>
        <a:bodyPr/>
        <a:lstStyle/>
        <a:p>
          <a:endParaRPr lang="en-US"/>
        </a:p>
      </dgm:t>
    </dgm:pt>
    <dgm:pt modelId="{44E1CCE6-1304-479D-94B3-5E46852CECF2}">
      <dgm:prSet/>
      <dgm:spPr/>
      <dgm:t>
        <a:bodyPr/>
        <a:lstStyle/>
        <a:p>
          <a:pPr rtl="0"/>
          <a:r>
            <a:rPr lang="en-US" dirty="0"/>
            <a:t>Home is sold during the first nine years of ownership; and</a:t>
          </a:r>
        </a:p>
      </dgm:t>
    </dgm:pt>
    <dgm:pt modelId="{422CA2F2-AE93-4A2D-9EA6-8FC4C835042D}" type="parTrans" cxnId="{9927F0AA-AD65-4EE0-BCD4-F2BD498A0CC3}">
      <dgm:prSet/>
      <dgm:spPr/>
      <dgm:t>
        <a:bodyPr/>
        <a:lstStyle/>
        <a:p>
          <a:endParaRPr lang="en-US"/>
        </a:p>
      </dgm:t>
    </dgm:pt>
    <dgm:pt modelId="{9BB2FA01-294F-4386-95FE-E4EBDF6F8E44}" type="sibTrans" cxnId="{9927F0AA-AD65-4EE0-BCD4-F2BD498A0CC3}">
      <dgm:prSet/>
      <dgm:spPr/>
      <dgm:t>
        <a:bodyPr/>
        <a:lstStyle/>
        <a:p>
          <a:endParaRPr lang="en-US"/>
        </a:p>
      </dgm:t>
    </dgm:pt>
    <dgm:pt modelId="{CA8F2C08-91EB-4E43-8231-DD061C812224}">
      <dgm:prSet/>
      <dgm:spPr/>
      <dgm:t>
        <a:bodyPr/>
        <a:lstStyle/>
        <a:p>
          <a:pPr rtl="0"/>
          <a:r>
            <a:rPr lang="en-US" dirty="0"/>
            <a:t>Homebuyer has a gain (net profit) on the sale of the home; and</a:t>
          </a:r>
        </a:p>
      </dgm:t>
    </dgm:pt>
    <dgm:pt modelId="{15F31D9A-F2E2-434A-9DA6-961DCDABF8C3}" type="parTrans" cxnId="{FDA54A8D-447D-401D-94D6-1CF138DDE68D}">
      <dgm:prSet/>
      <dgm:spPr/>
      <dgm:t>
        <a:bodyPr/>
        <a:lstStyle/>
        <a:p>
          <a:endParaRPr lang="en-US"/>
        </a:p>
      </dgm:t>
    </dgm:pt>
    <dgm:pt modelId="{05B62831-34AB-486C-8673-338609B2F3B2}" type="sibTrans" cxnId="{FDA54A8D-447D-401D-94D6-1CF138DDE68D}">
      <dgm:prSet/>
      <dgm:spPr/>
      <dgm:t>
        <a:bodyPr/>
        <a:lstStyle/>
        <a:p>
          <a:endParaRPr lang="en-US"/>
        </a:p>
      </dgm:t>
    </dgm:pt>
    <dgm:pt modelId="{D746F122-F612-4A67-A01C-57FB25B329C9}">
      <dgm:prSet/>
      <dgm:spPr/>
      <dgm:t>
        <a:bodyPr/>
        <a:lstStyle/>
        <a:p>
          <a:pPr rtl="0"/>
          <a:r>
            <a:rPr lang="en-US" dirty="0"/>
            <a:t>Homebuyers “Adjusted Qualifying Income” exceeds the Income Limits the year of the sale or transfer</a:t>
          </a:r>
        </a:p>
      </dgm:t>
    </dgm:pt>
    <dgm:pt modelId="{AD42C9D0-BFA0-4544-B601-BCF6E56E6DAE}" type="parTrans" cxnId="{4EA7E318-935F-446E-94E0-52B0B4D7AA4C}">
      <dgm:prSet/>
      <dgm:spPr/>
      <dgm:t>
        <a:bodyPr/>
        <a:lstStyle/>
        <a:p>
          <a:endParaRPr lang="en-US"/>
        </a:p>
      </dgm:t>
    </dgm:pt>
    <dgm:pt modelId="{C9D51792-8524-4CDC-AE22-15EB3919EF58}" type="sibTrans" cxnId="{4EA7E318-935F-446E-94E0-52B0B4D7AA4C}">
      <dgm:prSet/>
      <dgm:spPr/>
      <dgm:t>
        <a:bodyPr/>
        <a:lstStyle/>
        <a:p>
          <a:endParaRPr lang="en-US"/>
        </a:p>
      </dgm:t>
    </dgm:pt>
    <dgm:pt modelId="{089419A3-9503-435D-B87C-7710A93D4F96}">
      <dgm:prSet/>
      <dgm:spPr/>
      <dgm:t>
        <a:bodyPr/>
        <a:lstStyle/>
        <a:p>
          <a:pPr rtl="0"/>
          <a:r>
            <a:rPr lang="en-US" dirty="0"/>
            <a:t>WHEDA has three programs that are considered bond programs</a:t>
          </a:r>
        </a:p>
      </dgm:t>
    </dgm:pt>
    <dgm:pt modelId="{875DFB62-630E-486A-A251-249C046BAB30}" type="parTrans" cxnId="{DCC1DE38-6F2F-4AE8-8CF9-B6404C54A5BC}">
      <dgm:prSet/>
      <dgm:spPr/>
      <dgm:t>
        <a:bodyPr/>
        <a:lstStyle/>
        <a:p>
          <a:endParaRPr lang="en-US"/>
        </a:p>
      </dgm:t>
    </dgm:pt>
    <dgm:pt modelId="{29E00921-F8E8-43AB-B4DC-9DF8808A1740}" type="sibTrans" cxnId="{DCC1DE38-6F2F-4AE8-8CF9-B6404C54A5BC}">
      <dgm:prSet/>
      <dgm:spPr/>
      <dgm:t>
        <a:bodyPr/>
        <a:lstStyle/>
        <a:p>
          <a:endParaRPr lang="en-US"/>
        </a:p>
      </dgm:t>
    </dgm:pt>
    <dgm:pt modelId="{85C2EC83-1A69-405E-B277-69D6E208695D}">
      <dgm:prSet custT="1"/>
      <dgm:spPr/>
      <dgm:t>
        <a:bodyPr/>
        <a:lstStyle/>
        <a:p>
          <a:pPr rtl="0"/>
          <a:r>
            <a:rPr lang="en-US" sz="1600" dirty="0"/>
            <a:t>Conventional Advantage First Time Home Buyer</a:t>
          </a:r>
        </a:p>
      </dgm:t>
    </dgm:pt>
    <dgm:pt modelId="{E88E536E-E0D4-4D3A-A1C0-2A2C40ACBD68}" type="parTrans" cxnId="{752CD8A0-FA4A-48F1-B63D-2D07E20D4717}">
      <dgm:prSet/>
      <dgm:spPr/>
      <dgm:t>
        <a:bodyPr/>
        <a:lstStyle/>
        <a:p>
          <a:endParaRPr lang="en-US"/>
        </a:p>
      </dgm:t>
    </dgm:pt>
    <dgm:pt modelId="{9AC610BA-07E2-43DB-988F-0CFB33721530}" type="sibTrans" cxnId="{752CD8A0-FA4A-48F1-B63D-2D07E20D4717}">
      <dgm:prSet/>
      <dgm:spPr/>
      <dgm:t>
        <a:bodyPr/>
        <a:lstStyle/>
        <a:p>
          <a:endParaRPr lang="en-US"/>
        </a:p>
      </dgm:t>
    </dgm:pt>
    <dgm:pt modelId="{AF424157-E968-4541-9C33-8CF6F9E33900}">
      <dgm:prSet custT="1"/>
      <dgm:spPr/>
      <dgm:t>
        <a:bodyPr/>
        <a:lstStyle/>
        <a:p>
          <a:pPr rtl="0"/>
          <a:r>
            <a:rPr lang="en-US" sz="1600" dirty="0"/>
            <a:t>Conventional Advantage VALOR</a:t>
          </a:r>
        </a:p>
      </dgm:t>
    </dgm:pt>
    <dgm:pt modelId="{19C5DDD8-CE62-4B03-AA83-8DD5930A907D}" type="parTrans" cxnId="{35F3812E-DF60-4191-8CA9-1B3463C10D44}">
      <dgm:prSet/>
      <dgm:spPr/>
      <dgm:t>
        <a:bodyPr/>
        <a:lstStyle/>
        <a:p>
          <a:endParaRPr lang="en-US"/>
        </a:p>
      </dgm:t>
    </dgm:pt>
    <dgm:pt modelId="{3D4E3866-73DD-47AC-935D-1EA38D87F9B4}" type="sibTrans" cxnId="{35F3812E-DF60-4191-8CA9-1B3463C10D44}">
      <dgm:prSet/>
      <dgm:spPr/>
      <dgm:t>
        <a:bodyPr/>
        <a:lstStyle/>
        <a:p>
          <a:endParaRPr lang="en-US"/>
        </a:p>
      </dgm:t>
    </dgm:pt>
    <dgm:pt modelId="{627AFCE3-245F-4538-931A-68B365614DFB}">
      <dgm:prSet custT="1"/>
      <dgm:spPr/>
      <dgm:t>
        <a:bodyPr/>
        <a:lstStyle/>
        <a:p>
          <a:pPr rtl="0"/>
          <a:r>
            <a:rPr lang="en-US" sz="1600" dirty="0"/>
            <a:t>Mortgage Credit Certificate </a:t>
          </a:r>
        </a:p>
      </dgm:t>
    </dgm:pt>
    <dgm:pt modelId="{7FFEC0F7-5793-4347-8428-9A9B2F0362CE}" type="parTrans" cxnId="{41F674FB-C7F6-41D9-B2BE-F8272D2F0398}">
      <dgm:prSet/>
      <dgm:spPr/>
      <dgm:t>
        <a:bodyPr/>
        <a:lstStyle/>
        <a:p>
          <a:endParaRPr lang="en-US"/>
        </a:p>
      </dgm:t>
    </dgm:pt>
    <dgm:pt modelId="{7222DBB3-9A33-4F94-A6CC-91A6B5F3C331}" type="sibTrans" cxnId="{41F674FB-C7F6-41D9-B2BE-F8272D2F0398}">
      <dgm:prSet/>
      <dgm:spPr/>
      <dgm:t>
        <a:bodyPr/>
        <a:lstStyle/>
        <a:p>
          <a:endParaRPr lang="en-US"/>
        </a:p>
      </dgm:t>
    </dgm:pt>
    <dgm:pt modelId="{ACFC2302-3048-4D2C-B14F-CD9986D8FAC2}" type="pres">
      <dgm:prSet presAssocID="{1BFE46D8-A11F-4A47-B41E-CF3A67FF2B0A}" presName="Name0" presStyleCnt="0">
        <dgm:presLayoutVars>
          <dgm:dir/>
          <dgm:animLvl val="lvl"/>
          <dgm:resizeHandles val="exact"/>
        </dgm:presLayoutVars>
      </dgm:prSet>
      <dgm:spPr/>
    </dgm:pt>
    <dgm:pt modelId="{B15C66E0-C325-4720-B46C-0917A42B6B8D}" type="pres">
      <dgm:prSet presAssocID="{79E12995-1848-4346-8F9D-2C02344752DF}" presName="linNode" presStyleCnt="0"/>
      <dgm:spPr/>
    </dgm:pt>
    <dgm:pt modelId="{5202D371-263E-4844-9485-4966A6776E4E}" type="pres">
      <dgm:prSet presAssocID="{79E12995-1848-4346-8F9D-2C02344752DF}" presName="parTx" presStyleLbl="revTx" presStyleIdx="0" presStyleCnt="4">
        <dgm:presLayoutVars>
          <dgm:chMax val="1"/>
          <dgm:bulletEnabled val="1"/>
        </dgm:presLayoutVars>
      </dgm:prSet>
      <dgm:spPr/>
    </dgm:pt>
    <dgm:pt modelId="{8E1DC06E-A203-4E05-A5B2-521CD8A555D3}" type="pres">
      <dgm:prSet presAssocID="{79E12995-1848-4346-8F9D-2C02344752DF}" presName="bracket" presStyleLbl="parChTrans1D1" presStyleIdx="0" presStyleCnt="4"/>
      <dgm:spPr/>
    </dgm:pt>
    <dgm:pt modelId="{0A104F36-2ADE-4AA2-B93F-35F3A6B6DE87}" type="pres">
      <dgm:prSet presAssocID="{79E12995-1848-4346-8F9D-2C02344752DF}" presName="spH" presStyleCnt="0"/>
      <dgm:spPr/>
    </dgm:pt>
    <dgm:pt modelId="{9FA5EB61-1C2A-4E47-8793-90C41ABF4230}" type="pres">
      <dgm:prSet presAssocID="{79E12995-1848-4346-8F9D-2C02344752DF}" presName="desTx" presStyleLbl="node1" presStyleIdx="0" presStyleCnt="4">
        <dgm:presLayoutVars>
          <dgm:bulletEnabled val="1"/>
        </dgm:presLayoutVars>
      </dgm:prSet>
      <dgm:spPr/>
    </dgm:pt>
    <dgm:pt modelId="{AEE51CBD-D52E-47C6-AF29-49DEDB9C77D0}" type="pres">
      <dgm:prSet presAssocID="{C0FE8786-306B-47A2-A24B-2A0082A1B526}" presName="spV" presStyleCnt="0"/>
      <dgm:spPr/>
    </dgm:pt>
    <dgm:pt modelId="{9857D3C1-43E4-4A9E-A508-4B0B25ABD85B}" type="pres">
      <dgm:prSet presAssocID="{98F92A77-A196-4C05-A023-0AFCADB96232}" presName="linNode" presStyleCnt="0"/>
      <dgm:spPr/>
    </dgm:pt>
    <dgm:pt modelId="{895E3368-10D8-41A4-88DE-9AD853362FC3}" type="pres">
      <dgm:prSet presAssocID="{98F92A77-A196-4C05-A023-0AFCADB96232}" presName="parTx" presStyleLbl="revTx" presStyleIdx="1" presStyleCnt="4">
        <dgm:presLayoutVars>
          <dgm:chMax val="1"/>
          <dgm:bulletEnabled val="1"/>
        </dgm:presLayoutVars>
      </dgm:prSet>
      <dgm:spPr/>
    </dgm:pt>
    <dgm:pt modelId="{BD84AF81-9BE4-4805-A340-91EF3C2D9B3E}" type="pres">
      <dgm:prSet presAssocID="{98F92A77-A196-4C05-A023-0AFCADB96232}" presName="bracket" presStyleLbl="parChTrans1D1" presStyleIdx="1" presStyleCnt="4"/>
      <dgm:spPr/>
    </dgm:pt>
    <dgm:pt modelId="{329957AA-AD3C-49AD-BB23-38D32F194A6C}" type="pres">
      <dgm:prSet presAssocID="{98F92A77-A196-4C05-A023-0AFCADB96232}" presName="spH" presStyleCnt="0"/>
      <dgm:spPr/>
    </dgm:pt>
    <dgm:pt modelId="{0E8ED005-38CA-4C80-B60D-539CEADF8D59}" type="pres">
      <dgm:prSet presAssocID="{98F92A77-A196-4C05-A023-0AFCADB96232}" presName="desTx" presStyleLbl="node1" presStyleIdx="1" presStyleCnt="4">
        <dgm:presLayoutVars>
          <dgm:bulletEnabled val="1"/>
        </dgm:presLayoutVars>
      </dgm:prSet>
      <dgm:spPr/>
    </dgm:pt>
    <dgm:pt modelId="{65CAD801-E274-4394-8A61-D02724EFE21F}" type="pres">
      <dgm:prSet presAssocID="{5B40DB68-CF4F-4C29-B4D2-D55DF85E5C6D}" presName="spV" presStyleCnt="0"/>
      <dgm:spPr/>
    </dgm:pt>
    <dgm:pt modelId="{36709B86-511E-4E26-AAC6-138ED6478739}" type="pres">
      <dgm:prSet presAssocID="{3E3489E1-51C8-4EF1-B0BC-1EB70005BEF1}" presName="linNode" presStyleCnt="0"/>
      <dgm:spPr/>
    </dgm:pt>
    <dgm:pt modelId="{E6BE8210-E07E-42DC-88E9-66A8DC3179EE}" type="pres">
      <dgm:prSet presAssocID="{3E3489E1-51C8-4EF1-B0BC-1EB70005BEF1}" presName="parTx" presStyleLbl="revTx" presStyleIdx="2" presStyleCnt="4">
        <dgm:presLayoutVars>
          <dgm:chMax val="1"/>
          <dgm:bulletEnabled val="1"/>
        </dgm:presLayoutVars>
      </dgm:prSet>
      <dgm:spPr/>
    </dgm:pt>
    <dgm:pt modelId="{03F28C29-41AE-489C-A1AB-1A31C86E058E}" type="pres">
      <dgm:prSet presAssocID="{3E3489E1-51C8-4EF1-B0BC-1EB70005BEF1}" presName="bracket" presStyleLbl="parChTrans1D1" presStyleIdx="2" presStyleCnt="4"/>
      <dgm:spPr/>
    </dgm:pt>
    <dgm:pt modelId="{659B51EB-CCAF-4A40-98A5-C5806011C021}" type="pres">
      <dgm:prSet presAssocID="{3E3489E1-51C8-4EF1-B0BC-1EB70005BEF1}" presName="spH" presStyleCnt="0"/>
      <dgm:spPr/>
    </dgm:pt>
    <dgm:pt modelId="{F1DBC3BC-E736-4D37-8FB2-E9BC354A0393}" type="pres">
      <dgm:prSet presAssocID="{3E3489E1-51C8-4EF1-B0BC-1EB70005BEF1}" presName="desTx" presStyleLbl="node1" presStyleIdx="2" presStyleCnt="4">
        <dgm:presLayoutVars>
          <dgm:bulletEnabled val="1"/>
        </dgm:presLayoutVars>
      </dgm:prSet>
      <dgm:spPr/>
    </dgm:pt>
    <dgm:pt modelId="{D29D3E15-12BA-4405-A099-09EEFBAF4A06}" type="pres">
      <dgm:prSet presAssocID="{0647D4BF-E0F3-423E-B98F-D5AE9F3378C8}" presName="spV" presStyleCnt="0"/>
      <dgm:spPr/>
    </dgm:pt>
    <dgm:pt modelId="{0C64B8BB-1A09-46E7-B0F4-482EE8895C01}" type="pres">
      <dgm:prSet presAssocID="{089419A3-9503-435D-B87C-7710A93D4F96}" presName="linNode" presStyleCnt="0"/>
      <dgm:spPr/>
    </dgm:pt>
    <dgm:pt modelId="{FDB9FB74-4DA6-4768-A7EB-AE2FC8063DFE}" type="pres">
      <dgm:prSet presAssocID="{089419A3-9503-435D-B87C-7710A93D4F96}" presName="parTx" presStyleLbl="revTx" presStyleIdx="3" presStyleCnt="4">
        <dgm:presLayoutVars>
          <dgm:chMax val="1"/>
          <dgm:bulletEnabled val="1"/>
        </dgm:presLayoutVars>
      </dgm:prSet>
      <dgm:spPr/>
    </dgm:pt>
    <dgm:pt modelId="{62A3F168-0B90-4AB7-AC9C-30C9179B28CB}" type="pres">
      <dgm:prSet presAssocID="{089419A3-9503-435D-B87C-7710A93D4F96}" presName="bracket" presStyleLbl="parChTrans1D1" presStyleIdx="3" presStyleCnt="4"/>
      <dgm:spPr/>
    </dgm:pt>
    <dgm:pt modelId="{B8CEDBE8-95CF-430A-AE9A-F820DAEA91F0}" type="pres">
      <dgm:prSet presAssocID="{089419A3-9503-435D-B87C-7710A93D4F96}" presName="spH" presStyleCnt="0"/>
      <dgm:spPr/>
    </dgm:pt>
    <dgm:pt modelId="{B95C5C2A-8800-42D2-9F16-C5A9A1EF8B16}" type="pres">
      <dgm:prSet presAssocID="{089419A3-9503-435D-B87C-7710A93D4F96}" presName="desTx" presStyleLbl="node1" presStyleIdx="3" presStyleCnt="4">
        <dgm:presLayoutVars>
          <dgm:bulletEnabled val="1"/>
        </dgm:presLayoutVars>
      </dgm:prSet>
      <dgm:spPr/>
    </dgm:pt>
  </dgm:ptLst>
  <dgm:cxnLst>
    <dgm:cxn modelId="{63CEA912-F3FC-4CCF-B38F-7C2EED97A405}" srcId="{1BFE46D8-A11F-4A47-B41E-CF3A67FF2B0A}" destId="{3E3489E1-51C8-4EF1-B0BC-1EB70005BEF1}" srcOrd="2" destOrd="0" parTransId="{F4D85D64-0C75-462B-838F-227341146365}" sibTransId="{0647D4BF-E0F3-423E-B98F-D5AE9F3378C8}"/>
    <dgm:cxn modelId="{4EA7E318-935F-446E-94E0-52B0B4D7AA4C}" srcId="{3E3489E1-51C8-4EF1-B0BC-1EB70005BEF1}" destId="{D746F122-F612-4A67-A01C-57FB25B329C9}" srcOrd="2" destOrd="0" parTransId="{AD42C9D0-BFA0-4544-B601-BCF6E56E6DAE}" sibTransId="{C9D51792-8524-4CDC-AE22-15EB3919EF58}"/>
    <dgm:cxn modelId="{42087C23-1779-4186-A639-10F8887C4C00}" type="presOf" srcId="{85C2EC83-1A69-405E-B277-69D6E208695D}" destId="{B95C5C2A-8800-42D2-9F16-C5A9A1EF8B16}" srcOrd="0" destOrd="0" presId="urn:diagrams.loki3.com/BracketList"/>
    <dgm:cxn modelId="{0755CE23-D61C-48B1-B586-BE94D54D9EF5}" srcId="{79E12995-1848-4346-8F9D-2C02344752DF}" destId="{115FD1C9-B057-4F33-8111-4B35043D2833}" srcOrd="1" destOrd="0" parTransId="{5652406D-637E-4B50-A63F-E2345A772CD5}" sibTransId="{43C99A5F-F087-48C0-AF87-DC99D8758F04}"/>
    <dgm:cxn modelId="{69757F25-6C44-49D4-BBD1-6BE3C5999C50}" type="presOf" srcId="{115FD1C9-B057-4F33-8111-4B35043D2833}" destId="{9FA5EB61-1C2A-4E47-8793-90C41ABF4230}" srcOrd="0" destOrd="1" presId="urn:diagrams.loki3.com/BracketList"/>
    <dgm:cxn modelId="{A5AD3B2A-9E86-4FC7-8DB9-38570ABA64D4}" type="presOf" srcId="{089419A3-9503-435D-B87C-7710A93D4F96}" destId="{FDB9FB74-4DA6-4768-A7EB-AE2FC8063DFE}" srcOrd="0" destOrd="0" presId="urn:diagrams.loki3.com/BracketList"/>
    <dgm:cxn modelId="{35F3812E-DF60-4191-8CA9-1B3463C10D44}" srcId="{089419A3-9503-435D-B87C-7710A93D4F96}" destId="{AF424157-E968-4541-9C33-8CF6F9E33900}" srcOrd="1" destOrd="0" parTransId="{19C5DDD8-CE62-4B03-AA83-8DD5930A907D}" sibTransId="{3D4E3866-73DD-47AC-935D-1EA38D87F9B4}"/>
    <dgm:cxn modelId="{DCC1DE38-6F2F-4AE8-8CF9-B6404C54A5BC}" srcId="{1BFE46D8-A11F-4A47-B41E-CF3A67FF2B0A}" destId="{089419A3-9503-435D-B87C-7710A93D4F96}" srcOrd="3" destOrd="0" parTransId="{875DFB62-630E-486A-A251-249C046BAB30}" sibTransId="{29E00921-F8E8-43AB-B4DC-9DF8808A1740}"/>
    <dgm:cxn modelId="{798DDF5F-0E1D-4CC8-AB9E-B0F5E9DCFA90}" srcId="{1BFE46D8-A11F-4A47-B41E-CF3A67FF2B0A}" destId="{98F92A77-A196-4C05-A023-0AFCADB96232}" srcOrd="1" destOrd="0" parTransId="{A9F9E821-500A-4C48-AAA7-ADA723912473}" sibTransId="{5B40DB68-CF4F-4C29-B4D2-D55DF85E5C6D}"/>
    <dgm:cxn modelId="{18425B61-A619-48DD-A3AE-0F4A0EC7F1A7}" type="presOf" srcId="{1BFE46D8-A11F-4A47-B41E-CF3A67FF2B0A}" destId="{ACFC2302-3048-4D2C-B14F-CD9986D8FAC2}" srcOrd="0" destOrd="0" presId="urn:diagrams.loki3.com/BracketList"/>
    <dgm:cxn modelId="{6654A745-A798-4544-B5C1-76D4C0A24DE5}" srcId="{98F92A77-A196-4C05-A023-0AFCADB96232}" destId="{2CDB25F4-CEA5-4CA3-B119-4F746646A97E}" srcOrd="0" destOrd="0" parTransId="{2D2346C5-3EA6-4B18-AF97-FAA6249CD394}" sibTransId="{3A503942-C753-48D4-A8AE-84608387DF27}"/>
    <dgm:cxn modelId="{170F9B4B-9342-4CBE-9285-11F6EB7136B7}" type="presOf" srcId="{627AFCE3-245F-4538-931A-68B365614DFB}" destId="{B95C5C2A-8800-42D2-9F16-C5A9A1EF8B16}" srcOrd="0" destOrd="2" presId="urn:diagrams.loki3.com/BracketList"/>
    <dgm:cxn modelId="{9D84294D-1AEB-484E-973A-84E9BDA7E437}" srcId="{1BFE46D8-A11F-4A47-B41E-CF3A67FF2B0A}" destId="{79E12995-1848-4346-8F9D-2C02344752DF}" srcOrd="0" destOrd="0" parTransId="{09885FC4-3AA7-4A6E-95A8-607ECC314446}" sibTransId="{C0FE8786-306B-47A2-A24B-2A0082A1B526}"/>
    <dgm:cxn modelId="{54DC6670-64AA-4AC0-8443-3A516E03B377}" type="presOf" srcId="{D746F122-F612-4A67-A01C-57FB25B329C9}" destId="{F1DBC3BC-E736-4D37-8FB2-E9BC354A0393}" srcOrd="0" destOrd="2" presId="urn:diagrams.loki3.com/BracketList"/>
    <dgm:cxn modelId="{A4C5D880-843C-4FB4-AD96-DA29DD40CD29}" type="presOf" srcId="{79E12995-1848-4346-8F9D-2C02344752DF}" destId="{5202D371-263E-4844-9485-4966A6776E4E}" srcOrd="0" destOrd="0" presId="urn:diagrams.loki3.com/BracketList"/>
    <dgm:cxn modelId="{5A5CDE85-FBAE-427D-B918-6B7BCCF70B7F}" type="presOf" srcId="{2CDB25F4-CEA5-4CA3-B119-4F746646A97E}" destId="{0E8ED005-38CA-4C80-B60D-539CEADF8D59}" srcOrd="0" destOrd="0" presId="urn:diagrams.loki3.com/BracketList"/>
    <dgm:cxn modelId="{FDA54A8D-447D-401D-94D6-1CF138DDE68D}" srcId="{3E3489E1-51C8-4EF1-B0BC-1EB70005BEF1}" destId="{CA8F2C08-91EB-4E43-8231-DD061C812224}" srcOrd="1" destOrd="0" parTransId="{15F31D9A-F2E2-434A-9DA6-961DCDABF8C3}" sibTransId="{05B62831-34AB-486C-8673-338609B2F3B2}"/>
    <dgm:cxn modelId="{ECECAF8F-1635-46F2-8621-46879E68B93A}" type="presOf" srcId="{44E1CCE6-1304-479D-94B3-5E46852CECF2}" destId="{F1DBC3BC-E736-4D37-8FB2-E9BC354A0393}" srcOrd="0" destOrd="0" presId="urn:diagrams.loki3.com/BracketList"/>
    <dgm:cxn modelId="{752CD8A0-FA4A-48F1-B63D-2D07E20D4717}" srcId="{089419A3-9503-435D-B87C-7710A93D4F96}" destId="{85C2EC83-1A69-405E-B277-69D6E208695D}" srcOrd="0" destOrd="0" parTransId="{E88E536E-E0D4-4D3A-A1C0-2A2C40ACBD68}" sibTransId="{9AC610BA-07E2-43DB-988F-0CFB33721530}"/>
    <dgm:cxn modelId="{9927F0AA-AD65-4EE0-BCD4-F2BD498A0CC3}" srcId="{3E3489E1-51C8-4EF1-B0BC-1EB70005BEF1}" destId="{44E1CCE6-1304-479D-94B3-5E46852CECF2}" srcOrd="0" destOrd="0" parTransId="{422CA2F2-AE93-4A2D-9EA6-8FC4C835042D}" sibTransId="{9BB2FA01-294F-4386-95FE-E4EBDF6F8E44}"/>
    <dgm:cxn modelId="{B1D63DBB-5E92-41E4-944F-767E64BAD997}" type="presOf" srcId="{1A1C3129-C22A-4B16-B8DE-0331CDCD4AF2}" destId="{9FA5EB61-1C2A-4E47-8793-90C41ABF4230}" srcOrd="0" destOrd="0" presId="urn:diagrams.loki3.com/BracketList"/>
    <dgm:cxn modelId="{07D7C0CE-FE32-4049-9720-2EF59FB7ABB0}" type="presOf" srcId="{CA8F2C08-91EB-4E43-8231-DD061C812224}" destId="{F1DBC3BC-E736-4D37-8FB2-E9BC354A0393}" srcOrd="0" destOrd="1" presId="urn:diagrams.loki3.com/BracketList"/>
    <dgm:cxn modelId="{7EA1CDDB-DF43-4EA4-AB29-5B61F48B9C05}" srcId="{79E12995-1848-4346-8F9D-2C02344752DF}" destId="{1A1C3129-C22A-4B16-B8DE-0331CDCD4AF2}" srcOrd="0" destOrd="0" parTransId="{668F20A7-FFDA-4527-A645-E82CF8B04704}" sibTransId="{58FFA5D6-BB86-4C87-ADED-43556FDB1BFD}"/>
    <dgm:cxn modelId="{13B34DDF-D56A-43D2-8962-3903BA79F187}" type="presOf" srcId="{3E3489E1-51C8-4EF1-B0BC-1EB70005BEF1}" destId="{E6BE8210-E07E-42DC-88E9-66A8DC3179EE}" srcOrd="0" destOrd="0" presId="urn:diagrams.loki3.com/BracketList"/>
    <dgm:cxn modelId="{AE0A1FE2-0CB4-4D02-8979-59361E5B8F46}" type="presOf" srcId="{AF424157-E968-4541-9C33-8CF6F9E33900}" destId="{B95C5C2A-8800-42D2-9F16-C5A9A1EF8B16}" srcOrd="0" destOrd="1" presId="urn:diagrams.loki3.com/BracketList"/>
    <dgm:cxn modelId="{6DE81FF1-FE2D-4B33-B330-F6682109D86C}" type="presOf" srcId="{98F92A77-A196-4C05-A023-0AFCADB96232}" destId="{895E3368-10D8-41A4-88DE-9AD853362FC3}" srcOrd="0" destOrd="0" presId="urn:diagrams.loki3.com/BracketList"/>
    <dgm:cxn modelId="{41F674FB-C7F6-41D9-B2BE-F8272D2F0398}" srcId="{089419A3-9503-435D-B87C-7710A93D4F96}" destId="{627AFCE3-245F-4538-931A-68B365614DFB}" srcOrd="2" destOrd="0" parTransId="{7FFEC0F7-5793-4347-8428-9A9B2F0362CE}" sibTransId="{7222DBB3-9A33-4F94-A6CC-91A6B5F3C331}"/>
    <dgm:cxn modelId="{FEC5D920-6433-4EF7-82E5-1B2D3D051514}" type="presParOf" srcId="{ACFC2302-3048-4D2C-B14F-CD9986D8FAC2}" destId="{B15C66E0-C325-4720-B46C-0917A42B6B8D}" srcOrd="0" destOrd="0" presId="urn:diagrams.loki3.com/BracketList"/>
    <dgm:cxn modelId="{14AEC223-8ED7-478C-8280-2AAFA7133095}" type="presParOf" srcId="{B15C66E0-C325-4720-B46C-0917A42B6B8D}" destId="{5202D371-263E-4844-9485-4966A6776E4E}" srcOrd="0" destOrd="0" presId="urn:diagrams.loki3.com/BracketList"/>
    <dgm:cxn modelId="{D7D008A8-41A2-4E12-87CE-04956F942A10}" type="presParOf" srcId="{B15C66E0-C325-4720-B46C-0917A42B6B8D}" destId="{8E1DC06E-A203-4E05-A5B2-521CD8A555D3}" srcOrd="1" destOrd="0" presId="urn:diagrams.loki3.com/BracketList"/>
    <dgm:cxn modelId="{B152D3B1-FBEF-4A1C-A525-D39B8CF897A2}" type="presParOf" srcId="{B15C66E0-C325-4720-B46C-0917A42B6B8D}" destId="{0A104F36-2ADE-4AA2-B93F-35F3A6B6DE87}" srcOrd="2" destOrd="0" presId="urn:diagrams.loki3.com/BracketList"/>
    <dgm:cxn modelId="{5C61BC19-AC91-4D9C-B80A-EF28E8EE55E4}" type="presParOf" srcId="{B15C66E0-C325-4720-B46C-0917A42B6B8D}" destId="{9FA5EB61-1C2A-4E47-8793-90C41ABF4230}" srcOrd="3" destOrd="0" presId="urn:diagrams.loki3.com/BracketList"/>
    <dgm:cxn modelId="{A7D30FBC-0225-4045-9944-2E333B9B9AB1}" type="presParOf" srcId="{ACFC2302-3048-4D2C-B14F-CD9986D8FAC2}" destId="{AEE51CBD-D52E-47C6-AF29-49DEDB9C77D0}" srcOrd="1" destOrd="0" presId="urn:diagrams.loki3.com/BracketList"/>
    <dgm:cxn modelId="{4F35D8B0-BDCD-4B65-B1CD-34FAE8835082}" type="presParOf" srcId="{ACFC2302-3048-4D2C-B14F-CD9986D8FAC2}" destId="{9857D3C1-43E4-4A9E-A508-4B0B25ABD85B}" srcOrd="2" destOrd="0" presId="urn:diagrams.loki3.com/BracketList"/>
    <dgm:cxn modelId="{ED1A237D-507B-4702-B143-0EE89F8C3BA7}" type="presParOf" srcId="{9857D3C1-43E4-4A9E-A508-4B0B25ABD85B}" destId="{895E3368-10D8-41A4-88DE-9AD853362FC3}" srcOrd="0" destOrd="0" presId="urn:diagrams.loki3.com/BracketList"/>
    <dgm:cxn modelId="{4BE380FB-970F-48AB-9D9E-249975F8B61D}" type="presParOf" srcId="{9857D3C1-43E4-4A9E-A508-4B0B25ABD85B}" destId="{BD84AF81-9BE4-4805-A340-91EF3C2D9B3E}" srcOrd="1" destOrd="0" presId="urn:diagrams.loki3.com/BracketList"/>
    <dgm:cxn modelId="{3F55C697-384B-418F-B839-1BABD43636D4}" type="presParOf" srcId="{9857D3C1-43E4-4A9E-A508-4B0B25ABD85B}" destId="{329957AA-AD3C-49AD-BB23-38D32F194A6C}" srcOrd="2" destOrd="0" presId="urn:diagrams.loki3.com/BracketList"/>
    <dgm:cxn modelId="{56D1C67B-EBE2-4EB6-8975-846CC214E335}" type="presParOf" srcId="{9857D3C1-43E4-4A9E-A508-4B0B25ABD85B}" destId="{0E8ED005-38CA-4C80-B60D-539CEADF8D59}" srcOrd="3" destOrd="0" presId="urn:diagrams.loki3.com/BracketList"/>
    <dgm:cxn modelId="{08670AD9-ACB8-436E-B71B-5371590A690A}" type="presParOf" srcId="{ACFC2302-3048-4D2C-B14F-CD9986D8FAC2}" destId="{65CAD801-E274-4394-8A61-D02724EFE21F}" srcOrd="3" destOrd="0" presId="urn:diagrams.loki3.com/BracketList"/>
    <dgm:cxn modelId="{BFC21D4F-2261-469B-91BC-F65C674C3087}" type="presParOf" srcId="{ACFC2302-3048-4D2C-B14F-CD9986D8FAC2}" destId="{36709B86-511E-4E26-AAC6-138ED6478739}" srcOrd="4" destOrd="0" presId="urn:diagrams.loki3.com/BracketList"/>
    <dgm:cxn modelId="{DDF95202-34F8-4081-85F5-364821CAA9C7}" type="presParOf" srcId="{36709B86-511E-4E26-AAC6-138ED6478739}" destId="{E6BE8210-E07E-42DC-88E9-66A8DC3179EE}" srcOrd="0" destOrd="0" presId="urn:diagrams.loki3.com/BracketList"/>
    <dgm:cxn modelId="{EB364567-95FD-4992-BC0B-7061E51C4E2A}" type="presParOf" srcId="{36709B86-511E-4E26-AAC6-138ED6478739}" destId="{03F28C29-41AE-489C-A1AB-1A31C86E058E}" srcOrd="1" destOrd="0" presId="urn:diagrams.loki3.com/BracketList"/>
    <dgm:cxn modelId="{8B0668E5-A474-4CFD-BD3B-6F340C95ECD4}" type="presParOf" srcId="{36709B86-511E-4E26-AAC6-138ED6478739}" destId="{659B51EB-CCAF-4A40-98A5-C5806011C021}" srcOrd="2" destOrd="0" presId="urn:diagrams.loki3.com/BracketList"/>
    <dgm:cxn modelId="{9DFA767F-F45C-4ED6-87D9-5B08E4E6D1DA}" type="presParOf" srcId="{36709B86-511E-4E26-AAC6-138ED6478739}" destId="{F1DBC3BC-E736-4D37-8FB2-E9BC354A0393}" srcOrd="3" destOrd="0" presId="urn:diagrams.loki3.com/BracketList"/>
    <dgm:cxn modelId="{B74BA313-81A4-48EB-90ED-D4D8A580C780}" type="presParOf" srcId="{ACFC2302-3048-4D2C-B14F-CD9986D8FAC2}" destId="{D29D3E15-12BA-4405-A099-09EEFBAF4A06}" srcOrd="5" destOrd="0" presId="urn:diagrams.loki3.com/BracketList"/>
    <dgm:cxn modelId="{2BA85EF9-C38A-4EE9-966D-6B0400206BD1}" type="presParOf" srcId="{ACFC2302-3048-4D2C-B14F-CD9986D8FAC2}" destId="{0C64B8BB-1A09-46E7-B0F4-482EE8895C01}" srcOrd="6" destOrd="0" presId="urn:diagrams.loki3.com/BracketList"/>
    <dgm:cxn modelId="{5799D1B3-F1DF-4FB9-846D-8C56F9752AA3}" type="presParOf" srcId="{0C64B8BB-1A09-46E7-B0F4-482EE8895C01}" destId="{FDB9FB74-4DA6-4768-A7EB-AE2FC8063DFE}" srcOrd="0" destOrd="0" presId="urn:diagrams.loki3.com/BracketList"/>
    <dgm:cxn modelId="{484E090A-62FE-4500-B9CE-94EED1E7AA52}" type="presParOf" srcId="{0C64B8BB-1A09-46E7-B0F4-482EE8895C01}" destId="{62A3F168-0B90-4AB7-AC9C-30C9179B28CB}" srcOrd="1" destOrd="0" presId="urn:diagrams.loki3.com/BracketList"/>
    <dgm:cxn modelId="{359934E4-49A5-4C2C-9CC4-86B39A2AB4FE}" type="presParOf" srcId="{0C64B8BB-1A09-46E7-B0F4-482EE8895C01}" destId="{B8CEDBE8-95CF-430A-AE9A-F820DAEA91F0}" srcOrd="2" destOrd="0" presId="urn:diagrams.loki3.com/BracketList"/>
    <dgm:cxn modelId="{E070840F-A10A-4B0E-BE45-B63B80F08CE3}" type="presParOf" srcId="{0C64B8BB-1A09-46E7-B0F4-482EE8895C01}" destId="{B95C5C2A-8800-42D2-9F16-C5A9A1EF8B1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2CAE298-F7E3-4C56-BECB-2FE27DDB909B}"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1E56F253-B20D-4E9B-9C71-BBC2860A8DA5}">
      <dgm:prSet custT="1"/>
      <dgm:spPr/>
      <dgm:t>
        <a:bodyPr/>
        <a:lstStyle/>
        <a:p>
          <a:r>
            <a:rPr lang="en-US" sz="2000" b="0" baseline="0" dirty="0">
              <a:latin typeface="Gotham Rounded Medium" panose="02000000000000000000" pitchFamily="50" charset="0"/>
            </a:rPr>
            <a:t>WHEDA GUARANTY</a:t>
          </a:r>
          <a:r>
            <a:rPr lang="en-US" sz="1200" b="0" baseline="0" dirty="0"/>
            <a:t>:</a:t>
          </a:r>
          <a:endParaRPr lang="en-US" sz="1200" dirty="0"/>
        </a:p>
      </dgm:t>
    </dgm:pt>
    <dgm:pt modelId="{29E5B615-9590-4E27-A30A-4A172264E24A}" type="parTrans" cxnId="{08C382CC-83C6-4AF3-BE06-E306A518FAA2}">
      <dgm:prSet/>
      <dgm:spPr/>
      <dgm:t>
        <a:bodyPr/>
        <a:lstStyle/>
        <a:p>
          <a:endParaRPr lang="en-US"/>
        </a:p>
      </dgm:t>
    </dgm:pt>
    <dgm:pt modelId="{2BEEDE14-9C96-4298-80C7-33979A111BE5}" type="sibTrans" cxnId="{08C382CC-83C6-4AF3-BE06-E306A518FAA2}">
      <dgm:prSet/>
      <dgm:spPr/>
      <dgm:t>
        <a:bodyPr/>
        <a:lstStyle/>
        <a:p>
          <a:endParaRPr lang="en-US"/>
        </a:p>
      </dgm:t>
    </dgm:pt>
    <dgm:pt modelId="{833C6A8E-B89C-48A8-BD62-45DC2E94B923}">
      <dgm:prSet custT="1"/>
      <dgm:spPr/>
      <dgm:t>
        <a:bodyPr/>
        <a:lstStyle/>
        <a:p>
          <a:r>
            <a:rPr lang="en-US" sz="1400" b="0" baseline="0" dirty="0">
              <a:solidFill>
                <a:schemeClr val="tx1"/>
              </a:solidFill>
              <a:latin typeface="Gotham Rounded Book" pitchFamily="50" charset="0"/>
            </a:rPr>
            <a:t>If a WHEDA Borrower meets all three Federal Recapture Tax requirements and is subject to paying the tax, </a:t>
          </a:r>
          <a:r>
            <a:rPr lang="en-US" sz="1400" b="1" u="sng" baseline="0" dirty="0">
              <a:solidFill>
                <a:srgbClr val="FF0000"/>
              </a:solidFill>
              <a:latin typeface="Gotham Rounded Book" pitchFamily="50" charset="0"/>
            </a:rPr>
            <a:t>WHEDA will fully reimburse the Borrowers  100% of Federal tax liability</a:t>
          </a:r>
          <a:endParaRPr lang="en-US" sz="1400" b="1" u="sng" dirty="0">
            <a:solidFill>
              <a:srgbClr val="FF0000"/>
            </a:solidFill>
            <a:latin typeface="Gotham Rounded Book" pitchFamily="50" charset="0"/>
          </a:endParaRPr>
        </a:p>
      </dgm:t>
    </dgm:pt>
    <dgm:pt modelId="{7EE936FE-9249-4177-A791-25B62A7830A4}" type="parTrans" cxnId="{1054851D-DA6D-4350-AE57-64C6ECC363FC}">
      <dgm:prSet/>
      <dgm:spPr/>
      <dgm:t>
        <a:bodyPr/>
        <a:lstStyle/>
        <a:p>
          <a:endParaRPr lang="en-US"/>
        </a:p>
      </dgm:t>
    </dgm:pt>
    <dgm:pt modelId="{D882B869-D935-41A1-ACCD-E3C1088AB19A}" type="sibTrans" cxnId="{1054851D-DA6D-4350-AE57-64C6ECC363FC}">
      <dgm:prSet/>
      <dgm:spPr/>
      <dgm:t>
        <a:bodyPr/>
        <a:lstStyle/>
        <a:p>
          <a:endParaRPr lang="en-US"/>
        </a:p>
      </dgm:t>
    </dgm:pt>
    <dgm:pt modelId="{B7D4CA7F-41B2-4832-B1F1-E3C9C61E1621}">
      <dgm:prSet custT="1"/>
      <dgm:spPr/>
      <dgm:t>
        <a:bodyPr/>
        <a:lstStyle/>
        <a:p>
          <a:r>
            <a:rPr lang="en-US" sz="1400" b="0" baseline="0" dirty="0">
              <a:latin typeface="Gotham Rounded Book" pitchFamily="50" charset="0"/>
            </a:rPr>
            <a:t>Borrowers are </a:t>
          </a:r>
          <a:r>
            <a:rPr lang="en-US" sz="1400" dirty="0">
              <a:latin typeface="Gotham Rounded Book" pitchFamily="50" charset="0"/>
            </a:rPr>
            <a:t>provided with a written guaranty at closing:</a:t>
          </a:r>
        </a:p>
      </dgm:t>
    </dgm:pt>
    <dgm:pt modelId="{D6745FA6-2569-42B2-AA3A-22DD852D4AB4}" type="parTrans" cxnId="{457996B5-CCD4-42D4-98A8-2A2A1C16B284}">
      <dgm:prSet/>
      <dgm:spPr/>
      <dgm:t>
        <a:bodyPr/>
        <a:lstStyle/>
        <a:p>
          <a:endParaRPr lang="en-US"/>
        </a:p>
      </dgm:t>
    </dgm:pt>
    <dgm:pt modelId="{8D9A4449-E52D-4CC4-8F5E-DAC303F57DA4}" type="sibTrans" cxnId="{457996B5-CCD4-42D4-98A8-2A2A1C16B284}">
      <dgm:prSet/>
      <dgm:spPr/>
      <dgm:t>
        <a:bodyPr/>
        <a:lstStyle/>
        <a:p>
          <a:endParaRPr lang="en-US"/>
        </a:p>
      </dgm:t>
    </dgm:pt>
    <dgm:pt modelId="{684A1ECD-AEC2-4C03-91C0-BAF0087C2306}">
      <dgm:prSet custT="1"/>
      <dgm:spPr/>
      <dgm:t>
        <a:bodyPr/>
        <a:lstStyle/>
        <a:p>
          <a:r>
            <a:rPr lang="en-US" sz="1400" b="0" baseline="0" dirty="0">
              <a:latin typeface="Gotham Rounded Book" pitchFamily="50" charset="0"/>
            </a:rPr>
            <a:t>WHEDA Form 4 Recapture Tax Reimbursement</a:t>
          </a:r>
          <a:endParaRPr lang="en-US" sz="1400" dirty="0">
            <a:latin typeface="Gotham Rounded Book" pitchFamily="50" charset="0"/>
          </a:endParaRPr>
        </a:p>
      </dgm:t>
    </dgm:pt>
    <dgm:pt modelId="{5A7C68AD-589E-427B-B739-817BC0DF1573}" type="parTrans" cxnId="{F39C2912-DB03-45DE-BCCC-55AFCD56A807}">
      <dgm:prSet/>
      <dgm:spPr/>
      <dgm:t>
        <a:bodyPr/>
        <a:lstStyle/>
        <a:p>
          <a:endParaRPr lang="en-US"/>
        </a:p>
      </dgm:t>
    </dgm:pt>
    <dgm:pt modelId="{5E5D483F-8F05-4F43-B0FC-D10FAF1E1B92}" type="sibTrans" cxnId="{F39C2912-DB03-45DE-BCCC-55AFCD56A807}">
      <dgm:prSet/>
      <dgm:spPr/>
      <dgm:t>
        <a:bodyPr/>
        <a:lstStyle/>
        <a:p>
          <a:endParaRPr lang="en-US"/>
        </a:p>
      </dgm:t>
    </dgm:pt>
    <dgm:pt modelId="{041EEDBC-2779-4985-9E81-C1E8FA3EBA32}" type="pres">
      <dgm:prSet presAssocID="{72CAE298-F7E3-4C56-BECB-2FE27DDB909B}" presName="linear" presStyleCnt="0">
        <dgm:presLayoutVars>
          <dgm:animLvl val="lvl"/>
          <dgm:resizeHandles val="exact"/>
        </dgm:presLayoutVars>
      </dgm:prSet>
      <dgm:spPr/>
    </dgm:pt>
    <dgm:pt modelId="{2B7F7C13-9279-46E6-A16C-4CB9F7F73ED7}" type="pres">
      <dgm:prSet presAssocID="{1E56F253-B20D-4E9B-9C71-BBC2860A8DA5}" presName="parentText" presStyleLbl="node1" presStyleIdx="0" presStyleCnt="1">
        <dgm:presLayoutVars>
          <dgm:chMax val="0"/>
          <dgm:bulletEnabled val="1"/>
        </dgm:presLayoutVars>
      </dgm:prSet>
      <dgm:spPr/>
    </dgm:pt>
    <dgm:pt modelId="{272D0552-F627-4174-BC62-7992AAE8D1F6}" type="pres">
      <dgm:prSet presAssocID="{1E56F253-B20D-4E9B-9C71-BBC2860A8DA5}" presName="childText" presStyleLbl="revTx" presStyleIdx="0" presStyleCnt="1" custScaleY="116024">
        <dgm:presLayoutVars>
          <dgm:bulletEnabled val="1"/>
        </dgm:presLayoutVars>
      </dgm:prSet>
      <dgm:spPr/>
    </dgm:pt>
  </dgm:ptLst>
  <dgm:cxnLst>
    <dgm:cxn modelId="{F39C2912-DB03-45DE-BCCC-55AFCD56A807}" srcId="{B7D4CA7F-41B2-4832-B1F1-E3C9C61E1621}" destId="{684A1ECD-AEC2-4C03-91C0-BAF0087C2306}" srcOrd="0" destOrd="0" parTransId="{5A7C68AD-589E-427B-B739-817BC0DF1573}" sibTransId="{5E5D483F-8F05-4F43-B0FC-D10FAF1E1B92}"/>
    <dgm:cxn modelId="{1054851D-DA6D-4350-AE57-64C6ECC363FC}" srcId="{1E56F253-B20D-4E9B-9C71-BBC2860A8DA5}" destId="{833C6A8E-B89C-48A8-BD62-45DC2E94B923}" srcOrd="0" destOrd="0" parTransId="{7EE936FE-9249-4177-A791-25B62A7830A4}" sibTransId="{D882B869-D935-41A1-ACCD-E3C1088AB19A}"/>
    <dgm:cxn modelId="{126A1F24-681F-4CB5-AB6E-E691547D2382}" type="presOf" srcId="{B7D4CA7F-41B2-4832-B1F1-E3C9C61E1621}" destId="{272D0552-F627-4174-BC62-7992AAE8D1F6}" srcOrd="0" destOrd="1" presId="urn:microsoft.com/office/officeart/2005/8/layout/vList2"/>
    <dgm:cxn modelId="{D7BA8C25-A540-4920-A91C-7C5420113D0D}" type="presOf" srcId="{684A1ECD-AEC2-4C03-91C0-BAF0087C2306}" destId="{272D0552-F627-4174-BC62-7992AAE8D1F6}" srcOrd="0" destOrd="2" presId="urn:microsoft.com/office/officeart/2005/8/layout/vList2"/>
    <dgm:cxn modelId="{71469583-AEF1-4637-A0F2-32492F582293}" type="presOf" srcId="{72CAE298-F7E3-4C56-BECB-2FE27DDB909B}" destId="{041EEDBC-2779-4985-9E81-C1E8FA3EBA32}" srcOrd="0" destOrd="0" presId="urn:microsoft.com/office/officeart/2005/8/layout/vList2"/>
    <dgm:cxn modelId="{D2E8B4AC-7C05-4DD0-9C58-CA62EFCD2ECC}" type="presOf" srcId="{1E56F253-B20D-4E9B-9C71-BBC2860A8DA5}" destId="{2B7F7C13-9279-46E6-A16C-4CB9F7F73ED7}" srcOrd="0" destOrd="0" presId="urn:microsoft.com/office/officeart/2005/8/layout/vList2"/>
    <dgm:cxn modelId="{457996B5-CCD4-42D4-98A8-2A2A1C16B284}" srcId="{1E56F253-B20D-4E9B-9C71-BBC2860A8DA5}" destId="{B7D4CA7F-41B2-4832-B1F1-E3C9C61E1621}" srcOrd="1" destOrd="0" parTransId="{D6745FA6-2569-42B2-AA3A-22DD852D4AB4}" sibTransId="{8D9A4449-E52D-4CC4-8F5E-DAC303F57DA4}"/>
    <dgm:cxn modelId="{9C6794B9-07C3-427E-9C7F-B707A81919C4}" type="presOf" srcId="{833C6A8E-B89C-48A8-BD62-45DC2E94B923}" destId="{272D0552-F627-4174-BC62-7992AAE8D1F6}" srcOrd="0" destOrd="0" presId="urn:microsoft.com/office/officeart/2005/8/layout/vList2"/>
    <dgm:cxn modelId="{08C382CC-83C6-4AF3-BE06-E306A518FAA2}" srcId="{72CAE298-F7E3-4C56-BECB-2FE27DDB909B}" destId="{1E56F253-B20D-4E9B-9C71-BBC2860A8DA5}" srcOrd="0" destOrd="0" parTransId="{29E5B615-9590-4E27-A30A-4A172264E24A}" sibTransId="{2BEEDE14-9C96-4298-80C7-33979A111BE5}"/>
    <dgm:cxn modelId="{0ACEDB35-74E9-4384-9D88-826C6D2597FB}" type="presParOf" srcId="{041EEDBC-2779-4985-9E81-C1E8FA3EBA32}" destId="{2B7F7C13-9279-46E6-A16C-4CB9F7F73ED7}" srcOrd="0" destOrd="0" presId="urn:microsoft.com/office/officeart/2005/8/layout/vList2"/>
    <dgm:cxn modelId="{A962D8D2-AC95-4EE5-8D43-2989149E4DC5}" type="presParOf" srcId="{041EEDBC-2779-4985-9E81-C1E8FA3EBA32}" destId="{272D0552-F627-4174-BC62-7992AAE8D1F6}"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EBF5E18-C13C-4344-8F6E-5EC243E31DF9}" type="doc">
      <dgm:prSet loTypeId="urn:microsoft.com/office/officeart/2005/8/layout/vList2" loCatId="list" qsTypeId="urn:microsoft.com/office/officeart/2005/8/quickstyle/3d1" qsCatId="3D" csTypeId="urn:microsoft.com/office/officeart/2005/8/colors/accent0_3" csCatId="mainScheme"/>
      <dgm:spPr/>
      <dgm:t>
        <a:bodyPr/>
        <a:lstStyle/>
        <a:p>
          <a:endParaRPr lang="en-US"/>
        </a:p>
      </dgm:t>
    </dgm:pt>
    <dgm:pt modelId="{0C0CC146-B62A-419B-86E9-39313CEBC311}">
      <dgm:prSet/>
      <dgm:spPr/>
      <dgm:t>
        <a:bodyPr/>
        <a:lstStyle/>
        <a:p>
          <a:r>
            <a:rPr lang="en-US" dirty="0"/>
            <a:t>Resources</a:t>
          </a:r>
        </a:p>
      </dgm:t>
    </dgm:pt>
    <dgm:pt modelId="{2E35E599-C4E3-4DC0-AFF0-467DC2A4CAB6}" type="parTrans" cxnId="{10CA9024-6E9C-45F3-94D3-265EC4374BEA}">
      <dgm:prSet/>
      <dgm:spPr/>
      <dgm:t>
        <a:bodyPr/>
        <a:lstStyle/>
        <a:p>
          <a:endParaRPr lang="en-US"/>
        </a:p>
      </dgm:t>
    </dgm:pt>
    <dgm:pt modelId="{59EA0F7C-4A85-4919-83A9-017B5001822F}" type="sibTrans" cxnId="{10CA9024-6E9C-45F3-94D3-265EC4374BEA}">
      <dgm:prSet/>
      <dgm:spPr/>
      <dgm:t>
        <a:bodyPr/>
        <a:lstStyle/>
        <a:p>
          <a:endParaRPr lang="en-US"/>
        </a:p>
      </dgm:t>
    </dgm:pt>
    <dgm:pt modelId="{7FF4FB8E-99EB-4B95-B8C2-20D207512640}">
      <dgm:prSet/>
      <dgm:spPr/>
      <dgm:t>
        <a:bodyPr/>
        <a:lstStyle/>
        <a:p>
          <a:r>
            <a:rPr lang="en-US" dirty="0"/>
            <a:t>For details on “Adjusted Qualifying Income” - </a:t>
          </a:r>
          <a:r>
            <a:rPr lang="en-US" u="sng" dirty="0">
              <a:hlinkClick xmlns:r="http://schemas.openxmlformats.org/officeDocument/2006/relationships" r:id="rId1"/>
            </a:rPr>
            <a:t>https://www.irs.gov/pub/irs-pdf/i8828.pdf</a:t>
          </a:r>
          <a:endParaRPr lang="en-US" dirty="0"/>
        </a:p>
      </dgm:t>
    </dgm:pt>
    <dgm:pt modelId="{FB76E950-9FBB-41BC-897E-882A2588649E}" type="parTrans" cxnId="{E28FA1BA-3785-4D99-9C86-5EA3774235D8}">
      <dgm:prSet/>
      <dgm:spPr/>
      <dgm:t>
        <a:bodyPr/>
        <a:lstStyle/>
        <a:p>
          <a:endParaRPr lang="en-US"/>
        </a:p>
      </dgm:t>
    </dgm:pt>
    <dgm:pt modelId="{6CF763AA-6A42-4DD2-94EB-B8668CBAFB5C}" type="sibTrans" cxnId="{E28FA1BA-3785-4D99-9C86-5EA3774235D8}">
      <dgm:prSet/>
      <dgm:spPr/>
      <dgm:t>
        <a:bodyPr/>
        <a:lstStyle/>
        <a:p>
          <a:endParaRPr lang="en-US"/>
        </a:p>
      </dgm:t>
    </dgm:pt>
    <dgm:pt modelId="{423B4752-C92E-40D1-96B7-E8DE2B34D76E}">
      <dgm:prSet/>
      <dgm:spPr/>
      <dgm:t>
        <a:bodyPr/>
        <a:lstStyle/>
        <a:p>
          <a:r>
            <a:rPr lang="en-US" dirty="0"/>
            <a:t>IRS Publication 523 “Selling Your Home,” available on the IRS website at: </a:t>
          </a:r>
          <a:r>
            <a:rPr lang="en-US" dirty="0">
              <a:hlinkClick xmlns:r="http://schemas.openxmlformats.org/officeDocument/2006/relationships" r:id="rId2"/>
            </a:rPr>
            <a:t>www.irs.gov</a:t>
          </a:r>
          <a:r>
            <a:rPr lang="en-US" dirty="0"/>
            <a:t>.</a:t>
          </a:r>
        </a:p>
      </dgm:t>
    </dgm:pt>
    <dgm:pt modelId="{F34621A7-E4AD-4038-925C-C045C24C61B4}" type="parTrans" cxnId="{AA54385B-5C62-46CF-B1F7-ADCAE092B28A}">
      <dgm:prSet/>
      <dgm:spPr/>
      <dgm:t>
        <a:bodyPr/>
        <a:lstStyle/>
        <a:p>
          <a:endParaRPr lang="en-US"/>
        </a:p>
      </dgm:t>
    </dgm:pt>
    <dgm:pt modelId="{F3C42073-1946-48FE-A3BC-6F7497759BE3}" type="sibTrans" cxnId="{AA54385B-5C62-46CF-B1F7-ADCAE092B28A}">
      <dgm:prSet/>
      <dgm:spPr/>
      <dgm:t>
        <a:bodyPr/>
        <a:lstStyle/>
        <a:p>
          <a:endParaRPr lang="en-US"/>
        </a:p>
      </dgm:t>
    </dgm:pt>
    <dgm:pt modelId="{119E4ABB-4F7B-46BD-AFF6-600189ED7652}">
      <dgm:prSet/>
      <dgm:spPr/>
      <dgm:t>
        <a:bodyPr/>
        <a:lstStyle/>
        <a:p>
          <a:r>
            <a:rPr lang="en-US"/>
            <a:t>The toll-free telephone number of the IRS is 800-829-1040.</a:t>
          </a:r>
        </a:p>
      </dgm:t>
    </dgm:pt>
    <dgm:pt modelId="{7B8E5129-9387-4380-A856-D3419D350039}" type="parTrans" cxnId="{D0CF5CAA-BEBC-4025-9877-DE1ED9E3FD97}">
      <dgm:prSet/>
      <dgm:spPr/>
      <dgm:t>
        <a:bodyPr/>
        <a:lstStyle/>
        <a:p>
          <a:endParaRPr lang="en-US"/>
        </a:p>
      </dgm:t>
    </dgm:pt>
    <dgm:pt modelId="{5C038198-9805-44C5-AD70-71ED852A0AC4}" type="sibTrans" cxnId="{D0CF5CAA-BEBC-4025-9877-DE1ED9E3FD97}">
      <dgm:prSet/>
      <dgm:spPr/>
      <dgm:t>
        <a:bodyPr/>
        <a:lstStyle/>
        <a:p>
          <a:endParaRPr lang="en-US"/>
        </a:p>
      </dgm:t>
    </dgm:pt>
    <dgm:pt modelId="{9BC8EEDF-5A3A-4369-86BA-0BA981B71D52}" type="pres">
      <dgm:prSet presAssocID="{FEBF5E18-C13C-4344-8F6E-5EC243E31DF9}" presName="linear" presStyleCnt="0">
        <dgm:presLayoutVars>
          <dgm:animLvl val="lvl"/>
          <dgm:resizeHandles val="exact"/>
        </dgm:presLayoutVars>
      </dgm:prSet>
      <dgm:spPr/>
    </dgm:pt>
    <dgm:pt modelId="{91CA4DAF-BDA2-4B20-8D80-CB0C5ED77D2A}" type="pres">
      <dgm:prSet presAssocID="{0C0CC146-B62A-419B-86E9-39313CEBC311}" presName="parentText" presStyleLbl="node1" presStyleIdx="0" presStyleCnt="1">
        <dgm:presLayoutVars>
          <dgm:chMax val="0"/>
          <dgm:bulletEnabled val="1"/>
        </dgm:presLayoutVars>
      </dgm:prSet>
      <dgm:spPr/>
    </dgm:pt>
    <dgm:pt modelId="{8BD54A5A-AC4D-446B-BD29-E708ECC8B50B}" type="pres">
      <dgm:prSet presAssocID="{0C0CC146-B62A-419B-86E9-39313CEBC311}" presName="childText" presStyleLbl="revTx" presStyleIdx="0" presStyleCnt="1">
        <dgm:presLayoutVars>
          <dgm:bulletEnabled val="1"/>
        </dgm:presLayoutVars>
      </dgm:prSet>
      <dgm:spPr/>
    </dgm:pt>
  </dgm:ptLst>
  <dgm:cxnLst>
    <dgm:cxn modelId="{10CA9024-6E9C-45F3-94D3-265EC4374BEA}" srcId="{FEBF5E18-C13C-4344-8F6E-5EC243E31DF9}" destId="{0C0CC146-B62A-419B-86E9-39313CEBC311}" srcOrd="0" destOrd="0" parTransId="{2E35E599-C4E3-4DC0-AFF0-467DC2A4CAB6}" sibTransId="{59EA0F7C-4A85-4919-83A9-017B5001822F}"/>
    <dgm:cxn modelId="{B972553C-31F5-4ADF-B6D6-01F4B9191182}" type="presOf" srcId="{FEBF5E18-C13C-4344-8F6E-5EC243E31DF9}" destId="{9BC8EEDF-5A3A-4369-86BA-0BA981B71D52}" srcOrd="0" destOrd="0" presId="urn:microsoft.com/office/officeart/2005/8/layout/vList2"/>
    <dgm:cxn modelId="{AA54385B-5C62-46CF-B1F7-ADCAE092B28A}" srcId="{0C0CC146-B62A-419B-86E9-39313CEBC311}" destId="{423B4752-C92E-40D1-96B7-E8DE2B34D76E}" srcOrd="1" destOrd="0" parTransId="{F34621A7-E4AD-4038-925C-C045C24C61B4}" sibTransId="{F3C42073-1946-48FE-A3BC-6F7497759BE3}"/>
    <dgm:cxn modelId="{A8441143-4B3D-41E3-B351-23E7AA52463E}" type="presOf" srcId="{7FF4FB8E-99EB-4B95-B8C2-20D207512640}" destId="{8BD54A5A-AC4D-446B-BD29-E708ECC8B50B}" srcOrd="0" destOrd="0" presId="urn:microsoft.com/office/officeart/2005/8/layout/vList2"/>
    <dgm:cxn modelId="{04931F56-B6E2-42D9-A518-A99C996890B8}" type="presOf" srcId="{0C0CC146-B62A-419B-86E9-39313CEBC311}" destId="{91CA4DAF-BDA2-4B20-8D80-CB0C5ED77D2A}" srcOrd="0" destOrd="0" presId="urn:microsoft.com/office/officeart/2005/8/layout/vList2"/>
    <dgm:cxn modelId="{D0CF5CAA-BEBC-4025-9877-DE1ED9E3FD97}" srcId="{0C0CC146-B62A-419B-86E9-39313CEBC311}" destId="{119E4ABB-4F7B-46BD-AFF6-600189ED7652}" srcOrd="2" destOrd="0" parTransId="{7B8E5129-9387-4380-A856-D3419D350039}" sibTransId="{5C038198-9805-44C5-AD70-71ED852A0AC4}"/>
    <dgm:cxn modelId="{E28FA1BA-3785-4D99-9C86-5EA3774235D8}" srcId="{0C0CC146-B62A-419B-86E9-39313CEBC311}" destId="{7FF4FB8E-99EB-4B95-B8C2-20D207512640}" srcOrd="0" destOrd="0" parTransId="{FB76E950-9FBB-41BC-897E-882A2588649E}" sibTransId="{6CF763AA-6A42-4DD2-94EB-B8668CBAFB5C}"/>
    <dgm:cxn modelId="{36F14DBE-C629-449A-BADD-2C6924FA5644}" type="presOf" srcId="{423B4752-C92E-40D1-96B7-E8DE2B34D76E}" destId="{8BD54A5A-AC4D-446B-BD29-E708ECC8B50B}" srcOrd="0" destOrd="1" presId="urn:microsoft.com/office/officeart/2005/8/layout/vList2"/>
    <dgm:cxn modelId="{51C34EFD-6C2E-4CE6-814F-51FAE4ED78FF}" type="presOf" srcId="{119E4ABB-4F7B-46BD-AFF6-600189ED7652}" destId="{8BD54A5A-AC4D-446B-BD29-E708ECC8B50B}" srcOrd="0" destOrd="2" presId="urn:microsoft.com/office/officeart/2005/8/layout/vList2"/>
    <dgm:cxn modelId="{04D57B6F-070E-4156-8DA4-4326F1AE339F}" type="presParOf" srcId="{9BC8EEDF-5A3A-4369-86BA-0BA981B71D52}" destId="{91CA4DAF-BDA2-4B20-8D80-CB0C5ED77D2A}" srcOrd="0" destOrd="0" presId="urn:microsoft.com/office/officeart/2005/8/layout/vList2"/>
    <dgm:cxn modelId="{C1975E16-A2D5-4498-93F2-90191EA64A51}" type="presParOf" srcId="{9BC8EEDF-5A3A-4369-86BA-0BA981B71D52}" destId="{8BD54A5A-AC4D-446B-BD29-E708ECC8B50B}" srcOrd="1"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548ED18-2FD2-4052-B9A5-B343CA75CF9C}" type="doc">
      <dgm:prSet loTypeId="urn:microsoft.com/office/officeart/2005/8/layout/process1" loCatId="process" qsTypeId="urn:microsoft.com/office/officeart/2005/8/quickstyle/simple2" qsCatId="simple" csTypeId="urn:microsoft.com/office/officeart/2005/8/colors/colorful1" csCatId="colorful" phldr="1"/>
      <dgm:spPr/>
      <dgm:t>
        <a:bodyPr/>
        <a:lstStyle/>
        <a:p>
          <a:endParaRPr lang="en-US"/>
        </a:p>
      </dgm:t>
    </dgm:pt>
    <dgm:pt modelId="{1F1B8425-4178-40FF-9E5E-68EB1DA881FD}">
      <dgm:prSet custT="1"/>
      <dgm:spPr/>
      <dgm:t>
        <a:bodyPr/>
        <a:lstStyle/>
        <a:p>
          <a:r>
            <a:rPr lang="en-US" sz="1600" dirty="0">
              <a:latin typeface="Gotham Rounded Book" pitchFamily="50" charset="0"/>
            </a:rPr>
            <a:t>Borrowers who take out an FHA loan incur a mortgage insurance premium at closing. </a:t>
          </a:r>
        </a:p>
      </dgm:t>
    </dgm:pt>
    <dgm:pt modelId="{876856C1-3906-4C9D-8441-0CBE11B57F26}" type="parTrans" cxnId="{2202645C-AFBE-4F1E-A598-877D3A91727C}">
      <dgm:prSet/>
      <dgm:spPr/>
      <dgm:t>
        <a:bodyPr/>
        <a:lstStyle/>
        <a:p>
          <a:endParaRPr lang="en-US" sz="2000">
            <a:latin typeface="Gotham Rounded Book" pitchFamily="50" charset="0"/>
          </a:endParaRPr>
        </a:p>
      </dgm:t>
    </dgm:pt>
    <dgm:pt modelId="{9D60BDCA-405F-4555-9CC9-BA3CBB6BB6E3}" type="sibTrans" cxnId="{2202645C-AFBE-4F1E-A598-877D3A91727C}">
      <dgm:prSet custT="1"/>
      <dgm:spPr/>
      <dgm:t>
        <a:bodyPr/>
        <a:lstStyle/>
        <a:p>
          <a:endParaRPr lang="en-US" sz="1200" dirty="0">
            <a:latin typeface="Gotham Rounded Book" pitchFamily="50" charset="0"/>
          </a:endParaRPr>
        </a:p>
      </dgm:t>
    </dgm:pt>
    <dgm:pt modelId="{2024F892-7B16-4061-A4A2-675A41C382B1}">
      <dgm:prSet custT="1"/>
      <dgm:spPr/>
      <dgm:t>
        <a:bodyPr/>
        <a:lstStyle/>
        <a:p>
          <a:r>
            <a:rPr lang="en-US" sz="1600" dirty="0">
              <a:latin typeface="Gotham Rounded Book" pitchFamily="50" charset="0"/>
            </a:rPr>
            <a:t>This premium is referred to as the, “upfront mortgage insurance premium” or UFMIP. </a:t>
          </a:r>
        </a:p>
      </dgm:t>
    </dgm:pt>
    <dgm:pt modelId="{317D71B3-7FCD-44A4-A431-91471DF527AB}" type="parTrans" cxnId="{01AF6D39-23E3-4851-BA88-82A5BE8E4DDD}">
      <dgm:prSet/>
      <dgm:spPr/>
      <dgm:t>
        <a:bodyPr/>
        <a:lstStyle/>
        <a:p>
          <a:endParaRPr lang="en-US" sz="2000">
            <a:latin typeface="Gotham Rounded Book" pitchFamily="50" charset="0"/>
          </a:endParaRPr>
        </a:p>
      </dgm:t>
    </dgm:pt>
    <dgm:pt modelId="{7A6D2727-02B4-4CA8-A8A2-A6A0CB12DEA5}" type="sibTrans" cxnId="{01AF6D39-23E3-4851-BA88-82A5BE8E4DDD}">
      <dgm:prSet custT="1"/>
      <dgm:spPr/>
      <dgm:t>
        <a:bodyPr/>
        <a:lstStyle/>
        <a:p>
          <a:endParaRPr lang="en-US" sz="1200" dirty="0">
            <a:latin typeface="Gotham Rounded Book" pitchFamily="50" charset="0"/>
          </a:endParaRPr>
        </a:p>
      </dgm:t>
    </dgm:pt>
    <dgm:pt modelId="{10E53108-DDA7-49B9-8D56-B8EB083CE2E7}">
      <dgm:prSet custT="1"/>
      <dgm:spPr/>
      <dgm:t>
        <a:bodyPr/>
        <a:lstStyle/>
        <a:p>
          <a:r>
            <a:rPr lang="en-US" sz="1600" dirty="0">
              <a:latin typeface="Gotham Rounded Book" pitchFamily="50" charset="0"/>
            </a:rPr>
            <a:t>FHA’s UFMIP is 1.75 percent of the loan size. </a:t>
          </a:r>
        </a:p>
        <a:p>
          <a:r>
            <a:rPr lang="en-US" sz="1600" dirty="0">
              <a:latin typeface="Gotham Rounded Book" pitchFamily="50" charset="0"/>
            </a:rPr>
            <a:t>I</a:t>
          </a:r>
          <a:r>
            <a:rPr lang="en-US" sz="1600" b="0" i="0" dirty="0"/>
            <a:t>t does not affect the loan’s LTV or loan-to-value calculation.</a:t>
          </a:r>
          <a:r>
            <a:rPr lang="en-US" sz="1600" dirty="0">
              <a:latin typeface="Gotham Rounded Book" pitchFamily="50" charset="0"/>
            </a:rPr>
            <a:t> </a:t>
          </a:r>
        </a:p>
      </dgm:t>
    </dgm:pt>
    <dgm:pt modelId="{51858F8B-C6F0-4D95-B3E4-81CA7F18B684}" type="parTrans" cxnId="{4FB717E1-3102-45CA-ABDD-2BB995E7E6F0}">
      <dgm:prSet/>
      <dgm:spPr/>
      <dgm:t>
        <a:bodyPr/>
        <a:lstStyle/>
        <a:p>
          <a:endParaRPr lang="en-US" sz="2000">
            <a:latin typeface="Gotham Rounded Book" pitchFamily="50" charset="0"/>
          </a:endParaRPr>
        </a:p>
      </dgm:t>
    </dgm:pt>
    <dgm:pt modelId="{5D758A65-D1AE-4BE6-9A02-A2EE0731DF21}" type="sibTrans" cxnId="{4FB717E1-3102-45CA-ABDD-2BB995E7E6F0}">
      <dgm:prSet custT="1"/>
      <dgm:spPr/>
      <dgm:t>
        <a:bodyPr/>
        <a:lstStyle/>
        <a:p>
          <a:endParaRPr lang="en-US" sz="1200" dirty="0">
            <a:latin typeface="Gotham Rounded Book" pitchFamily="50" charset="0"/>
          </a:endParaRPr>
        </a:p>
      </dgm:t>
    </dgm:pt>
    <dgm:pt modelId="{A50F7B32-DF8F-4E1B-AACB-3DB8131F51E9}">
      <dgm:prSet custT="1"/>
      <dgm:spPr/>
      <dgm:t>
        <a:bodyPr/>
        <a:lstStyle/>
        <a:p>
          <a:r>
            <a:rPr lang="en-US" sz="1600" dirty="0">
              <a:latin typeface="Gotham Rounded Book" pitchFamily="50" charset="0"/>
            </a:rPr>
            <a:t>This premium can be paid at closing OR  added on to the total amount of the first mortgage loan. </a:t>
          </a:r>
        </a:p>
      </dgm:t>
    </dgm:pt>
    <dgm:pt modelId="{B77151EA-5374-4657-9039-0ACD7B88C0BE}" type="parTrans" cxnId="{308BE41E-470C-4249-BB29-80089631EF02}">
      <dgm:prSet/>
      <dgm:spPr/>
      <dgm:t>
        <a:bodyPr/>
        <a:lstStyle/>
        <a:p>
          <a:endParaRPr lang="en-US" sz="2000">
            <a:latin typeface="Gotham Rounded Book" pitchFamily="50" charset="0"/>
          </a:endParaRPr>
        </a:p>
      </dgm:t>
    </dgm:pt>
    <dgm:pt modelId="{AF4D3041-E34E-4C35-BAA7-E5365C8BC487}" type="sibTrans" cxnId="{308BE41E-470C-4249-BB29-80089631EF02}">
      <dgm:prSet/>
      <dgm:spPr/>
      <dgm:t>
        <a:bodyPr/>
        <a:lstStyle/>
        <a:p>
          <a:endParaRPr lang="en-US" sz="2000">
            <a:latin typeface="Gotham Rounded Book" pitchFamily="50" charset="0"/>
          </a:endParaRPr>
        </a:p>
      </dgm:t>
    </dgm:pt>
    <dgm:pt modelId="{7236E014-64C6-44AA-AF04-75E7164600B0}" type="pres">
      <dgm:prSet presAssocID="{5548ED18-2FD2-4052-B9A5-B343CA75CF9C}" presName="Name0" presStyleCnt="0">
        <dgm:presLayoutVars>
          <dgm:dir/>
          <dgm:resizeHandles val="exact"/>
        </dgm:presLayoutVars>
      </dgm:prSet>
      <dgm:spPr/>
    </dgm:pt>
    <dgm:pt modelId="{FCEC7E06-40CF-4CD4-940E-DC705E4E8785}" type="pres">
      <dgm:prSet presAssocID="{1F1B8425-4178-40FF-9E5E-68EB1DA881FD}" presName="node" presStyleLbl="node1" presStyleIdx="0" presStyleCnt="4">
        <dgm:presLayoutVars>
          <dgm:bulletEnabled val="1"/>
        </dgm:presLayoutVars>
      </dgm:prSet>
      <dgm:spPr/>
    </dgm:pt>
    <dgm:pt modelId="{51A1C8F2-50AB-4590-ABB1-C47DD746C810}" type="pres">
      <dgm:prSet presAssocID="{9D60BDCA-405F-4555-9CC9-BA3CBB6BB6E3}" presName="sibTrans" presStyleLbl="sibTrans2D1" presStyleIdx="0" presStyleCnt="3"/>
      <dgm:spPr/>
    </dgm:pt>
    <dgm:pt modelId="{30BEB449-161E-4640-9339-FFF4A2A630C6}" type="pres">
      <dgm:prSet presAssocID="{9D60BDCA-405F-4555-9CC9-BA3CBB6BB6E3}" presName="connectorText" presStyleLbl="sibTrans2D1" presStyleIdx="0" presStyleCnt="3"/>
      <dgm:spPr/>
    </dgm:pt>
    <dgm:pt modelId="{4D5CE3DF-FDEC-4023-B8B4-38DBEF45BB3D}" type="pres">
      <dgm:prSet presAssocID="{2024F892-7B16-4061-A4A2-675A41C382B1}" presName="node" presStyleLbl="node1" presStyleIdx="1" presStyleCnt="4">
        <dgm:presLayoutVars>
          <dgm:bulletEnabled val="1"/>
        </dgm:presLayoutVars>
      </dgm:prSet>
      <dgm:spPr/>
    </dgm:pt>
    <dgm:pt modelId="{E0EAA315-56D4-4B55-A325-00C2A51FC895}" type="pres">
      <dgm:prSet presAssocID="{7A6D2727-02B4-4CA8-A8A2-A6A0CB12DEA5}" presName="sibTrans" presStyleLbl="sibTrans2D1" presStyleIdx="1" presStyleCnt="3"/>
      <dgm:spPr/>
    </dgm:pt>
    <dgm:pt modelId="{5DB096CD-1E68-4A11-8BBB-4102DBB2FFEE}" type="pres">
      <dgm:prSet presAssocID="{7A6D2727-02B4-4CA8-A8A2-A6A0CB12DEA5}" presName="connectorText" presStyleLbl="sibTrans2D1" presStyleIdx="1" presStyleCnt="3"/>
      <dgm:spPr/>
    </dgm:pt>
    <dgm:pt modelId="{8F84736F-7F33-402C-97A2-1856E9F43FEC}" type="pres">
      <dgm:prSet presAssocID="{10E53108-DDA7-49B9-8D56-B8EB083CE2E7}" presName="node" presStyleLbl="node1" presStyleIdx="2" presStyleCnt="4">
        <dgm:presLayoutVars>
          <dgm:bulletEnabled val="1"/>
        </dgm:presLayoutVars>
      </dgm:prSet>
      <dgm:spPr/>
    </dgm:pt>
    <dgm:pt modelId="{24753308-9D97-48F1-A40B-916D467FC83C}" type="pres">
      <dgm:prSet presAssocID="{5D758A65-D1AE-4BE6-9A02-A2EE0731DF21}" presName="sibTrans" presStyleLbl="sibTrans2D1" presStyleIdx="2" presStyleCnt="3"/>
      <dgm:spPr/>
    </dgm:pt>
    <dgm:pt modelId="{F5C7EF78-AFF3-4E21-8DBF-823A1ED7F187}" type="pres">
      <dgm:prSet presAssocID="{5D758A65-D1AE-4BE6-9A02-A2EE0731DF21}" presName="connectorText" presStyleLbl="sibTrans2D1" presStyleIdx="2" presStyleCnt="3"/>
      <dgm:spPr/>
    </dgm:pt>
    <dgm:pt modelId="{523D527A-C67D-4EDB-84E0-7C42FB789A3F}" type="pres">
      <dgm:prSet presAssocID="{A50F7B32-DF8F-4E1B-AACB-3DB8131F51E9}" presName="node" presStyleLbl="node1" presStyleIdx="3" presStyleCnt="4">
        <dgm:presLayoutVars>
          <dgm:bulletEnabled val="1"/>
        </dgm:presLayoutVars>
      </dgm:prSet>
      <dgm:spPr/>
    </dgm:pt>
  </dgm:ptLst>
  <dgm:cxnLst>
    <dgm:cxn modelId="{308BE41E-470C-4249-BB29-80089631EF02}" srcId="{5548ED18-2FD2-4052-B9A5-B343CA75CF9C}" destId="{A50F7B32-DF8F-4E1B-AACB-3DB8131F51E9}" srcOrd="3" destOrd="0" parTransId="{B77151EA-5374-4657-9039-0ACD7B88C0BE}" sibTransId="{AF4D3041-E34E-4C35-BAA7-E5365C8BC487}"/>
    <dgm:cxn modelId="{01AF6D39-23E3-4851-BA88-82A5BE8E4DDD}" srcId="{5548ED18-2FD2-4052-B9A5-B343CA75CF9C}" destId="{2024F892-7B16-4061-A4A2-675A41C382B1}" srcOrd="1" destOrd="0" parTransId="{317D71B3-7FCD-44A4-A431-91471DF527AB}" sibTransId="{7A6D2727-02B4-4CA8-A8A2-A6A0CB12DEA5}"/>
    <dgm:cxn modelId="{AF8BFF39-9313-47BE-AB42-E2B8FCED3FFA}" type="presOf" srcId="{5D758A65-D1AE-4BE6-9A02-A2EE0731DF21}" destId="{F5C7EF78-AFF3-4E21-8DBF-823A1ED7F187}" srcOrd="1" destOrd="0" presId="urn:microsoft.com/office/officeart/2005/8/layout/process1"/>
    <dgm:cxn modelId="{2202645C-AFBE-4F1E-A598-877D3A91727C}" srcId="{5548ED18-2FD2-4052-B9A5-B343CA75CF9C}" destId="{1F1B8425-4178-40FF-9E5E-68EB1DA881FD}" srcOrd="0" destOrd="0" parTransId="{876856C1-3906-4C9D-8441-0CBE11B57F26}" sibTransId="{9D60BDCA-405F-4555-9CC9-BA3CBB6BB6E3}"/>
    <dgm:cxn modelId="{064ECB69-5DD6-401B-817C-2FFA540D70B5}" type="presOf" srcId="{5D758A65-D1AE-4BE6-9A02-A2EE0731DF21}" destId="{24753308-9D97-48F1-A40B-916D467FC83C}" srcOrd="0" destOrd="0" presId="urn:microsoft.com/office/officeart/2005/8/layout/process1"/>
    <dgm:cxn modelId="{3A654657-DBA1-4998-8B3B-0DA860A6E9D4}" type="presOf" srcId="{5548ED18-2FD2-4052-B9A5-B343CA75CF9C}" destId="{7236E014-64C6-44AA-AF04-75E7164600B0}" srcOrd="0" destOrd="0" presId="urn:microsoft.com/office/officeart/2005/8/layout/process1"/>
    <dgm:cxn modelId="{55DCE97F-E324-4695-9D11-E4A4E3850345}" type="presOf" srcId="{7A6D2727-02B4-4CA8-A8A2-A6A0CB12DEA5}" destId="{5DB096CD-1E68-4A11-8BBB-4102DBB2FFEE}" srcOrd="1" destOrd="0" presId="urn:microsoft.com/office/officeart/2005/8/layout/process1"/>
    <dgm:cxn modelId="{95E37F8E-A8B9-4EB5-A0DC-23858550B7C0}" type="presOf" srcId="{7A6D2727-02B4-4CA8-A8A2-A6A0CB12DEA5}" destId="{E0EAA315-56D4-4B55-A325-00C2A51FC895}" srcOrd="0" destOrd="0" presId="urn:microsoft.com/office/officeart/2005/8/layout/process1"/>
    <dgm:cxn modelId="{4D7B7695-827F-4BDA-9953-124CBC377E1E}" type="presOf" srcId="{2024F892-7B16-4061-A4A2-675A41C382B1}" destId="{4D5CE3DF-FDEC-4023-B8B4-38DBEF45BB3D}" srcOrd="0" destOrd="0" presId="urn:microsoft.com/office/officeart/2005/8/layout/process1"/>
    <dgm:cxn modelId="{2C6B57B1-3044-493C-88C7-A7B4AE5C3BB5}" type="presOf" srcId="{A50F7B32-DF8F-4E1B-AACB-3DB8131F51E9}" destId="{523D527A-C67D-4EDB-84E0-7C42FB789A3F}" srcOrd="0" destOrd="0" presId="urn:microsoft.com/office/officeart/2005/8/layout/process1"/>
    <dgm:cxn modelId="{B6C228BD-768E-419C-BD86-686E0B2CCDE1}" type="presOf" srcId="{9D60BDCA-405F-4555-9CC9-BA3CBB6BB6E3}" destId="{51A1C8F2-50AB-4590-ABB1-C47DD746C810}" srcOrd="0" destOrd="0" presId="urn:microsoft.com/office/officeart/2005/8/layout/process1"/>
    <dgm:cxn modelId="{479AC1DE-8A0F-4961-9240-D97D08C2BDF7}" type="presOf" srcId="{10E53108-DDA7-49B9-8D56-B8EB083CE2E7}" destId="{8F84736F-7F33-402C-97A2-1856E9F43FEC}" srcOrd="0" destOrd="0" presId="urn:microsoft.com/office/officeart/2005/8/layout/process1"/>
    <dgm:cxn modelId="{4FB717E1-3102-45CA-ABDD-2BB995E7E6F0}" srcId="{5548ED18-2FD2-4052-B9A5-B343CA75CF9C}" destId="{10E53108-DDA7-49B9-8D56-B8EB083CE2E7}" srcOrd="2" destOrd="0" parTransId="{51858F8B-C6F0-4D95-B3E4-81CA7F18B684}" sibTransId="{5D758A65-D1AE-4BE6-9A02-A2EE0731DF21}"/>
    <dgm:cxn modelId="{6C97D4E4-C3C4-4CA6-84D7-482189926735}" type="presOf" srcId="{9D60BDCA-405F-4555-9CC9-BA3CBB6BB6E3}" destId="{30BEB449-161E-4640-9339-FFF4A2A630C6}" srcOrd="1" destOrd="0" presId="urn:microsoft.com/office/officeart/2005/8/layout/process1"/>
    <dgm:cxn modelId="{C46E90EA-9203-430D-9094-A68C88567688}" type="presOf" srcId="{1F1B8425-4178-40FF-9E5E-68EB1DA881FD}" destId="{FCEC7E06-40CF-4CD4-940E-DC705E4E8785}" srcOrd="0" destOrd="0" presId="urn:microsoft.com/office/officeart/2005/8/layout/process1"/>
    <dgm:cxn modelId="{7AECCA83-777B-4FCF-9BCE-966C4E829CED}" type="presParOf" srcId="{7236E014-64C6-44AA-AF04-75E7164600B0}" destId="{FCEC7E06-40CF-4CD4-940E-DC705E4E8785}" srcOrd="0" destOrd="0" presId="urn:microsoft.com/office/officeart/2005/8/layout/process1"/>
    <dgm:cxn modelId="{E514C6BE-9D8D-4A65-ADDC-1C97EC1588F9}" type="presParOf" srcId="{7236E014-64C6-44AA-AF04-75E7164600B0}" destId="{51A1C8F2-50AB-4590-ABB1-C47DD746C810}" srcOrd="1" destOrd="0" presId="urn:microsoft.com/office/officeart/2005/8/layout/process1"/>
    <dgm:cxn modelId="{A593789E-FDA9-4D3B-ABA6-D333F00BAF04}" type="presParOf" srcId="{51A1C8F2-50AB-4590-ABB1-C47DD746C810}" destId="{30BEB449-161E-4640-9339-FFF4A2A630C6}" srcOrd="0" destOrd="0" presId="urn:microsoft.com/office/officeart/2005/8/layout/process1"/>
    <dgm:cxn modelId="{A31EABB3-5F16-4FDA-A481-EA57187814B2}" type="presParOf" srcId="{7236E014-64C6-44AA-AF04-75E7164600B0}" destId="{4D5CE3DF-FDEC-4023-B8B4-38DBEF45BB3D}" srcOrd="2" destOrd="0" presId="urn:microsoft.com/office/officeart/2005/8/layout/process1"/>
    <dgm:cxn modelId="{E3B184C5-A894-4106-BF85-0EC10E1071A4}" type="presParOf" srcId="{7236E014-64C6-44AA-AF04-75E7164600B0}" destId="{E0EAA315-56D4-4B55-A325-00C2A51FC895}" srcOrd="3" destOrd="0" presId="urn:microsoft.com/office/officeart/2005/8/layout/process1"/>
    <dgm:cxn modelId="{56685417-F14D-4EA4-B482-D9EF172CDCF2}" type="presParOf" srcId="{E0EAA315-56D4-4B55-A325-00C2A51FC895}" destId="{5DB096CD-1E68-4A11-8BBB-4102DBB2FFEE}" srcOrd="0" destOrd="0" presId="urn:microsoft.com/office/officeart/2005/8/layout/process1"/>
    <dgm:cxn modelId="{9036A2DF-6896-492C-A51A-D884FD5DD74F}" type="presParOf" srcId="{7236E014-64C6-44AA-AF04-75E7164600B0}" destId="{8F84736F-7F33-402C-97A2-1856E9F43FEC}" srcOrd="4" destOrd="0" presId="urn:microsoft.com/office/officeart/2005/8/layout/process1"/>
    <dgm:cxn modelId="{889E0EFF-546C-416D-B150-3018B1712FE4}" type="presParOf" srcId="{7236E014-64C6-44AA-AF04-75E7164600B0}" destId="{24753308-9D97-48F1-A40B-916D467FC83C}" srcOrd="5" destOrd="0" presId="urn:microsoft.com/office/officeart/2005/8/layout/process1"/>
    <dgm:cxn modelId="{04BFE897-3A17-4B32-A159-AEAFC2071C28}" type="presParOf" srcId="{24753308-9D97-48F1-A40B-916D467FC83C}" destId="{F5C7EF78-AFF3-4E21-8DBF-823A1ED7F187}" srcOrd="0" destOrd="0" presId="urn:microsoft.com/office/officeart/2005/8/layout/process1"/>
    <dgm:cxn modelId="{FC1CAE69-A31E-40AD-81D0-57FECEADA15F}" type="presParOf" srcId="{7236E014-64C6-44AA-AF04-75E7164600B0}" destId="{523D527A-C67D-4EDB-84E0-7C42FB789A3F}"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60C3E44-7993-40DA-9225-65BEBC29ACB0}" type="doc">
      <dgm:prSet loTypeId="urn:microsoft.com/office/officeart/2005/8/layout/process1" loCatId="process" qsTypeId="urn:microsoft.com/office/officeart/2005/8/quickstyle/simple2" qsCatId="simple" csTypeId="urn:microsoft.com/office/officeart/2005/8/colors/colorful1" csCatId="colorful"/>
      <dgm:spPr/>
      <dgm:t>
        <a:bodyPr/>
        <a:lstStyle/>
        <a:p>
          <a:endParaRPr lang="en-US"/>
        </a:p>
      </dgm:t>
    </dgm:pt>
    <dgm:pt modelId="{FD18D188-1F9E-4743-AC08-45FDDF8C5E52}">
      <dgm:prSet custT="1"/>
      <dgm:spPr/>
      <dgm:t>
        <a:bodyPr/>
        <a:lstStyle/>
        <a:p>
          <a:r>
            <a:rPr lang="en-US" sz="1200" dirty="0">
              <a:latin typeface="Gotham Rounded Book" pitchFamily="50" charset="0"/>
            </a:rPr>
            <a:t>Borrowers who take out an FHA loan must pay a monthly mortgage insurance premium of “MIP” </a:t>
          </a:r>
        </a:p>
      </dgm:t>
    </dgm:pt>
    <dgm:pt modelId="{09F91D35-6123-4DF5-84D4-5B1FE294212D}" type="parTrans" cxnId="{9EB476F4-42A9-4866-AACB-F60343F55F44}">
      <dgm:prSet/>
      <dgm:spPr/>
      <dgm:t>
        <a:bodyPr/>
        <a:lstStyle/>
        <a:p>
          <a:endParaRPr lang="en-US" sz="1200">
            <a:latin typeface="Gotham Rounded Book" pitchFamily="50" charset="0"/>
          </a:endParaRPr>
        </a:p>
      </dgm:t>
    </dgm:pt>
    <dgm:pt modelId="{871C5B15-430F-461F-AF25-515954F80143}" type="sibTrans" cxnId="{9EB476F4-42A9-4866-AACB-F60343F55F44}">
      <dgm:prSet custT="1"/>
      <dgm:spPr/>
      <dgm:t>
        <a:bodyPr/>
        <a:lstStyle/>
        <a:p>
          <a:endParaRPr lang="en-US" sz="1200">
            <a:latin typeface="Gotham Rounded Book" pitchFamily="50" charset="0"/>
          </a:endParaRPr>
        </a:p>
      </dgm:t>
    </dgm:pt>
    <dgm:pt modelId="{5B78F456-7501-43E5-95F7-9ED409D93FD9}">
      <dgm:prSet custT="1"/>
      <dgm:spPr/>
      <dgm:t>
        <a:bodyPr/>
        <a:lstStyle/>
        <a:p>
          <a:r>
            <a:rPr lang="en-US" sz="1200">
              <a:latin typeface="Gotham Rounded Book" pitchFamily="50" charset="0"/>
            </a:rPr>
            <a:t>The monthly insurance premium is a percentage based on the LTV per chart below. </a:t>
          </a:r>
        </a:p>
      </dgm:t>
    </dgm:pt>
    <dgm:pt modelId="{3A23A62B-E35E-4088-A12B-49501C9005F5}" type="parTrans" cxnId="{E34E5694-4682-4F79-86AA-FF6CBCB6F14A}">
      <dgm:prSet/>
      <dgm:spPr/>
      <dgm:t>
        <a:bodyPr/>
        <a:lstStyle/>
        <a:p>
          <a:endParaRPr lang="en-US" sz="1200">
            <a:latin typeface="Gotham Rounded Book" pitchFamily="50" charset="0"/>
          </a:endParaRPr>
        </a:p>
      </dgm:t>
    </dgm:pt>
    <dgm:pt modelId="{61DB8156-3910-4702-8D41-A2C9A6E6AF12}" type="sibTrans" cxnId="{E34E5694-4682-4F79-86AA-FF6CBCB6F14A}">
      <dgm:prSet custT="1"/>
      <dgm:spPr/>
      <dgm:t>
        <a:bodyPr/>
        <a:lstStyle/>
        <a:p>
          <a:endParaRPr lang="en-US" sz="1200">
            <a:latin typeface="Gotham Rounded Book" pitchFamily="50" charset="0"/>
          </a:endParaRPr>
        </a:p>
      </dgm:t>
    </dgm:pt>
    <dgm:pt modelId="{9992C60B-6595-4620-9CA6-CB82EC4F1DF4}">
      <dgm:prSet custT="1"/>
      <dgm:spPr/>
      <dgm:t>
        <a:bodyPr/>
        <a:lstStyle/>
        <a:p>
          <a:r>
            <a:rPr lang="en-US" sz="1200" dirty="0">
              <a:latin typeface="Gotham Rounded Book" pitchFamily="50" charset="0"/>
            </a:rPr>
            <a:t>To calculate the MIP, multiply the total loan amount by applicable % and divide the sum by 12.</a:t>
          </a:r>
        </a:p>
      </dgm:t>
    </dgm:pt>
    <dgm:pt modelId="{09215906-A8D2-499F-A825-E4407EF8746F}" type="parTrans" cxnId="{C4F5E2FA-689A-43AB-BEDA-94F341CDEF23}">
      <dgm:prSet/>
      <dgm:spPr/>
      <dgm:t>
        <a:bodyPr/>
        <a:lstStyle/>
        <a:p>
          <a:endParaRPr lang="en-US" sz="1200">
            <a:latin typeface="Gotham Rounded Book" pitchFamily="50" charset="0"/>
          </a:endParaRPr>
        </a:p>
      </dgm:t>
    </dgm:pt>
    <dgm:pt modelId="{D86AE05E-5ABA-48E3-9F01-40F6E795E0C2}" type="sibTrans" cxnId="{C4F5E2FA-689A-43AB-BEDA-94F341CDEF23}">
      <dgm:prSet custT="1"/>
      <dgm:spPr/>
      <dgm:t>
        <a:bodyPr/>
        <a:lstStyle/>
        <a:p>
          <a:endParaRPr lang="en-US" sz="1200">
            <a:latin typeface="Gotham Rounded Book" pitchFamily="50" charset="0"/>
          </a:endParaRPr>
        </a:p>
      </dgm:t>
    </dgm:pt>
    <dgm:pt modelId="{81F88FF7-17ED-46F4-B374-8E851D723352}">
      <dgm:prSet custT="1"/>
      <dgm:spPr/>
      <dgm:t>
        <a:bodyPr/>
        <a:lstStyle/>
        <a:p>
          <a:r>
            <a:rPr lang="en-US" sz="1200">
              <a:latin typeface="Gotham Rounded Book" pitchFamily="50" charset="0"/>
            </a:rPr>
            <a:t>FHA requires rounding to the nearest cent. </a:t>
          </a:r>
        </a:p>
      </dgm:t>
    </dgm:pt>
    <dgm:pt modelId="{43F762C4-7E53-4109-8A4F-04B288F9E8E6}" type="parTrans" cxnId="{5578A609-1FEB-419A-8364-7E429D63CEA9}">
      <dgm:prSet/>
      <dgm:spPr/>
      <dgm:t>
        <a:bodyPr/>
        <a:lstStyle/>
        <a:p>
          <a:endParaRPr lang="en-US" sz="1200">
            <a:latin typeface="Gotham Rounded Book" pitchFamily="50" charset="0"/>
          </a:endParaRPr>
        </a:p>
      </dgm:t>
    </dgm:pt>
    <dgm:pt modelId="{2ADEF91D-92EE-4DFD-A2BB-FEEB9BE2412C}" type="sibTrans" cxnId="{5578A609-1FEB-419A-8364-7E429D63CEA9}">
      <dgm:prSet custT="1"/>
      <dgm:spPr/>
      <dgm:t>
        <a:bodyPr/>
        <a:lstStyle/>
        <a:p>
          <a:endParaRPr lang="en-US" sz="1200">
            <a:latin typeface="Gotham Rounded Book" pitchFamily="50" charset="0"/>
          </a:endParaRPr>
        </a:p>
      </dgm:t>
    </dgm:pt>
    <dgm:pt modelId="{025BAB31-F53E-4F2B-9D26-50E54F923C9A}">
      <dgm:prSet custT="1"/>
      <dgm:spPr/>
      <dgm:t>
        <a:bodyPr/>
        <a:lstStyle/>
        <a:p>
          <a:r>
            <a:rPr lang="en-US" sz="1200">
              <a:latin typeface="Gotham Rounded Book" pitchFamily="50" charset="0"/>
            </a:rPr>
            <a:t>Add this amount to the monthly principal, interest, taxes and hazard insurance payment = total monthly mortgage payment.</a:t>
          </a:r>
        </a:p>
      </dgm:t>
    </dgm:pt>
    <dgm:pt modelId="{D3E7A14E-A2B8-4D5D-8546-AD7265B21BFA}" type="parTrans" cxnId="{0015F7BD-97D8-4EEE-8589-FAF44623FEF7}">
      <dgm:prSet/>
      <dgm:spPr/>
      <dgm:t>
        <a:bodyPr/>
        <a:lstStyle/>
        <a:p>
          <a:endParaRPr lang="en-US" sz="1200">
            <a:latin typeface="Gotham Rounded Book" pitchFamily="50" charset="0"/>
          </a:endParaRPr>
        </a:p>
      </dgm:t>
    </dgm:pt>
    <dgm:pt modelId="{72D7974A-7606-484E-9385-4CC2BBA000A5}" type="sibTrans" cxnId="{0015F7BD-97D8-4EEE-8589-FAF44623FEF7}">
      <dgm:prSet/>
      <dgm:spPr/>
      <dgm:t>
        <a:bodyPr/>
        <a:lstStyle/>
        <a:p>
          <a:endParaRPr lang="en-US" sz="1200">
            <a:latin typeface="Gotham Rounded Book" pitchFamily="50" charset="0"/>
          </a:endParaRPr>
        </a:p>
      </dgm:t>
    </dgm:pt>
    <dgm:pt modelId="{46F5FB9A-7DA8-495C-B39D-3068D4371373}" type="pres">
      <dgm:prSet presAssocID="{660C3E44-7993-40DA-9225-65BEBC29ACB0}" presName="Name0" presStyleCnt="0">
        <dgm:presLayoutVars>
          <dgm:dir/>
          <dgm:resizeHandles val="exact"/>
        </dgm:presLayoutVars>
      </dgm:prSet>
      <dgm:spPr/>
    </dgm:pt>
    <dgm:pt modelId="{3EDFE762-2CB6-45D3-88EA-D68ECB00BEC0}" type="pres">
      <dgm:prSet presAssocID="{FD18D188-1F9E-4743-AC08-45FDDF8C5E52}" presName="node" presStyleLbl="node1" presStyleIdx="0" presStyleCnt="5">
        <dgm:presLayoutVars>
          <dgm:bulletEnabled val="1"/>
        </dgm:presLayoutVars>
      </dgm:prSet>
      <dgm:spPr/>
    </dgm:pt>
    <dgm:pt modelId="{D192D644-7985-4FA0-AF98-36FF6D2D005B}" type="pres">
      <dgm:prSet presAssocID="{871C5B15-430F-461F-AF25-515954F80143}" presName="sibTrans" presStyleLbl="sibTrans2D1" presStyleIdx="0" presStyleCnt="4"/>
      <dgm:spPr/>
    </dgm:pt>
    <dgm:pt modelId="{46E7A488-836F-4F6B-91BE-997EB34798EF}" type="pres">
      <dgm:prSet presAssocID="{871C5B15-430F-461F-AF25-515954F80143}" presName="connectorText" presStyleLbl="sibTrans2D1" presStyleIdx="0" presStyleCnt="4"/>
      <dgm:spPr/>
    </dgm:pt>
    <dgm:pt modelId="{F12CB6D6-303B-4BF3-ABAF-D023A3AFDE29}" type="pres">
      <dgm:prSet presAssocID="{5B78F456-7501-43E5-95F7-9ED409D93FD9}" presName="node" presStyleLbl="node1" presStyleIdx="1" presStyleCnt="5">
        <dgm:presLayoutVars>
          <dgm:bulletEnabled val="1"/>
        </dgm:presLayoutVars>
      </dgm:prSet>
      <dgm:spPr/>
    </dgm:pt>
    <dgm:pt modelId="{544C8E5C-1702-46E2-B747-D0EDE22674F3}" type="pres">
      <dgm:prSet presAssocID="{61DB8156-3910-4702-8D41-A2C9A6E6AF12}" presName="sibTrans" presStyleLbl="sibTrans2D1" presStyleIdx="1" presStyleCnt="4"/>
      <dgm:spPr/>
    </dgm:pt>
    <dgm:pt modelId="{1C6490EE-856A-4D67-B6F0-DED61DB2E71F}" type="pres">
      <dgm:prSet presAssocID="{61DB8156-3910-4702-8D41-A2C9A6E6AF12}" presName="connectorText" presStyleLbl="sibTrans2D1" presStyleIdx="1" presStyleCnt="4"/>
      <dgm:spPr/>
    </dgm:pt>
    <dgm:pt modelId="{F3373E61-C263-40CD-8696-23134A11CC17}" type="pres">
      <dgm:prSet presAssocID="{9992C60B-6595-4620-9CA6-CB82EC4F1DF4}" presName="node" presStyleLbl="node1" presStyleIdx="2" presStyleCnt="5">
        <dgm:presLayoutVars>
          <dgm:bulletEnabled val="1"/>
        </dgm:presLayoutVars>
      </dgm:prSet>
      <dgm:spPr/>
    </dgm:pt>
    <dgm:pt modelId="{5282EF83-9997-428E-A2EA-E28E007F0CF5}" type="pres">
      <dgm:prSet presAssocID="{D86AE05E-5ABA-48E3-9F01-40F6E795E0C2}" presName="sibTrans" presStyleLbl="sibTrans2D1" presStyleIdx="2" presStyleCnt="4"/>
      <dgm:spPr/>
    </dgm:pt>
    <dgm:pt modelId="{F076CEAC-2D01-432D-96CA-5B3175900875}" type="pres">
      <dgm:prSet presAssocID="{D86AE05E-5ABA-48E3-9F01-40F6E795E0C2}" presName="connectorText" presStyleLbl="sibTrans2D1" presStyleIdx="2" presStyleCnt="4"/>
      <dgm:spPr/>
    </dgm:pt>
    <dgm:pt modelId="{3F167982-1487-4BB0-9B3E-99DC734C0FD7}" type="pres">
      <dgm:prSet presAssocID="{81F88FF7-17ED-46F4-B374-8E851D723352}" presName="node" presStyleLbl="node1" presStyleIdx="3" presStyleCnt="5">
        <dgm:presLayoutVars>
          <dgm:bulletEnabled val="1"/>
        </dgm:presLayoutVars>
      </dgm:prSet>
      <dgm:spPr/>
    </dgm:pt>
    <dgm:pt modelId="{73415D27-D78E-48D7-850D-1D94A217E239}" type="pres">
      <dgm:prSet presAssocID="{2ADEF91D-92EE-4DFD-A2BB-FEEB9BE2412C}" presName="sibTrans" presStyleLbl="sibTrans2D1" presStyleIdx="3" presStyleCnt="4"/>
      <dgm:spPr/>
    </dgm:pt>
    <dgm:pt modelId="{25344AE4-358A-43DF-8575-36199568B494}" type="pres">
      <dgm:prSet presAssocID="{2ADEF91D-92EE-4DFD-A2BB-FEEB9BE2412C}" presName="connectorText" presStyleLbl="sibTrans2D1" presStyleIdx="3" presStyleCnt="4"/>
      <dgm:spPr/>
    </dgm:pt>
    <dgm:pt modelId="{6A05D89F-E299-43B6-A3D2-7E5F6813EDBD}" type="pres">
      <dgm:prSet presAssocID="{025BAB31-F53E-4F2B-9D26-50E54F923C9A}" presName="node" presStyleLbl="node1" presStyleIdx="4" presStyleCnt="5">
        <dgm:presLayoutVars>
          <dgm:bulletEnabled val="1"/>
        </dgm:presLayoutVars>
      </dgm:prSet>
      <dgm:spPr/>
    </dgm:pt>
  </dgm:ptLst>
  <dgm:cxnLst>
    <dgm:cxn modelId="{CB077006-C1E4-4B42-9422-FCD4A112EC86}" type="presOf" srcId="{9992C60B-6595-4620-9CA6-CB82EC4F1DF4}" destId="{F3373E61-C263-40CD-8696-23134A11CC17}" srcOrd="0" destOrd="0" presId="urn:microsoft.com/office/officeart/2005/8/layout/process1"/>
    <dgm:cxn modelId="{5578A609-1FEB-419A-8364-7E429D63CEA9}" srcId="{660C3E44-7993-40DA-9225-65BEBC29ACB0}" destId="{81F88FF7-17ED-46F4-B374-8E851D723352}" srcOrd="3" destOrd="0" parTransId="{43F762C4-7E53-4109-8A4F-04B288F9E8E6}" sibTransId="{2ADEF91D-92EE-4DFD-A2BB-FEEB9BE2412C}"/>
    <dgm:cxn modelId="{9755130A-8256-4894-A8B1-0E5297613682}" type="presOf" srcId="{D86AE05E-5ABA-48E3-9F01-40F6E795E0C2}" destId="{F076CEAC-2D01-432D-96CA-5B3175900875}" srcOrd="1" destOrd="0" presId="urn:microsoft.com/office/officeart/2005/8/layout/process1"/>
    <dgm:cxn modelId="{DE27A415-827A-41B3-933E-9990DC0028DF}" type="presOf" srcId="{871C5B15-430F-461F-AF25-515954F80143}" destId="{D192D644-7985-4FA0-AF98-36FF6D2D005B}" srcOrd="0" destOrd="0" presId="urn:microsoft.com/office/officeart/2005/8/layout/process1"/>
    <dgm:cxn modelId="{A28D1722-B732-48F0-9A5A-49AAF3B21C14}" type="presOf" srcId="{2ADEF91D-92EE-4DFD-A2BB-FEEB9BE2412C}" destId="{25344AE4-358A-43DF-8575-36199568B494}" srcOrd="1" destOrd="0" presId="urn:microsoft.com/office/officeart/2005/8/layout/process1"/>
    <dgm:cxn modelId="{71B83252-360B-4879-A556-7EC8DDB54EB7}" type="presOf" srcId="{025BAB31-F53E-4F2B-9D26-50E54F923C9A}" destId="{6A05D89F-E299-43B6-A3D2-7E5F6813EDBD}" srcOrd="0" destOrd="0" presId="urn:microsoft.com/office/officeart/2005/8/layout/process1"/>
    <dgm:cxn modelId="{66E71179-0AD5-4362-9BAF-ED311A5BEFDC}" type="presOf" srcId="{D86AE05E-5ABA-48E3-9F01-40F6E795E0C2}" destId="{5282EF83-9997-428E-A2EA-E28E007F0CF5}" srcOrd="0" destOrd="0" presId="urn:microsoft.com/office/officeart/2005/8/layout/process1"/>
    <dgm:cxn modelId="{C3877780-9EA5-4FE2-87E1-26E6E02F08B5}" type="presOf" srcId="{81F88FF7-17ED-46F4-B374-8E851D723352}" destId="{3F167982-1487-4BB0-9B3E-99DC734C0FD7}" srcOrd="0" destOrd="0" presId="urn:microsoft.com/office/officeart/2005/8/layout/process1"/>
    <dgm:cxn modelId="{C329C48B-CFAD-4826-AEDB-EDBCFC6D8F7D}" type="presOf" srcId="{660C3E44-7993-40DA-9225-65BEBC29ACB0}" destId="{46F5FB9A-7DA8-495C-B39D-3068D4371373}" srcOrd="0" destOrd="0" presId="urn:microsoft.com/office/officeart/2005/8/layout/process1"/>
    <dgm:cxn modelId="{86905490-D54B-4FD7-B195-4FE102C0568B}" type="presOf" srcId="{61DB8156-3910-4702-8D41-A2C9A6E6AF12}" destId="{1C6490EE-856A-4D67-B6F0-DED61DB2E71F}" srcOrd="1" destOrd="0" presId="urn:microsoft.com/office/officeart/2005/8/layout/process1"/>
    <dgm:cxn modelId="{E34E5694-4682-4F79-86AA-FF6CBCB6F14A}" srcId="{660C3E44-7993-40DA-9225-65BEBC29ACB0}" destId="{5B78F456-7501-43E5-95F7-9ED409D93FD9}" srcOrd="1" destOrd="0" parTransId="{3A23A62B-E35E-4088-A12B-49501C9005F5}" sibTransId="{61DB8156-3910-4702-8D41-A2C9A6E6AF12}"/>
    <dgm:cxn modelId="{10F92C9F-6531-48D0-861B-19E48C299033}" type="presOf" srcId="{FD18D188-1F9E-4743-AC08-45FDDF8C5E52}" destId="{3EDFE762-2CB6-45D3-88EA-D68ECB00BEC0}" srcOrd="0" destOrd="0" presId="urn:microsoft.com/office/officeart/2005/8/layout/process1"/>
    <dgm:cxn modelId="{0015F7BD-97D8-4EEE-8589-FAF44623FEF7}" srcId="{660C3E44-7993-40DA-9225-65BEBC29ACB0}" destId="{025BAB31-F53E-4F2B-9D26-50E54F923C9A}" srcOrd="4" destOrd="0" parTransId="{D3E7A14E-A2B8-4D5D-8546-AD7265B21BFA}" sibTransId="{72D7974A-7606-484E-9385-4CC2BBA000A5}"/>
    <dgm:cxn modelId="{33953FC8-DC09-4C0F-8F79-420FD2287D92}" type="presOf" srcId="{5B78F456-7501-43E5-95F7-9ED409D93FD9}" destId="{F12CB6D6-303B-4BF3-ABAF-D023A3AFDE29}" srcOrd="0" destOrd="0" presId="urn:microsoft.com/office/officeart/2005/8/layout/process1"/>
    <dgm:cxn modelId="{43B1F2CD-69E8-465C-8822-34E375D05AED}" type="presOf" srcId="{2ADEF91D-92EE-4DFD-A2BB-FEEB9BE2412C}" destId="{73415D27-D78E-48D7-850D-1D94A217E239}" srcOrd="0" destOrd="0" presId="urn:microsoft.com/office/officeart/2005/8/layout/process1"/>
    <dgm:cxn modelId="{D026BBE3-2D5B-4064-A1E2-F2F25DDC718F}" type="presOf" srcId="{61DB8156-3910-4702-8D41-A2C9A6E6AF12}" destId="{544C8E5C-1702-46E2-B747-D0EDE22674F3}" srcOrd="0" destOrd="0" presId="urn:microsoft.com/office/officeart/2005/8/layout/process1"/>
    <dgm:cxn modelId="{9EB476F4-42A9-4866-AACB-F60343F55F44}" srcId="{660C3E44-7993-40DA-9225-65BEBC29ACB0}" destId="{FD18D188-1F9E-4743-AC08-45FDDF8C5E52}" srcOrd="0" destOrd="0" parTransId="{09F91D35-6123-4DF5-84D4-5B1FE294212D}" sibTransId="{871C5B15-430F-461F-AF25-515954F80143}"/>
    <dgm:cxn modelId="{C4F5E2FA-689A-43AB-BEDA-94F341CDEF23}" srcId="{660C3E44-7993-40DA-9225-65BEBC29ACB0}" destId="{9992C60B-6595-4620-9CA6-CB82EC4F1DF4}" srcOrd="2" destOrd="0" parTransId="{09215906-A8D2-499F-A825-E4407EF8746F}" sibTransId="{D86AE05E-5ABA-48E3-9F01-40F6E795E0C2}"/>
    <dgm:cxn modelId="{42DD25FD-3CB7-4F34-B7F9-F2CAF88FE7DA}" type="presOf" srcId="{871C5B15-430F-461F-AF25-515954F80143}" destId="{46E7A488-836F-4F6B-91BE-997EB34798EF}" srcOrd="1" destOrd="0" presId="urn:microsoft.com/office/officeart/2005/8/layout/process1"/>
    <dgm:cxn modelId="{842E4ADC-B486-41E6-A378-03065324B144}" type="presParOf" srcId="{46F5FB9A-7DA8-495C-B39D-3068D4371373}" destId="{3EDFE762-2CB6-45D3-88EA-D68ECB00BEC0}" srcOrd="0" destOrd="0" presId="urn:microsoft.com/office/officeart/2005/8/layout/process1"/>
    <dgm:cxn modelId="{59484A64-DE7D-4CFF-BAC8-6E3F6C27B423}" type="presParOf" srcId="{46F5FB9A-7DA8-495C-B39D-3068D4371373}" destId="{D192D644-7985-4FA0-AF98-36FF6D2D005B}" srcOrd="1" destOrd="0" presId="urn:microsoft.com/office/officeart/2005/8/layout/process1"/>
    <dgm:cxn modelId="{5A00AB0D-CAB8-4C66-AFC0-AB9F9B75FD72}" type="presParOf" srcId="{D192D644-7985-4FA0-AF98-36FF6D2D005B}" destId="{46E7A488-836F-4F6B-91BE-997EB34798EF}" srcOrd="0" destOrd="0" presId="urn:microsoft.com/office/officeart/2005/8/layout/process1"/>
    <dgm:cxn modelId="{0DE7FEE3-7201-4A71-8CDA-292F327897D5}" type="presParOf" srcId="{46F5FB9A-7DA8-495C-B39D-3068D4371373}" destId="{F12CB6D6-303B-4BF3-ABAF-D023A3AFDE29}" srcOrd="2" destOrd="0" presId="urn:microsoft.com/office/officeart/2005/8/layout/process1"/>
    <dgm:cxn modelId="{DAC0E489-EC1B-4A32-A476-B1399D1908C5}" type="presParOf" srcId="{46F5FB9A-7DA8-495C-B39D-3068D4371373}" destId="{544C8E5C-1702-46E2-B747-D0EDE22674F3}" srcOrd="3" destOrd="0" presId="urn:microsoft.com/office/officeart/2005/8/layout/process1"/>
    <dgm:cxn modelId="{D2F96217-0B9E-46EE-9CCB-45096E8244F1}" type="presParOf" srcId="{544C8E5C-1702-46E2-B747-D0EDE22674F3}" destId="{1C6490EE-856A-4D67-B6F0-DED61DB2E71F}" srcOrd="0" destOrd="0" presId="urn:microsoft.com/office/officeart/2005/8/layout/process1"/>
    <dgm:cxn modelId="{38D9BF61-8AF7-4545-A53F-6CBE169ED763}" type="presParOf" srcId="{46F5FB9A-7DA8-495C-B39D-3068D4371373}" destId="{F3373E61-C263-40CD-8696-23134A11CC17}" srcOrd="4" destOrd="0" presId="urn:microsoft.com/office/officeart/2005/8/layout/process1"/>
    <dgm:cxn modelId="{4B798D54-8373-49BB-9D83-2F0EFEB62126}" type="presParOf" srcId="{46F5FB9A-7DA8-495C-B39D-3068D4371373}" destId="{5282EF83-9997-428E-A2EA-E28E007F0CF5}" srcOrd="5" destOrd="0" presId="urn:microsoft.com/office/officeart/2005/8/layout/process1"/>
    <dgm:cxn modelId="{9107CFE9-8042-44DC-9787-D98E25C50E19}" type="presParOf" srcId="{5282EF83-9997-428E-A2EA-E28E007F0CF5}" destId="{F076CEAC-2D01-432D-96CA-5B3175900875}" srcOrd="0" destOrd="0" presId="urn:microsoft.com/office/officeart/2005/8/layout/process1"/>
    <dgm:cxn modelId="{F719E008-6176-4839-916B-B0BD9B4207B7}" type="presParOf" srcId="{46F5FB9A-7DA8-495C-B39D-3068D4371373}" destId="{3F167982-1487-4BB0-9B3E-99DC734C0FD7}" srcOrd="6" destOrd="0" presId="urn:microsoft.com/office/officeart/2005/8/layout/process1"/>
    <dgm:cxn modelId="{2909B03B-73D5-4E5E-A376-CFA038FC99CC}" type="presParOf" srcId="{46F5FB9A-7DA8-495C-B39D-3068D4371373}" destId="{73415D27-D78E-48D7-850D-1D94A217E239}" srcOrd="7" destOrd="0" presId="urn:microsoft.com/office/officeart/2005/8/layout/process1"/>
    <dgm:cxn modelId="{D9E472D9-8E03-49E9-902C-7D481505DA80}" type="presParOf" srcId="{73415D27-D78E-48D7-850D-1D94A217E239}" destId="{25344AE4-358A-43DF-8575-36199568B494}" srcOrd="0" destOrd="0" presId="urn:microsoft.com/office/officeart/2005/8/layout/process1"/>
    <dgm:cxn modelId="{F3D83019-5808-4A77-A30C-5FBBF45025E5}" type="presParOf" srcId="{46F5FB9A-7DA8-495C-B39D-3068D4371373}" destId="{6A05D89F-E299-43B6-A3D2-7E5F6813EDBD}" srcOrd="8"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A03201A-F71C-4EAD-A579-294BAFF2EE2E}" type="doc">
      <dgm:prSet loTypeId="urn:microsoft.com/office/officeart/2005/8/layout/process1" loCatId="process" qsTypeId="urn:microsoft.com/office/officeart/2005/8/quickstyle/simple2" qsCatId="simple" csTypeId="urn:microsoft.com/office/officeart/2005/8/colors/colorful1" csCatId="colorful" phldr="1"/>
      <dgm:spPr/>
      <dgm:t>
        <a:bodyPr/>
        <a:lstStyle/>
        <a:p>
          <a:endParaRPr lang="en-US"/>
        </a:p>
      </dgm:t>
    </dgm:pt>
    <dgm:pt modelId="{39EE52B8-B86D-406B-8752-6D46DDBF29A9}">
      <dgm:prSet custT="1"/>
      <dgm:spPr/>
      <dgm:t>
        <a:bodyPr/>
        <a:lstStyle/>
        <a:p>
          <a:r>
            <a:rPr lang="en-US" sz="2400">
              <a:latin typeface="Gotham Rounded Book" pitchFamily="50" charset="0"/>
            </a:rPr>
            <a:t>Principal</a:t>
          </a:r>
        </a:p>
      </dgm:t>
    </dgm:pt>
    <dgm:pt modelId="{70F648D5-FC52-485F-883E-3C1719FA85B0}" type="parTrans" cxnId="{7DFB5515-4636-442A-AA85-C89E7AE2E5FD}">
      <dgm:prSet/>
      <dgm:spPr/>
      <dgm:t>
        <a:bodyPr/>
        <a:lstStyle/>
        <a:p>
          <a:endParaRPr lang="en-US">
            <a:latin typeface="Gotham Rounded Book" pitchFamily="50" charset="0"/>
          </a:endParaRPr>
        </a:p>
      </dgm:t>
    </dgm:pt>
    <dgm:pt modelId="{F4DC89C3-B98C-4A22-A755-27B2AE1F1CD8}" type="sibTrans" cxnId="{7DFB5515-4636-442A-AA85-C89E7AE2E5FD}">
      <dgm:prSet/>
      <dgm:spPr/>
      <dgm:t>
        <a:bodyPr/>
        <a:lstStyle/>
        <a:p>
          <a:endParaRPr lang="en-US">
            <a:latin typeface="Gotham Rounded Book" pitchFamily="50" charset="0"/>
          </a:endParaRPr>
        </a:p>
      </dgm:t>
    </dgm:pt>
    <dgm:pt modelId="{7048C569-125D-4643-8B0E-D0343C168A58}">
      <dgm:prSet custT="1"/>
      <dgm:spPr/>
      <dgm:t>
        <a:bodyPr/>
        <a:lstStyle/>
        <a:p>
          <a:r>
            <a:rPr lang="en-US" sz="2000">
              <a:latin typeface="Gotham Rounded Book" pitchFamily="50" charset="0"/>
            </a:rPr>
            <a:t>Interest</a:t>
          </a:r>
        </a:p>
      </dgm:t>
    </dgm:pt>
    <dgm:pt modelId="{85AEE163-3AA4-4E97-AA98-7AE54E83EB45}" type="parTrans" cxnId="{0D6E27DF-A079-490D-8B94-ADF1D8679D59}">
      <dgm:prSet/>
      <dgm:spPr/>
      <dgm:t>
        <a:bodyPr/>
        <a:lstStyle/>
        <a:p>
          <a:endParaRPr lang="en-US">
            <a:latin typeface="Gotham Rounded Book" pitchFamily="50" charset="0"/>
          </a:endParaRPr>
        </a:p>
      </dgm:t>
    </dgm:pt>
    <dgm:pt modelId="{4680F66B-AB34-429E-BC7E-731D7F2D4CEC}" type="sibTrans" cxnId="{0D6E27DF-A079-490D-8B94-ADF1D8679D59}">
      <dgm:prSet/>
      <dgm:spPr/>
      <dgm:t>
        <a:bodyPr/>
        <a:lstStyle/>
        <a:p>
          <a:endParaRPr lang="en-US">
            <a:latin typeface="Gotham Rounded Book" pitchFamily="50" charset="0"/>
          </a:endParaRPr>
        </a:p>
      </dgm:t>
    </dgm:pt>
    <dgm:pt modelId="{5367B069-1ABF-4A9F-B1D4-9F537144BE2B}">
      <dgm:prSet custT="1"/>
      <dgm:spPr/>
      <dgm:t>
        <a:bodyPr/>
        <a:lstStyle/>
        <a:p>
          <a:r>
            <a:rPr lang="en-US" sz="2400" dirty="0">
              <a:latin typeface="Gotham Rounded Book" pitchFamily="50" charset="0"/>
            </a:rPr>
            <a:t>1/12</a:t>
          </a:r>
          <a:r>
            <a:rPr lang="en-US" sz="2400" baseline="30000" dirty="0">
              <a:latin typeface="Gotham Rounded Book" pitchFamily="50" charset="0"/>
            </a:rPr>
            <a:t>th</a:t>
          </a:r>
          <a:r>
            <a:rPr lang="en-US" sz="2400" dirty="0">
              <a:latin typeface="Gotham Rounded Book" pitchFamily="50" charset="0"/>
            </a:rPr>
            <a:t> of annual Real Estate Taxes</a:t>
          </a:r>
        </a:p>
      </dgm:t>
    </dgm:pt>
    <dgm:pt modelId="{B04AEB63-FC39-47C7-9F46-C2DA145EECF3}" type="parTrans" cxnId="{9A7D41E5-608F-47C1-9518-BEA20421C514}">
      <dgm:prSet/>
      <dgm:spPr/>
      <dgm:t>
        <a:bodyPr/>
        <a:lstStyle/>
        <a:p>
          <a:endParaRPr lang="en-US">
            <a:latin typeface="Gotham Rounded Book" pitchFamily="50" charset="0"/>
          </a:endParaRPr>
        </a:p>
      </dgm:t>
    </dgm:pt>
    <dgm:pt modelId="{FC27E1E4-A096-4A82-847A-53C06204D3DE}" type="sibTrans" cxnId="{9A7D41E5-608F-47C1-9518-BEA20421C514}">
      <dgm:prSet/>
      <dgm:spPr/>
      <dgm:t>
        <a:bodyPr/>
        <a:lstStyle/>
        <a:p>
          <a:endParaRPr lang="en-US">
            <a:latin typeface="Gotham Rounded Book" pitchFamily="50" charset="0"/>
          </a:endParaRPr>
        </a:p>
      </dgm:t>
    </dgm:pt>
    <dgm:pt modelId="{BE8DB10D-C076-453D-8511-E263D66445A5}">
      <dgm:prSet custT="1"/>
      <dgm:spPr/>
      <dgm:t>
        <a:bodyPr/>
        <a:lstStyle/>
        <a:p>
          <a:r>
            <a:rPr lang="en-US" sz="1800" dirty="0">
              <a:latin typeface="Gotham Rounded Book" pitchFamily="50" charset="0"/>
            </a:rPr>
            <a:t>1/12</a:t>
          </a:r>
          <a:r>
            <a:rPr lang="en-US" sz="1800" baseline="30000" dirty="0">
              <a:latin typeface="Gotham Rounded Book" pitchFamily="50" charset="0"/>
            </a:rPr>
            <a:t>th</a:t>
          </a:r>
          <a:r>
            <a:rPr lang="en-US" sz="1800" dirty="0">
              <a:latin typeface="Gotham Rounded Book" pitchFamily="50" charset="0"/>
            </a:rPr>
            <a:t> of annual Homeowners Insurance</a:t>
          </a:r>
        </a:p>
      </dgm:t>
    </dgm:pt>
    <dgm:pt modelId="{43B2BBD3-D6E8-4409-AAE9-B40C31A3EB98}" type="parTrans" cxnId="{FF2C8E18-9E96-4826-B789-753A513FA635}">
      <dgm:prSet/>
      <dgm:spPr/>
      <dgm:t>
        <a:bodyPr/>
        <a:lstStyle/>
        <a:p>
          <a:endParaRPr lang="en-US">
            <a:latin typeface="Gotham Rounded Book" pitchFamily="50" charset="0"/>
          </a:endParaRPr>
        </a:p>
      </dgm:t>
    </dgm:pt>
    <dgm:pt modelId="{185E6181-466B-4B1F-AF4D-0F0BE5407DE5}" type="sibTrans" cxnId="{FF2C8E18-9E96-4826-B789-753A513FA635}">
      <dgm:prSet/>
      <dgm:spPr/>
      <dgm:t>
        <a:bodyPr/>
        <a:lstStyle/>
        <a:p>
          <a:endParaRPr lang="en-US">
            <a:latin typeface="Gotham Rounded Book" pitchFamily="50" charset="0"/>
          </a:endParaRPr>
        </a:p>
      </dgm:t>
    </dgm:pt>
    <dgm:pt modelId="{091F9D95-E5A3-4C07-BC68-20FF3EA1D36F}">
      <dgm:prSet custT="1"/>
      <dgm:spPr/>
      <dgm:t>
        <a:bodyPr/>
        <a:lstStyle/>
        <a:p>
          <a:r>
            <a:rPr lang="en-US" sz="1400" dirty="0">
              <a:latin typeface="Gotham Rounded Book" pitchFamily="50" charset="0"/>
            </a:rPr>
            <a:t>Mortgage Insurance (</a:t>
          </a:r>
          <a:r>
            <a:rPr lang="en-US" sz="1200" dirty="0">
              <a:latin typeface="Gotham Rounded Book" pitchFamily="50" charset="0"/>
            </a:rPr>
            <a:t>CONVENTIONAL</a:t>
          </a:r>
          <a:r>
            <a:rPr lang="en-US" sz="1400" dirty="0">
              <a:latin typeface="Gotham Rounded Book" pitchFamily="50" charset="0"/>
            </a:rPr>
            <a:t> -if LTV exceeds 80%)   Monthly Insurance Premium (FHA – Regardless of LTV)</a:t>
          </a:r>
        </a:p>
      </dgm:t>
    </dgm:pt>
    <dgm:pt modelId="{CD6E38C6-AC81-4FFD-9315-94E0BD0AF8C0}" type="parTrans" cxnId="{C71D0AAC-29CC-4C7C-8342-F8129AB53264}">
      <dgm:prSet/>
      <dgm:spPr/>
      <dgm:t>
        <a:bodyPr/>
        <a:lstStyle/>
        <a:p>
          <a:endParaRPr lang="en-US">
            <a:latin typeface="Gotham Rounded Book" pitchFamily="50" charset="0"/>
          </a:endParaRPr>
        </a:p>
      </dgm:t>
    </dgm:pt>
    <dgm:pt modelId="{90E95EF6-37DD-4290-96BB-154B113CCF46}" type="sibTrans" cxnId="{C71D0AAC-29CC-4C7C-8342-F8129AB53264}">
      <dgm:prSet/>
      <dgm:spPr/>
      <dgm:t>
        <a:bodyPr/>
        <a:lstStyle/>
        <a:p>
          <a:endParaRPr lang="en-US">
            <a:latin typeface="Gotham Rounded Book" pitchFamily="50" charset="0"/>
          </a:endParaRPr>
        </a:p>
      </dgm:t>
    </dgm:pt>
    <dgm:pt modelId="{FF241B52-9F81-4062-AA21-0153EBFCC8F1}" type="pres">
      <dgm:prSet presAssocID="{BA03201A-F71C-4EAD-A579-294BAFF2EE2E}" presName="Name0" presStyleCnt="0">
        <dgm:presLayoutVars>
          <dgm:dir/>
          <dgm:resizeHandles val="exact"/>
        </dgm:presLayoutVars>
      </dgm:prSet>
      <dgm:spPr/>
    </dgm:pt>
    <dgm:pt modelId="{8251EB12-71EF-4F68-9E67-F86593174C32}" type="pres">
      <dgm:prSet presAssocID="{39EE52B8-B86D-406B-8752-6D46DDBF29A9}" presName="node" presStyleLbl="node1" presStyleIdx="0" presStyleCnt="5">
        <dgm:presLayoutVars>
          <dgm:bulletEnabled val="1"/>
        </dgm:presLayoutVars>
      </dgm:prSet>
      <dgm:spPr/>
    </dgm:pt>
    <dgm:pt modelId="{1646AC25-C62F-490D-9F3C-A7D705A6464D}" type="pres">
      <dgm:prSet presAssocID="{F4DC89C3-B98C-4A22-A755-27B2AE1F1CD8}" presName="sibTrans" presStyleLbl="sibTrans2D1" presStyleIdx="0" presStyleCnt="4"/>
      <dgm:spPr/>
    </dgm:pt>
    <dgm:pt modelId="{F834178C-629B-47B1-9193-9291181DA51F}" type="pres">
      <dgm:prSet presAssocID="{F4DC89C3-B98C-4A22-A755-27B2AE1F1CD8}" presName="connectorText" presStyleLbl="sibTrans2D1" presStyleIdx="0" presStyleCnt="4"/>
      <dgm:spPr/>
    </dgm:pt>
    <dgm:pt modelId="{5CB3768D-8A17-431A-A6BE-6771E8C5C5CD}" type="pres">
      <dgm:prSet presAssocID="{7048C569-125D-4643-8B0E-D0343C168A58}" presName="node" presStyleLbl="node1" presStyleIdx="1" presStyleCnt="5">
        <dgm:presLayoutVars>
          <dgm:bulletEnabled val="1"/>
        </dgm:presLayoutVars>
      </dgm:prSet>
      <dgm:spPr/>
    </dgm:pt>
    <dgm:pt modelId="{4D133FFA-201F-4A65-8153-2981D9AB5C29}" type="pres">
      <dgm:prSet presAssocID="{4680F66B-AB34-429E-BC7E-731D7F2D4CEC}" presName="sibTrans" presStyleLbl="sibTrans2D1" presStyleIdx="1" presStyleCnt="4"/>
      <dgm:spPr/>
    </dgm:pt>
    <dgm:pt modelId="{FA95836A-D3CD-4162-BDAA-4BD1CE9EC9BD}" type="pres">
      <dgm:prSet presAssocID="{4680F66B-AB34-429E-BC7E-731D7F2D4CEC}" presName="connectorText" presStyleLbl="sibTrans2D1" presStyleIdx="1" presStyleCnt="4"/>
      <dgm:spPr/>
    </dgm:pt>
    <dgm:pt modelId="{86A61A57-1BB0-4580-B51B-A654E0F5231C}" type="pres">
      <dgm:prSet presAssocID="{5367B069-1ABF-4A9F-B1D4-9F537144BE2B}" presName="node" presStyleLbl="node1" presStyleIdx="2" presStyleCnt="5">
        <dgm:presLayoutVars>
          <dgm:bulletEnabled val="1"/>
        </dgm:presLayoutVars>
      </dgm:prSet>
      <dgm:spPr/>
    </dgm:pt>
    <dgm:pt modelId="{ED7E12D7-122B-4BED-8DD6-260E02CCDE7F}" type="pres">
      <dgm:prSet presAssocID="{FC27E1E4-A096-4A82-847A-53C06204D3DE}" presName="sibTrans" presStyleLbl="sibTrans2D1" presStyleIdx="2" presStyleCnt="4"/>
      <dgm:spPr/>
    </dgm:pt>
    <dgm:pt modelId="{EFE9163C-679E-4C79-AA02-8454C8D557D8}" type="pres">
      <dgm:prSet presAssocID="{FC27E1E4-A096-4A82-847A-53C06204D3DE}" presName="connectorText" presStyleLbl="sibTrans2D1" presStyleIdx="2" presStyleCnt="4"/>
      <dgm:spPr/>
    </dgm:pt>
    <dgm:pt modelId="{35D6FF9E-93F8-4A02-847B-5B3A41441F30}" type="pres">
      <dgm:prSet presAssocID="{BE8DB10D-C076-453D-8511-E263D66445A5}" presName="node" presStyleLbl="node1" presStyleIdx="3" presStyleCnt="5" custScaleX="111972">
        <dgm:presLayoutVars>
          <dgm:bulletEnabled val="1"/>
        </dgm:presLayoutVars>
      </dgm:prSet>
      <dgm:spPr/>
    </dgm:pt>
    <dgm:pt modelId="{7D2AB431-E5AB-49E1-A2C4-49856ABA2BBE}" type="pres">
      <dgm:prSet presAssocID="{185E6181-466B-4B1F-AF4D-0F0BE5407DE5}" presName="sibTrans" presStyleLbl="sibTrans2D1" presStyleIdx="3" presStyleCnt="4"/>
      <dgm:spPr/>
    </dgm:pt>
    <dgm:pt modelId="{1D066D5F-9B52-4B1F-B42C-6FA4D9407E62}" type="pres">
      <dgm:prSet presAssocID="{185E6181-466B-4B1F-AF4D-0F0BE5407DE5}" presName="connectorText" presStyleLbl="sibTrans2D1" presStyleIdx="3" presStyleCnt="4"/>
      <dgm:spPr/>
    </dgm:pt>
    <dgm:pt modelId="{78D076A2-5DD5-4A95-8B7D-CD39D14BEE73}" type="pres">
      <dgm:prSet presAssocID="{091F9D95-E5A3-4C07-BC68-20FF3EA1D36F}" presName="node" presStyleLbl="node1" presStyleIdx="4" presStyleCnt="5">
        <dgm:presLayoutVars>
          <dgm:bulletEnabled val="1"/>
        </dgm:presLayoutVars>
      </dgm:prSet>
      <dgm:spPr/>
    </dgm:pt>
  </dgm:ptLst>
  <dgm:cxnLst>
    <dgm:cxn modelId="{66E2B907-DBC3-478A-ABF2-38F96E8B6C82}" type="presOf" srcId="{4680F66B-AB34-429E-BC7E-731D7F2D4CEC}" destId="{FA95836A-D3CD-4162-BDAA-4BD1CE9EC9BD}" srcOrd="1" destOrd="0" presId="urn:microsoft.com/office/officeart/2005/8/layout/process1"/>
    <dgm:cxn modelId="{6E9C380F-7F11-4F3A-82E4-C380C421AD0D}" type="presOf" srcId="{F4DC89C3-B98C-4A22-A755-27B2AE1F1CD8}" destId="{F834178C-629B-47B1-9193-9291181DA51F}" srcOrd="1" destOrd="0" presId="urn:microsoft.com/office/officeart/2005/8/layout/process1"/>
    <dgm:cxn modelId="{7DFB5515-4636-442A-AA85-C89E7AE2E5FD}" srcId="{BA03201A-F71C-4EAD-A579-294BAFF2EE2E}" destId="{39EE52B8-B86D-406B-8752-6D46DDBF29A9}" srcOrd="0" destOrd="0" parTransId="{70F648D5-FC52-485F-883E-3C1719FA85B0}" sibTransId="{F4DC89C3-B98C-4A22-A755-27B2AE1F1CD8}"/>
    <dgm:cxn modelId="{FF2C8E18-9E96-4826-B789-753A513FA635}" srcId="{BA03201A-F71C-4EAD-A579-294BAFF2EE2E}" destId="{BE8DB10D-C076-453D-8511-E263D66445A5}" srcOrd="3" destOrd="0" parTransId="{43B2BBD3-D6E8-4409-AAE9-B40C31A3EB98}" sibTransId="{185E6181-466B-4B1F-AF4D-0F0BE5407DE5}"/>
    <dgm:cxn modelId="{FC128A36-4891-47EC-925C-4925D0DD2799}" type="presOf" srcId="{39EE52B8-B86D-406B-8752-6D46DDBF29A9}" destId="{8251EB12-71EF-4F68-9E67-F86593174C32}" srcOrd="0" destOrd="0" presId="urn:microsoft.com/office/officeart/2005/8/layout/process1"/>
    <dgm:cxn modelId="{26831D3E-CBAA-4E19-AF8A-57F4E78A3F5F}" type="presOf" srcId="{BE8DB10D-C076-453D-8511-E263D66445A5}" destId="{35D6FF9E-93F8-4A02-847B-5B3A41441F30}" srcOrd="0" destOrd="0" presId="urn:microsoft.com/office/officeart/2005/8/layout/process1"/>
    <dgm:cxn modelId="{B1B5543F-16A6-4A74-A943-BCA4AAC15B2C}" type="presOf" srcId="{5367B069-1ABF-4A9F-B1D4-9F537144BE2B}" destId="{86A61A57-1BB0-4580-B51B-A654E0F5231C}" srcOrd="0" destOrd="0" presId="urn:microsoft.com/office/officeart/2005/8/layout/process1"/>
    <dgm:cxn modelId="{B3D50D60-48C2-4CA5-8709-0123ED61AAFB}" type="presOf" srcId="{FC27E1E4-A096-4A82-847A-53C06204D3DE}" destId="{ED7E12D7-122B-4BED-8DD6-260E02CCDE7F}" srcOrd="0" destOrd="0" presId="urn:microsoft.com/office/officeart/2005/8/layout/process1"/>
    <dgm:cxn modelId="{25F5DF69-C8DE-4611-9133-5FDBB0242AD8}" type="presOf" srcId="{091F9D95-E5A3-4C07-BC68-20FF3EA1D36F}" destId="{78D076A2-5DD5-4A95-8B7D-CD39D14BEE73}" srcOrd="0" destOrd="0" presId="urn:microsoft.com/office/officeart/2005/8/layout/process1"/>
    <dgm:cxn modelId="{C71D0AAC-29CC-4C7C-8342-F8129AB53264}" srcId="{BA03201A-F71C-4EAD-A579-294BAFF2EE2E}" destId="{091F9D95-E5A3-4C07-BC68-20FF3EA1D36F}" srcOrd="4" destOrd="0" parTransId="{CD6E38C6-AC81-4FFD-9315-94E0BD0AF8C0}" sibTransId="{90E95EF6-37DD-4290-96BB-154B113CCF46}"/>
    <dgm:cxn modelId="{FC4D42B6-02E3-4C08-B04C-38ECD1A14CA0}" type="presOf" srcId="{4680F66B-AB34-429E-BC7E-731D7F2D4CEC}" destId="{4D133FFA-201F-4A65-8153-2981D9AB5C29}" srcOrd="0" destOrd="0" presId="urn:microsoft.com/office/officeart/2005/8/layout/process1"/>
    <dgm:cxn modelId="{06F810CC-6BB8-4D71-9BCA-5CCCA911B7E4}" type="presOf" srcId="{FC27E1E4-A096-4A82-847A-53C06204D3DE}" destId="{EFE9163C-679E-4C79-AA02-8454C8D557D8}" srcOrd="1" destOrd="0" presId="urn:microsoft.com/office/officeart/2005/8/layout/process1"/>
    <dgm:cxn modelId="{33C0E3D5-8631-4B13-9695-45207FCEE035}" type="presOf" srcId="{7048C569-125D-4643-8B0E-D0343C168A58}" destId="{5CB3768D-8A17-431A-A6BE-6771E8C5C5CD}" srcOrd="0" destOrd="0" presId="urn:microsoft.com/office/officeart/2005/8/layout/process1"/>
    <dgm:cxn modelId="{0D6E27DF-A079-490D-8B94-ADF1D8679D59}" srcId="{BA03201A-F71C-4EAD-A579-294BAFF2EE2E}" destId="{7048C569-125D-4643-8B0E-D0343C168A58}" srcOrd="1" destOrd="0" parTransId="{85AEE163-3AA4-4E97-AA98-7AE54E83EB45}" sibTransId="{4680F66B-AB34-429E-BC7E-731D7F2D4CEC}"/>
    <dgm:cxn modelId="{704DF0E1-E583-47EC-BA7F-A0CB0E913B1C}" type="presOf" srcId="{185E6181-466B-4B1F-AF4D-0F0BE5407DE5}" destId="{7D2AB431-E5AB-49E1-A2C4-49856ABA2BBE}" srcOrd="0" destOrd="0" presId="urn:microsoft.com/office/officeart/2005/8/layout/process1"/>
    <dgm:cxn modelId="{241D77E4-1E6D-4C60-A88E-1E93C039172D}" type="presOf" srcId="{F4DC89C3-B98C-4A22-A755-27B2AE1F1CD8}" destId="{1646AC25-C62F-490D-9F3C-A7D705A6464D}" srcOrd="0" destOrd="0" presId="urn:microsoft.com/office/officeart/2005/8/layout/process1"/>
    <dgm:cxn modelId="{9A7D41E5-608F-47C1-9518-BEA20421C514}" srcId="{BA03201A-F71C-4EAD-A579-294BAFF2EE2E}" destId="{5367B069-1ABF-4A9F-B1D4-9F537144BE2B}" srcOrd="2" destOrd="0" parTransId="{B04AEB63-FC39-47C7-9F46-C2DA145EECF3}" sibTransId="{FC27E1E4-A096-4A82-847A-53C06204D3DE}"/>
    <dgm:cxn modelId="{D368AEF0-DFDE-4AB5-A292-9DF5DD6F1DED}" type="presOf" srcId="{BA03201A-F71C-4EAD-A579-294BAFF2EE2E}" destId="{FF241B52-9F81-4062-AA21-0153EBFCC8F1}" srcOrd="0" destOrd="0" presId="urn:microsoft.com/office/officeart/2005/8/layout/process1"/>
    <dgm:cxn modelId="{3CFE90F3-B878-479B-8CED-45FB369D5F18}" type="presOf" srcId="{185E6181-466B-4B1F-AF4D-0F0BE5407DE5}" destId="{1D066D5F-9B52-4B1F-B42C-6FA4D9407E62}" srcOrd="1" destOrd="0" presId="urn:microsoft.com/office/officeart/2005/8/layout/process1"/>
    <dgm:cxn modelId="{9C509373-F605-4B12-847E-0902DA7E7419}" type="presParOf" srcId="{FF241B52-9F81-4062-AA21-0153EBFCC8F1}" destId="{8251EB12-71EF-4F68-9E67-F86593174C32}" srcOrd="0" destOrd="0" presId="urn:microsoft.com/office/officeart/2005/8/layout/process1"/>
    <dgm:cxn modelId="{26D6F9FB-B6A7-4E4E-8421-E9E119824A02}" type="presParOf" srcId="{FF241B52-9F81-4062-AA21-0153EBFCC8F1}" destId="{1646AC25-C62F-490D-9F3C-A7D705A6464D}" srcOrd="1" destOrd="0" presId="urn:microsoft.com/office/officeart/2005/8/layout/process1"/>
    <dgm:cxn modelId="{B34D3FD6-227D-4491-8416-261D20A548E8}" type="presParOf" srcId="{1646AC25-C62F-490D-9F3C-A7D705A6464D}" destId="{F834178C-629B-47B1-9193-9291181DA51F}" srcOrd="0" destOrd="0" presId="urn:microsoft.com/office/officeart/2005/8/layout/process1"/>
    <dgm:cxn modelId="{DBC67C88-0950-4B8F-BAF3-F602D2E20706}" type="presParOf" srcId="{FF241B52-9F81-4062-AA21-0153EBFCC8F1}" destId="{5CB3768D-8A17-431A-A6BE-6771E8C5C5CD}" srcOrd="2" destOrd="0" presId="urn:microsoft.com/office/officeart/2005/8/layout/process1"/>
    <dgm:cxn modelId="{F1900EC4-D27B-466F-8759-ADE3F58DB395}" type="presParOf" srcId="{FF241B52-9F81-4062-AA21-0153EBFCC8F1}" destId="{4D133FFA-201F-4A65-8153-2981D9AB5C29}" srcOrd="3" destOrd="0" presId="urn:microsoft.com/office/officeart/2005/8/layout/process1"/>
    <dgm:cxn modelId="{864AA6BC-5D69-48F9-96EA-8D96ED6A3D24}" type="presParOf" srcId="{4D133FFA-201F-4A65-8153-2981D9AB5C29}" destId="{FA95836A-D3CD-4162-BDAA-4BD1CE9EC9BD}" srcOrd="0" destOrd="0" presId="urn:microsoft.com/office/officeart/2005/8/layout/process1"/>
    <dgm:cxn modelId="{9F5CBBEB-4ADB-4B52-8322-D82AC43B9CA1}" type="presParOf" srcId="{FF241B52-9F81-4062-AA21-0153EBFCC8F1}" destId="{86A61A57-1BB0-4580-B51B-A654E0F5231C}" srcOrd="4" destOrd="0" presId="urn:microsoft.com/office/officeart/2005/8/layout/process1"/>
    <dgm:cxn modelId="{7A6A3BAC-AA5D-4F75-AD1C-FC8D56C2CA81}" type="presParOf" srcId="{FF241B52-9F81-4062-AA21-0153EBFCC8F1}" destId="{ED7E12D7-122B-4BED-8DD6-260E02CCDE7F}" srcOrd="5" destOrd="0" presId="urn:microsoft.com/office/officeart/2005/8/layout/process1"/>
    <dgm:cxn modelId="{021C4AD3-4861-4289-B4FD-AE285466783F}" type="presParOf" srcId="{ED7E12D7-122B-4BED-8DD6-260E02CCDE7F}" destId="{EFE9163C-679E-4C79-AA02-8454C8D557D8}" srcOrd="0" destOrd="0" presId="urn:microsoft.com/office/officeart/2005/8/layout/process1"/>
    <dgm:cxn modelId="{4747ACC8-C75D-4032-AABF-E5C342FD2ECA}" type="presParOf" srcId="{FF241B52-9F81-4062-AA21-0153EBFCC8F1}" destId="{35D6FF9E-93F8-4A02-847B-5B3A41441F30}" srcOrd="6" destOrd="0" presId="urn:microsoft.com/office/officeart/2005/8/layout/process1"/>
    <dgm:cxn modelId="{CE8BF9A5-D48D-4F5C-A136-3BFC6B056CEF}" type="presParOf" srcId="{FF241B52-9F81-4062-AA21-0153EBFCC8F1}" destId="{7D2AB431-E5AB-49E1-A2C4-49856ABA2BBE}" srcOrd="7" destOrd="0" presId="urn:microsoft.com/office/officeart/2005/8/layout/process1"/>
    <dgm:cxn modelId="{A4FA14A2-2B04-40E3-BA17-F981544626C3}" type="presParOf" srcId="{7D2AB431-E5AB-49E1-A2C4-49856ABA2BBE}" destId="{1D066D5F-9B52-4B1F-B42C-6FA4D9407E62}" srcOrd="0" destOrd="0" presId="urn:microsoft.com/office/officeart/2005/8/layout/process1"/>
    <dgm:cxn modelId="{49122EB3-2012-4C2F-9665-1351C18675D2}" type="presParOf" srcId="{FF241B52-9F81-4062-AA21-0153EBFCC8F1}" destId="{78D076A2-5DD5-4A95-8B7D-CD39D14BEE73}"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62490EA-452E-4A81-9269-36513E88BF20}" type="doc">
      <dgm:prSet loTypeId="urn:microsoft.com/office/officeart/2005/8/layout/hProcess11" loCatId="process" qsTypeId="urn:microsoft.com/office/officeart/2005/8/quickstyle/simple2" qsCatId="simple" csTypeId="urn:microsoft.com/office/officeart/2005/8/colors/accent1_2" csCatId="accent1"/>
      <dgm:spPr/>
      <dgm:t>
        <a:bodyPr/>
        <a:lstStyle/>
        <a:p>
          <a:endParaRPr lang="en-US"/>
        </a:p>
      </dgm:t>
    </dgm:pt>
    <dgm:pt modelId="{6A391F49-054F-47E9-B03A-7856E8D81F08}">
      <dgm:prSet custT="1"/>
      <dgm:spPr/>
      <dgm:t>
        <a:bodyPr/>
        <a:lstStyle/>
        <a:p>
          <a:r>
            <a:rPr lang="en-US" sz="1800" b="0" i="0" dirty="0">
              <a:latin typeface="Gotham Rounded Medium" panose="02000000000000000000" pitchFamily="50" charset="0"/>
            </a:rPr>
            <a:t>Get educated! Learn about the buying process, financing options, and being a responsible homeowner</a:t>
          </a:r>
          <a:r>
            <a:rPr lang="en-US" sz="1100" b="0" i="0" dirty="0"/>
            <a:t>.</a:t>
          </a:r>
          <a:endParaRPr lang="en-US" sz="1100" dirty="0"/>
        </a:p>
      </dgm:t>
    </dgm:pt>
    <dgm:pt modelId="{5B34B24D-E80C-46BC-B59C-992272F47E8C}" type="parTrans" cxnId="{350A82BE-6F3A-4A28-8378-467F9053F984}">
      <dgm:prSet/>
      <dgm:spPr/>
      <dgm:t>
        <a:bodyPr/>
        <a:lstStyle/>
        <a:p>
          <a:endParaRPr lang="en-US"/>
        </a:p>
      </dgm:t>
    </dgm:pt>
    <dgm:pt modelId="{D46F26B9-6E85-42D1-B4B9-F96814997E1E}" type="sibTrans" cxnId="{350A82BE-6F3A-4A28-8378-467F9053F984}">
      <dgm:prSet/>
      <dgm:spPr/>
      <dgm:t>
        <a:bodyPr/>
        <a:lstStyle/>
        <a:p>
          <a:endParaRPr lang="en-US"/>
        </a:p>
      </dgm:t>
    </dgm:pt>
    <dgm:pt modelId="{4C9D4029-9BAB-4CF3-92EC-68E49698FE47}" type="pres">
      <dgm:prSet presAssocID="{C62490EA-452E-4A81-9269-36513E88BF20}" presName="Name0" presStyleCnt="0">
        <dgm:presLayoutVars>
          <dgm:dir/>
          <dgm:resizeHandles val="exact"/>
        </dgm:presLayoutVars>
      </dgm:prSet>
      <dgm:spPr/>
    </dgm:pt>
    <dgm:pt modelId="{119CCF78-8220-4649-8982-8F19870DA0C2}" type="pres">
      <dgm:prSet presAssocID="{C62490EA-452E-4A81-9269-36513E88BF20}" presName="arrow" presStyleLbl="bgShp" presStyleIdx="0" presStyleCnt="1"/>
      <dgm:spPr/>
    </dgm:pt>
    <dgm:pt modelId="{8329B100-C4EE-4823-9CF4-E06402386A16}" type="pres">
      <dgm:prSet presAssocID="{C62490EA-452E-4A81-9269-36513E88BF20}" presName="points" presStyleCnt="0"/>
      <dgm:spPr/>
    </dgm:pt>
    <dgm:pt modelId="{7A29093F-28AA-4E9D-A27D-3B1F2415B78B}" type="pres">
      <dgm:prSet presAssocID="{6A391F49-054F-47E9-B03A-7856E8D81F08}" presName="compositeA" presStyleCnt="0"/>
      <dgm:spPr/>
    </dgm:pt>
    <dgm:pt modelId="{18E2E830-30B4-44A2-BE4E-938786CC6A96}" type="pres">
      <dgm:prSet presAssocID="{6A391F49-054F-47E9-B03A-7856E8D81F08}" presName="textA" presStyleLbl="revTx" presStyleIdx="0" presStyleCnt="1">
        <dgm:presLayoutVars>
          <dgm:bulletEnabled val="1"/>
        </dgm:presLayoutVars>
      </dgm:prSet>
      <dgm:spPr/>
    </dgm:pt>
    <dgm:pt modelId="{6CC57184-98BE-43B5-8D1C-B66449A385B4}" type="pres">
      <dgm:prSet presAssocID="{6A391F49-054F-47E9-B03A-7856E8D81F08}" presName="circleA" presStyleLbl="node1" presStyleIdx="0" presStyleCnt="1"/>
      <dgm:spPr/>
    </dgm:pt>
    <dgm:pt modelId="{64C0B1BC-2871-4F18-8716-C66B97C1E37E}" type="pres">
      <dgm:prSet presAssocID="{6A391F49-054F-47E9-B03A-7856E8D81F08}" presName="spaceA" presStyleCnt="0"/>
      <dgm:spPr/>
    </dgm:pt>
  </dgm:ptLst>
  <dgm:cxnLst>
    <dgm:cxn modelId="{6BBC3771-27DE-4BA5-B451-BF9DE7F6C537}" type="presOf" srcId="{6A391F49-054F-47E9-B03A-7856E8D81F08}" destId="{18E2E830-30B4-44A2-BE4E-938786CC6A96}" srcOrd="0" destOrd="0" presId="urn:microsoft.com/office/officeart/2005/8/layout/hProcess11"/>
    <dgm:cxn modelId="{DAC13594-5ADB-4B4D-ABF4-E1CD86930C30}" type="presOf" srcId="{C62490EA-452E-4A81-9269-36513E88BF20}" destId="{4C9D4029-9BAB-4CF3-92EC-68E49698FE47}" srcOrd="0" destOrd="0" presId="urn:microsoft.com/office/officeart/2005/8/layout/hProcess11"/>
    <dgm:cxn modelId="{350A82BE-6F3A-4A28-8378-467F9053F984}" srcId="{C62490EA-452E-4A81-9269-36513E88BF20}" destId="{6A391F49-054F-47E9-B03A-7856E8D81F08}" srcOrd="0" destOrd="0" parTransId="{5B34B24D-E80C-46BC-B59C-992272F47E8C}" sibTransId="{D46F26B9-6E85-42D1-B4B9-F96814997E1E}"/>
    <dgm:cxn modelId="{5600EF74-4478-475B-971C-EE26B7BE5765}" type="presParOf" srcId="{4C9D4029-9BAB-4CF3-92EC-68E49698FE47}" destId="{119CCF78-8220-4649-8982-8F19870DA0C2}" srcOrd="0" destOrd="0" presId="urn:microsoft.com/office/officeart/2005/8/layout/hProcess11"/>
    <dgm:cxn modelId="{E9FAB2DC-5E68-48E2-9C48-A1C9FBE47CEA}" type="presParOf" srcId="{4C9D4029-9BAB-4CF3-92EC-68E49698FE47}" destId="{8329B100-C4EE-4823-9CF4-E06402386A16}" srcOrd="1" destOrd="0" presId="urn:microsoft.com/office/officeart/2005/8/layout/hProcess11"/>
    <dgm:cxn modelId="{098D8563-A364-40BC-A49A-3AE80B65D0D4}" type="presParOf" srcId="{8329B100-C4EE-4823-9CF4-E06402386A16}" destId="{7A29093F-28AA-4E9D-A27D-3B1F2415B78B}" srcOrd="0" destOrd="0" presId="urn:microsoft.com/office/officeart/2005/8/layout/hProcess11"/>
    <dgm:cxn modelId="{FCE4AFCB-50BF-4A42-9E85-CDCDB6104A2F}" type="presParOf" srcId="{7A29093F-28AA-4E9D-A27D-3B1F2415B78B}" destId="{18E2E830-30B4-44A2-BE4E-938786CC6A96}" srcOrd="0" destOrd="0" presId="urn:microsoft.com/office/officeart/2005/8/layout/hProcess11"/>
    <dgm:cxn modelId="{2F39D290-C06E-4D5F-8F75-6E557E9B4B63}" type="presParOf" srcId="{7A29093F-28AA-4E9D-A27D-3B1F2415B78B}" destId="{6CC57184-98BE-43B5-8D1C-B66449A385B4}" srcOrd="1" destOrd="0" presId="urn:microsoft.com/office/officeart/2005/8/layout/hProcess11"/>
    <dgm:cxn modelId="{9D4E6935-49CA-41E6-AF02-81BB634A33FA}" type="presParOf" srcId="{7A29093F-28AA-4E9D-A27D-3B1F2415B78B}" destId="{64C0B1BC-2871-4F18-8716-C66B97C1E37E}"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F46A1E3-F5C0-444A-A59F-6D497F939ECB}" type="doc">
      <dgm:prSet loTypeId="urn:microsoft.com/office/officeart/2005/8/layout/process1" loCatId="process" qsTypeId="urn:microsoft.com/office/officeart/2005/8/quickstyle/3d3" qsCatId="3D" csTypeId="urn:microsoft.com/office/officeart/2005/8/colors/colorful1" csCatId="colorful" phldr="1"/>
      <dgm:spPr/>
      <dgm:t>
        <a:bodyPr/>
        <a:lstStyle/>
        <a:p>
          <a:endParaRPr lang="en-US"/>
        </a:p>
      </dgm:t>
    </dgm:pt>
    <dgm:pt modelId="{13ABBE4F-8668-4C99-9919-F1A00BB66BB9}">
      <dgm:prSet custT="1"/>
      <dgm:spPr/>
      <dgm:t>
        <a:bodyPr/>
        <a:lstStyle/>
        <a:p>
          <a:r>
            <a:rPr lang="en-US" sz="1400" b="0" i="0">
              <a:latin typeface="Gotham Rounded Book" pitchFamily="50" charset="0"/>
            </a:rPr>
            <a:t>First-time borrowers using a WHEDA loan are required to take a home buyer education class</a:t>
          </a:r>
          <a:endParaRPr lang="en-US" sz="1400">
            <a:latin typeface="Gotham Rounded Book" pitchFamily="50" charset="0"/>
          </a:endParaRPr>
        </a:p>
      </dgm:t>
    </dgm:pt>
    <dgm:pt modelId="{CB35FCA8-5945-4036-8F8D-D874C7B98757}" type="parTrans" cxnId="{9A262424-F436-4153-86E8-4AB3788CFB2C}">
      <dgm:prSet/>
      <dgm:spPr/>
      <dgm:t>
        <a:bodyPr/>
        <a:lstStyle/>
        <a:p>
          <a:endParaRPr lang="en-US" sz="2400">
            <a:latin typeface="Gotham Rounded Book" pitchFamily="50" charset="0"/>
          </a:endParaRPr>
        </a:p>
      </dgm:t>
    </dgm:pt>
    <dgm:pt modelId="{7E247600-02E9-4C50-B564-23B47F14DF2B}" type="sibTrans" cxnId="{9A262424-F436-4153-86E8-4AB3788CFB2C}">
      <dgm:prSet custT="1"/>
      <dgm:spPr/>
      <dgm:t>
        <a:bodyPr/>
        <a:lstStyle/>
        <a:p>
          <a:endParaRPr lang="en-US" sz="2400">
            <a:latin typeface="Gotham Rounded Book" pitchFamily="50" charset="0"/>
          </a:endParaRPr>
        </a:p>
      </dgm:t>
    </dgm:pt>
    <dgm:pt modelId="{1998307E-5901-4DE9-BD66-87C0DB74E6CB}">
      <dgm:prSet custT="1"/>
      <dgm:spPr/>
      <dgm:t>
        <a:bodyPr/>
        <a:lstStyle/>
        <a:p>
          <a:r>
            <a:rPr lang="en-US" sz="1400" b="0" i="0" dirty="0">
              <a:latin typeface="Gotham Rounded Book" pitchFamily="50" charset="0"/>
            </a:rPr>
            <a:t>In addition, if purchasing a 2-4-unit property, at least one borrower must also complete an approved landlord education course.  </a:t>
          </a:r>
          <a:endParaRPr lang="en-US" sz="1400" dirty="0">
            <a:latin typeface="Gotham Rounded Book" pitchFamily="50" charset="0"/>
          </a:endParaRPr>
        </a:p>
      </dgm:t>
    </dgm:pt>
    <dgm:pt modelId="{8D58BEB1-F8B3-43C9-A3E2-7E94BCBB3782}" type="parTrans" cxnId="{7AFAA866-F8B9-4B21-8ECB-28274B2F29A4}">
      <dgm:prSet/>
      <dgm:spPr/>
      <dgm:t>
        <a:bodyPr/>
        <a:lstStyle/>
        <a:p>
          <a:endParaRPr lang="en-US" sz="2400">
            <a:latin typeface="Gotham Rounded Book" pitchFamily="50" charset="0"/>
          </a:endParaRPr>
        </a:p>
      </dgm:t>
    </dgm:pt>
    <dgm:pt modelId="{EBBEAD2F-A16B-4B1E-917D-AC901697D5F3}" type="sibTrans" cxnId="{7AFAA866-F8B9-4B21-8ECB-28274B2F29A4}">
      <dgm:prSet custT="1"/>
      <dgm:spPr/>
      <dgm:t>
        <a:bodyPr/>
        <a:lstStyle/>
        <a:p>
          <a:endParaRPr lang="en-US" sz="2400">
            <a:latin typeface="Gotham Rounded Book" pitchFamily="50" charset="0"/>
          </a:endParaRPr>
        </a:p>
      </dgm:t>
    </dgm:pt>
    <dgm:pt modelId="{4EFA6AF5-8703-4182-9930-69ADDE25DC23}">
      <dgm:prSet custT="1"/>
      <dgm:spPr/>
      <dgm:t>
        <a:bodyPr/>
        <a:lstStyle/>
        <a:p>
          <a:r>
            <a:rPr lang="en-US" sz="1400" b="0" i="0">
              <a:latin typeface="Gotham Rounded Book" pitchFamily="50" charset="0"/>
            </a:rPr>
            <a:t>Check with your lender on which type of education you will need. </a:t>
          </a:r>
          <a:endParaRPr lang="en-US" sz="1400">
            <a:latin typeface="Gotham Rounded Book" pitchFamily="50" charset="0"/>
          </a:endParaRPr>
        </a:p>
      </dgm:t>
    </dgm:pt>
    <dgm:pt modelId="{2092663A-0C04-4C40-A36D-F0761C7706BB}" type="parTrans" cxnId="{7137117F-CFFE-470D-8AE8-E9B60D91400B}">
      <dgm:prSet/>
      <dgm:spPr/>
      <dgm:t>
        <a:bodyPr/>
        <a:lstStyle/>
        <a:p>
          <a:endParaRPr lang="en-US" sz="2400">
            <a:latin typeface="Gotham Rounded Book" pitchFamily="50" charset="0"/>
          </a:endParaRPr>
        </a:p>
      </dgm:t>
    </dgm:pt>
    <dgm:pt modelId="{7AFD5C40-6CD8-4BFB-8053-4E5193AA3170}" type="sibTrans" cxnId="{7137117F-CFFE-470D-8AE8-E9B60D91400B}">
      <dgm:prSet custT="1"/>
      <dgm:spPr/>
      <dgm:t>
        <a:bodyPr/>
        <a:lstStyle/>
        <a:p>
          <a:endParaRPr lang="en-US" sz="2400">
            <a:latin typeface="Gotham Rounded Book" pitchFamily="50" charset="0"/>
          </a:endParaRPr>
        </a:p>
      </dgm:t>
    </dgm:pt>
    <dgm:pt modelId="{148F3799-27B6-4457-9C63-41B0CA3C78BA}">
      <dgm:prSet custT="1"/>
      <dgm:spPr/>
      <dgm:t>
        <a:bodyPr/>
        <a:lstStyle/>
        <a:p>
          <a:r>
            <a:rPr lang="en-US" sz="1400" dirty="0">
              <a:latin typeface="Gotham Rounded Book" pitchFamily="50" charset="0"/>
            </a:rPr>
            <a:t>B</a:t>
          </a:r>
          <a:r>
            <a:rPr lang="en-US" sz="1400" b="0" i="0" dirty="0">
              <a:latin typeface="Gotham Rounded Book" pitchFamily="50" charset="0"/>
            </a:rPr>
            <a:t>oth Home Buyer Education and Landlord Education must have been completed prior to purchase and are good for within 12 months of the application date.</a:t>
          </a:r>
          <a:endParaRPr lang="en-US" sz="1400" dirty="0">
            <a:latin typeface="Gotham Rounded Book" pitchFamily="50" charset="0"/>
          </a:endParaRPr>
        </a:p>
      </dgm:t>
    </dgm:pt>
    <dgm:pt modelId="{579713C2-B548-44C8-8A12-8F57A8410D70}" type="parTrans" cxnId="{DEAC6332-1B97-44C2-89DF-4152D36C9CC2}">
      <dgm:prSet/>
      <dgm:spPr/>
      <dgm:t>
        <a:bodyPr/>
        <a:lstStyle/>
        <a:p>
          <a:endParaRPr lang="en-US" sz="2400">
            <a:latin typeface="Gotham Rounded Book" pitchFamily="50" charset="0"/>
          </a:endParaRPr>
        </a:p>
      </dgm:t>
    </dgm:pt>
    <dgm:pt modelId="{28115015-0431-43EA-8369-47673F116048}" type="sibTrans" cxnId="{DEAC6332-1B97-44C2-89DF-4152D36C9CC2}">
      <dgm:prSet custT="1"/>
      <dgm:spPr/>
      <dgm:t>
        <a:bodyPr/>
        <a:lstStyle/>
        <a:p>
          <a:endParaRPr lang="en-US" sz="2400">
            <a:latin typeface="Gotham Rounded Book" pitchFamily="50" charset="0"/>
          </a:endParaRPr>
        </a:p>
      </dgm:t>
    </dgm:pt>
    <dgm:pt modelId="{E1F3B75B-D059-41E5-9AF1-7EA46E0D1813}">
      <dgm:prSet custT="1"/>
      <dgm:spPr/>
      <dgm:t>
        <a:bodyPr/>
        <a:lstStyle/>
        <a:p>
          <a:r>
            <a:rPr lang="en-US" sz="1400" b="0" i="0">
              <a:latin typeface="Gotham Rounded Book" pitchFamily="50" charset="0"/>
            </a:rPr>
            <a:t>There are several in-person and online options. </a:t>
          </a:r>
          <a:endParaRPr lang="en-US" sz="1400">
            <a:latin typeface="Gotham Rounded Book" pitchFamily="50" charset="0"/>
          </a:endParaRPr>
        </a:p>
      </dgm:t>
    </dgm:pt>
    <dgm:pt modelId="{2A1700B9-50FC-4420-8309-4897AFE2A36C}" type="parTrans" cxnId="{13C84392-4C33-4202-8C4C-63219A691FCA}">
      <dgm:prSet/>
      <dgm:spPr/>
      <dgm:t>
        <a:bodyPr/>
        <a:lstStyle/>
        <a:p>
          <a:endParaRPr lang="en-US" sz="2400">
            <a:latin typeface="Gotham Rounded Book" pitchFamily="50" charset="0"/>
          </a:endParaRPr>
        </a:p>
      </dgm:t>
    </dgm:pt>
    <dgm:pt modelId="{C6EE440C-0B43-4F1B-A2E4-3BD360E7BF9F}" type="sibTrans" cxnId="{13C84392-4C33-4202-8C4C-63219A691FCA}">
      <dgm:prSet/>
      <dgm:spPr/>
      <dgm:t>
        <a:bodyPr/>
        <a:lstStyle/>
        <a:p>
          <a:endParaRPr lang="en-US" sz="2400">
            <a:latin typeface="Gotham Rounded Book" pitchFamily="50" charset="0"/>
          </a:endParaRPr>
        </a:p>
      </dgm:t>
    </dgm:pt>
    <dgm:pt modelId="{FB2BC33C-1E0C-4B24-81FD-8619C1C9D2B1}" type="pres">
      <dgm:prSet presAssocID="{CF46A1E3-F5C0-444A-A59F-6D497F939ECB}" presName="Name0" presStyleCnt="0">
        <dgm:presLayoutVars>
          <dgm:dir/>
          <dgm:resizeHandles val="exact"/>
        </dgm:presLayoutVars>
      </dgm:prSet>
      <dgm:spPr/>
    </dgm:pt>
    <dgm:pt modelId="{0CCB79E3-973F-44C6-BFEF-80D18795C725}" type="pres">
      <dgm:prSet presAssocID="{13ABBE4F-8668-4C99-9919-F1A00BB66BB9}" presName="node" presStyleLbl="node1" presStyleIdx="0" presStyleCnt="5">
        <dgm:presLayoutVars>
          <dgm:bulletEnabled val="1"/>
        </dgm:presLayoutVars>
      </dgm:prSet>
      <dgm:spPr/>
    </dgm:pt>
    <dgm:pt modelId="{20F08551-66D9-4729-A95D-32B76A4F1DA3}" type="pres">
      <dgm:prSet presAssocID="{7E247600-02E9-4C50-B564-23B47F14DF2B}" presName="sibTrans" presStyleLbl="sibTrans2D1" presStyleIdx="0" presStyleCnt="4"/>
      <dgm:spPr/>
    </dgm:pt>
    <dgm:pt modelId="{2D33F7C7-74B6-4C93-B69D-B63C8ECDF4E2}" type="pres">
      <dgm:prSet presAssocID="{7E247600-02E9-4C50-B564-23B47F14DF2B}" presName="connectorText" presStyleLbl="sibTrans2D1" presStyleIdx="0" presStyleCnt="4"/>
      <dgm:spPr/>
    </dgm:pt>
    <dgm:pt modelId="{210E64B4-A9B3-49FA-B20D-ABCBDA9B3E42}" type="pres">
      <dgm:prSet presAssocID="{1998307E-5901-4DE9-BD66-87C0DB74E6CB}" presName="node" presStyleLbl="node1" presStyleIdx="1" presStyleCnt="5">
        <dgm:presLayoutVars>
          <dgm:bulletEnabled val="1"/>
        </dgm:presLayoutVars>
      </dgm:prSet>
      <dgm:spPr/>
    </dgm:pt>
    <dgm:pt modelId="{D124CD94-1C16-4850-9B21-D4E2D0DBCF03}" type="pres">
      <dgm:prSet presAssocID="{EBBEAD2F-A16B-4B1E-917D-AC901697D5F3}" presName="sibTrans" presStyleLbl="sibTrans2D1" presStyleIdx="1" presStyleCnt="4"/>
      <dgm:spPr/>
    </dgm:pt>
    <dgm:pt modelId="{D1D51DF2-76C7-47CC-AEA5-2B526CA7B083}" type="pres">
      <dgm:prSet presAssocID="{EBBEAD2F-A16B-4B1E-917D-AC901697D5F3}" presName="connectorText" presStyleLbl="sibTrans2D1" presStyleIdx="1" presStyleCnt="4"/>
      <dgm:spPr/>
    </dgm:pt>
    <dgm:pt modelId="{D14E6B42-87C0-42E5-A99C-88F44FEBC124}" type="pres">
      <dgm:prSet presAssocID="{4EFA6AF5-8703-4182-9930-69ADDE25DC23}" presName="node" presStyleLbl="node1" presStyleIdx="2" presStyleCnt="5">
        <dgm:presLayoutVars>
          <dgm:bulletEnabled val="1"/>
        </dgm:presLayoutVars>
      </dgm:prSet>
      <dgm:spPr/>
    </dgm:pt>
    <dgm:pt modelId="{3F185578-FCA8-4073-8F9D-7E1EF99EA17B}" type="pres">
      <dgm:prSet presAssocID="{7AFD5C40-6CD8-4BFB-8053-4E5193AA3170}" presName="sibTrans" presStyleLbl="sibTrans2D1" presStyleIdx="2" presStyleCnt="4"/>
      <dgm:spPr/>
    </dgm:pt>
    <dgm:pt modelId="{676D3FA4-97C5-493E-AA97-B1E05146AB48}" type="pres">
      <dgm:prSet presAssocID="{7AFD5C40-6CD8-4BFB-8053-4E5193AA3170}" presName="connectorText" presStyleLbl="sibTrans2D1" presStyleIdx="2" presStyleCnt="4"/>
      <dgm:spPr/>
    </dgm:pt>
    <dgm:pt modelId="{FD4CE24C-D695-4038-9593-61D9399CAE3D}" type="pres">
      <dgm:prSet presAssocID="{148F3799-27B6-4457-9C63-41B0CA3C78BA}" presName="node" presStyleLbl="node1" presStyleIdx="3" presStyleCnt="5">
        <dgm:presLayoutVars>
          <dgm:bulletEnabled val="1"/>
        </dgm:presLayoutVars>
      </dgm:prSet>
      <dgm:spPr/>
    </dgm:pt>
    <dgm:pt modelId="{C5218609-6B16-420C-8FE3-72B686BF4A62}" type="pres">
      <dgm:prSet presAssocID="{28115015-0431-43EA-8369-47673F116048}" presName="sibTrans" presStyleLbl="sibTrans2D1" presStyleIdx="3" presStyleCnt="4"/>
      <dgm:spPr/>
    </dgm:pt>
    <dgm:pt modelId="{3D824277-CD18-4DCE-8D3C-DD3F7B1E27EC}" type="pres">
      <dgm:prSet presAssocID="{28115015-0431-43EA-8369-47673F116048}" presName="connectorText" presStyleLbl="sibTrans2D1" presStyleIdx="3" presStyleCnt="4"/>
      <dgm:spPr/>
    </dgm:pt>
    <dgm:pt modelId="{8F50EDBA-63DD-4DFD-A2E8-EA394148D8CC}" type="pres">
      <dgm:prSet presAssocID="{E1F3B75B-D059-41E5-9AF1-7EA46E0D1813}" presName="node" presStyleLbl="node1" presStyleIdx="4" presStyleCnt="5">
        <dgm:presLayoutVars>
          <dgm:bulletEnabled val="1"/>
        </dgm:presLayoutVars>
      </dgm:prSet>
      <dgm:spPr/>
    </dgm:pt>
  </dgm:ptLst>
  <dgm:cxnLst>
    <dgm:cxn modelId="{D1281600-4FD2-4002-91F5-6FFF2B7E0B35}" type="presOf" srcId="{13ABBE4F-8668-4C99-9919-F1A00BB66BB9}" destId="{0CCB79E3-973F-44C6-BFEF-80D18795C725}" srcOrd="0" destOrd="0" presId="urn:microsoft.com/office/officeart/2005/8/layout/process1"/>
    <dgm:cxn modelId="{EAD6A303-3B2E-4846-AA65-F9E9B21B7015}" type="presOf" srcId="{4EFA6AF5-8703-4182-9930-69ADDE25DC23}" destId="{D14E6B42-87C0-42E5-A99C-88F44FEBC124}" srcOrd="0" destOrd="0" presId="urn:microsoft.com/office/officeart/2005/8/layout/process1"/>
    <dgm:cxn modelId="{1EC1A719-5041-4FCC-AA3F-2A10727A11EA}" type="presOf" srcId="{EBBEAD2F-A16B-4B1E-917D-AC901697D5F3}" destId="{D1D51DF2-76C7-47CC-AEA5-2B526CA7B083}" srcOrd="1" destOrd="0" presId="urn:microsoft.com/office/officeart/2005/8/layout/process1"/>
    <dgm:cxn modelId="{9A262424-F436-4153-86E8-4AB3788CFB2C}" srcId="{CF46A1E3-F5C0-444A-A59F-6D497F939ECB}" destId="{13ABBE4F-8668-4C99-9919-F1A00BB66BB9}" srcOrd="0" destOrd="0" parTransId="{CB35FCA8-5945-4036-8F8D-D874C7B98757}" sibTransId="{7E247600-02E9-4C50-B564-23B47F14DF2B}"/>
    <dgm:cxn modelId="{9C38DD26-32CD-48D2-8CC6-9ABA255C3172}" type="presOf" srcId="{28115015-0431-43EA-8369-47673F116048}" destId="{C5218609-6B16-420C-8FE3-72B686BF4A62}" srcOrd="0" destOrd="0" presId="urn:microsoft.com/office/officeart/2005/8/layout/process1"/>
    <dgm:cxn modelId="{DEAC6332-1B97-44C2-89DF-4152D36C9CC2}" srcId="{CF46A1E3-F5C0-444A-A59F-6D497F939ECB}" destId="{148F3799-27B6-4457-9C63-41B0CA3C78BA}" srcOrd="3" destOrd="0" parTransId="{579713C2-B548-44C8-8A12-8F57A8410D70}" sibTransId="{28115015-0431-43EA-8369-47673F116048}"/>
    <dgm:cxn modelId="{8BF38D65-4298-4A2A-91E2-6E13F749C71E}" type="presOf" srcId="{7AFD5C40-6CD8-4BFB-8053-4E5193AA3170}" destId="{676D3FA4-97C5-493E-AA97-B1E05146AB48}" srcOrd="1" destOrd="0" presId="urn:microsoft.com/office/officeart/2005/8/layout/process1"/>
    <dgm:cxn modelId="{7AFAA866-F8B9-4B21-8ECB-28274B2F29A4}" srcId="{CF46A1E3-F5C0-444A-A59F-6D497F939ECB}" destId="{1998307E-5901-4DE9-BD66-87C0DB74E6CB}" srcOrd="1" destOrd="0" parTransId="{8D58BEB1-F8B3-43C9-A3E2-7E94BCBB3782}" sibTransId="{EBBEAD2F-A16B-4B1E-917D-AC901697D5F3}"/>
    <dgm:cxn modelId="{03AEF74D-C1CF-4D8A-860F-6B5CD33466C3}" type="presOf" srcId="{28115015-0431-43EA-8369-47673F116048}" destId="{3D824277-CD18-4DCE-8D3C-DD3F7B1E27EC}" srcOrd="1" destOrd="0" presId="urn:microsoft.com/office/officeart/2005/8/layout/process1"/>
    <dgm:cxn modelId="{3C27BC70-DCD5-4812-B7A1-5350B2109372}" type="presOf" srcId="{E1F3B75B-D059-41E5-9AF1-7EA46E0D1813}" destId="{8F50EDBA-63DD-4DFD-A2E8-EA394148D8CC}" srcOrd="0" destOrd="0" presId="urn:microsoft.com/office/officeart/2005/8/layout/process1"/>
    <dgm:cxn modelId="{13B1B87B-C31E-421A-9272-B5646B339811}" type="presOf" srcId="{EBBEAD2F-A16B-4B1E-917D-AC901697D5F3}" destId="{D124CD94-1C16-4850-9B21-D4E2D0DBCF03}" srcOrd="0" destOrd="0" presId="urn:microsoft.com/office/officeart/2005/8/layout/process1"/>
    <dgm:cxn modelId="{7137117F-CFFE-470D-8AE8-E9B60D91400B}" srcId="{CF46A1E3-F5C0-444A-A59F-6D497F939ECB}" destId="{4EFA6AF5-8703-4182-9930-69ADDE25DC23}" srcOrd="2" destOrd="0" parTransId="{2092663A-0C04-4C40-A36D-F0761C7706BB}" sibTransId="{7AFD5C40-6CD8-4BFB-8053-4E5193AA3170}"/>
    <dgm:cxn modelId="{BF396C90-9C76-4E64-A9A9-BAA19AD0694F}" type="presOf" srcId="{7AFD5C40-6CD8-4BFB-8053-4E5193AA3170}" destId="{3F185578-FCA8-4073-8F9D-7E1EF99EA17B}" srcOrd="0" destOrd="0" presId="urn:microsoft.com/office/officeart/2005/8/layout/process1"/>
    <dgm:cxn modelId="{13C84392-4C33-4202-8C4C-63219A691FCA}" srcId="{CF46A1E3-F5C0-444A-A59F-6D497F939ECB}" destId="{E1F3B75B-D059-41E5-9AF1-7EA46E0D1813}" srcOrd="4" destOrd="0" parTransId="{2A1700B9-50FC-4420-8309-4897AFE2A36C}" sibTransId="{C6EE440C-0B43-4F1B-A2E4-3BD360E7BF9F}"/>
    <dgm:cxn modelId="{511F96A5-018E-48F2-BE0A-CA2D45BEED50}" type="presOf" srcId="{7E247600-02E9-4C50-B564-23B47F14DF2B}" destId="{2D33F7C7-74B6-4C93-B69D-B63C8ECDF4E2}" srcOrd="1" destOrd="0" presId="urn:microsoft.com/office/officeart/2005/8/layout/process1"/>
    <dgm:cxn modelId="{37CF50CB-796E-46C7-B4CE-77CD9978DE96}" type="presOf" srcId="{148F3799-27B6-4457-9C63-41B0CA3C78BA}" destId="{FD4CE24C-D695-4038-9593-61D9399CAE3D}" srcOrd="0" destOrd="0" presId="urn:microsoft.com/office/officeart/2005/8/layout/process1"/>
    <dgm:cxn modelId="{79D60CCE-C9AA-4D74-875A-E9D4554EEB65}" type="presOf" srcId="{CF46A1E3-F5C0-444A-A59F-6D497F939ECB}" destId="{FB2BC33C-1E0C-4B24-81FD-8619C1C9D2B1}" srcOrd="0" destOrd="0" presId="urn:microsoft.com/office/officeart/2005/8/layout/process1"/>
    <dgm:cxn modelId="{79CB6ECE-84C3-4D0C-9736-18833CB170DF}" type="presOf" srcId="{1998307E-5901-4DE9-BD66-87C0DB74E6CB}" destId="{210E64B4-A9B3-49FA-B20D-ABCBDA9B3E42}" srcOrd="0" destOrd="0" presId="urn:microsoft.com/office/officeart/2005/8/layout/process1"/>
    <dgm:cxn modelId="{8BCF09E5-82FC-4BCF-84AB-C18F88B662D4}" type="presOf" srcId="{7E247600-02E9-4C50-B564-23B47F14DF2B}" destId="{20F08551-66D9-4729-A95D-32B76A4F1DA3}" srcOrd="0" destOrd="0" presId="urn:microsoft.com/office/officeart/2005/8/layout/process1"/>
    <dgm:cxn modelId="{F2290290-DC41-411F-85D3-10894A30ABC4}" type="presParOf" srcId="{FB2BC33C-1E0C-4B24-81FD-8619C1C9D2B1}" destId="{0CCB79E3-973F-44C6-BFEF-80D18795C725}" srcOrd="0" destOrd="0" presId="urn:microsoft.com/office/officeart/2005/8/layout/process1"/>
    <dgm:cxn modelId="{AE961E09-1839-4E87-98A1-690D4DE0FDB2}" type="presParOf" srcId="{FB2BC33C-1E0C-4B24-81FD-8619C1C9D2B1}" destId="{20F08551-66D9-4729-A95D-32B76A4F1DA3}" srcOrd="1" destOrd="0" presId="urn:microsoft.com/office/officeart/2005/8/layout/process1"/>
    <dgm:cxn modelId="{28A9E2A0-F9C0-4694-99C1-563713B4F583}" type="presParOf" srcId="{20F08551-66D9-4729-A95D-32B76A4F1DA3}" destId="{2D33F7C7-74B6-4C93-B69D-B63C8ECDF4E2}" srcOrd="0" destOrd="0" presId="urn:microsoft.com/office/officeart/2005/8/layout/process1"/>
    <dgm:cxn modelId="{835CB034-0A50-4340-86DD-8885FF208A34}" type="presParOf" srcId="{FB2BC33C-1E0C-4B24-81FD-8619C1C9D2B1}" destId="{210E64B4-A9B3-49FA-B20D-ABCBDA9B3E42}" srcOrd="2" destOrd="0" presId="urn:microsoft.com/office/officeart/2005/8/layout/process1"/>
    <dgm:cxn modelId="{9692157F-DF80-44E0-B308-284161C08A4A}" type="presParOf" srcId="{FB2BC33C-1E0C-4B24-81FD-8619C1C9D2B1}" destId="{D124CD94-1C16-4850-9B21-D4E2D0DBCF03}" srcOrd="3" destOrd="0" presId="urn:microsoft.com/office/officeart/2005/8/layout/process1"/>
    <dgm:cxn modelId="{4689004A-C7B4-4E00-BAAD-EC982DDE4B9A}" type="presParOf" srcId="{D124CD94-1C16-4850-9B21-D4E2D0DBCF03}" destId="{D1D51DF2-76C7-47CC-AEA5-2B526CA7B083}" srcOrd="0" destOrd="0" presId="urn:microsoft.com/office/officeart/2005/8/layout/process1"/>
    <dgm:cxn modelId="{5F7AC687-B307-4378-850F-1CFBB1AA0A72}" type="presParOf" srcId="{FB2BC33C-1E0C-4B24-81FD-8619C1C9D2B1}" destId="{D14E6B42-87C0-42E5-A99C-88F44FEBC124}" srcOrd="4" destOrd="0" presId="urn:microsoft.com/office/officeart/2005/8/layout/process1"/>
    <dgm:cxn modelId="{B60038C9-A253-40C8-AD85-7220578782FB}" type="presParOf" srcId="{FB2BC33C-1E0C-4B24-81FD-8619C1C9D2B1}" destId="{3F185578-FCA8-4073-8F9D-7E1EF99EA17B}" srcOrd="5" destOrd="0" presId="urn:microsoft.com/office/officeart/2005/8/layout/process1"/>
    <dgm:cxn modelId="{379CFB32-37CC-4C6B-B5EE-E81C4B83163E}" type="presParOf" srcId="{3F185578-FCA8-4073-8F9D-7E1EF99EA17B}" destId="{676D3FA4-97C5-493E-AA97-B1E05146AB48}" srcOrd="0" destOrd="0" presId="urn:microsoft.com/office/officeart/2005/8/layout/process1"/>
    <dgm:cxn modelId="{A8F318C8-468A-453B-9EF1-0F4B6A3E9833}" type="presParOf" srcId="{FB2BC33C-1E0C-4B24-81FD-8619C1C9D2B1}" destId="{FD4CE24C-D695-4038-9593-61D9399CAE3D}" srcOrd="6" destOrd="0" presId="urn:microsoft.com/office/officeart/2005/8/layout/process1"/>
    <dgm:cxn modelId="{64A83762-0EB8-4130-ABDB-B937887754A1}" type="presParOf" srcId="{FB2BC33C-1E0C-4B24-81FD-8619C1C9D2B1}" destId="{C5218609-6B16-420C-8FE3-72B686BF4A62}" srcOrd="7" destOrd="0" presId="urn:microsoft.com/office/officeart/2005/8/layout/process1"/>
    <dgm:cxn modelId="{85FC0B75-ECAE-428C-A203-27B11AF329F5}" type="presParOf" srcId="{C5218609-6B16-420C-8FE3-72B686BF4A62}" destId="{3D824277-CD18-4DCE-8D3C-DD3F7B1E27EC}" srcOrd="0" destOrd="0" presId="urn:microsoft.com/office/officeart/2005/8/layout/process1"/>
    <dgm:cxn modelId="{B60BC7B3-BB52-4231-B26A-C7CA5F3235E6}" type="presParOf" srcId="{FB2BC33C-1E0C-4B24-81FD-8619C1C9D2B1}" destId="{8F50EDBA-63DD-4DFD-A2E8-EA394148D8CC}"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433CE7C-6BD9-449E-85E6-CA941351B083}" type="doc">
      <dgm:prSet loTypeId="urn:microsoft.com/office/officeart/2005/8/layout/process1" loCatId="process" qsTypeId="urn:microsoft.com/office/officeart/2005/8/quickstyle/3d3" qsCatId="3D" csTypeId="urn:microsoft.com/office/officeart/2005/8/colors/accent3_2" csCatId="accent3" phldr="1"/>
      <dgm:spPr/>
      <dgm:t>
        <a:bodyPr/>
        <a:lstStyle/>
        <a:p>
          <a:endParaRPr lang="en-US"/>
        </a:p>
      </dgm:t>
    </dgm:pt>
    <dgm:pt modelId="{51C33B23-2F80-4046-AECF-5DF211491DA7}">
      <dgm:prSet custT="1"/>
      <dgm:spPr>
        <a:solidFill>
          <a:schemeClr val="bg1"/>
        </a:solidFill>
      </dgm:spPr>
      <dgm:t>
        <a:bodyPr/>
        <a:lstStyle/>
        <a:p>
          <a:r>
            <a:rPr lang="en-US" sz="1600" b="0" i="0" dirty="0">
              <a:solidFill>
                <a:srgbClr val="158C59"/>
              </a:solidFill>
              <a:latin typeface="Gotham Rounded Book" pitchFamily="50" charset="0"/>
            </a:rPr>
            <a:t>Acceptable WHEDA sources of in person </a:t>
          </a:r>
          <a:r>
            <a:rPr lang="en-US" sz="1600" b="0" i="1" dirty="0">
              <a:solidFill>
                <a:srgbClr val="158C59"/>
              </a:solidFill>
              <a:latin typeface="Gotham Rounded Book" pitchFamily="50" charset="0"/>
            </a:rPr>
            <a:t>Home Buyer Education and Counseling</a:t>
          </a:r>
          <a:r>
            <a:rPr lang="en-US" sz="1400" b="0" i="1" dirty="0">
              <a:solidFill>
                <a:srgbClr val="158C59"/>
              </a:solidFill>
              <a:latin typeface="Gotham Rounded Book" pitchFamily="50" charset="0"/>
            </a:rPr>
            <a:t>:</a:t>
          </a:r>
          <a:endParaRPr lang="en-US" sz="1400" dirty="0">
            <a:solidFill>
              <a:srgbClr val="158C59"/>
            </a:solidFill>
            <a:latin typeface="Gotham Rounded Book" pitchFamily="50" charset="0"/>
          </a:endParaRPr>
        </a:p>
      </dgm:t>
    </dgm:pt>
    <dgm:pt modelId="{9F1FAF93-2E73-4C53-AC3E-97D1FA26C498}" type="parTrans" cxnId="{995B30D3-A102-4444-B055-66F83E3FB876}">
      <dgm:prSet/>
      <dgm:spPr/>
      <dgm:t>
        <a:bodyPr/>
        <a:lstStyle/>
        <a:p>
          <a:endParaRPr lang="en-US" sz="2000">
            <a:latin typeface="Gotham Rounded Book" pitchFamily="50" charset="0"/>
          </a:endParaRPr>
        </a:p>
      </dgm:t>
    </dgm:pt>
    <dgm:pt modelId="{403A8E77-739C-4F22-8AB9-8A0E945B51E1}" type="sibTrans" cxnId="{995B30D3-A102-4444-B055-66F83E3FB876}">
      <dgm:prSet custT="1"/>
      <dgm:spPr/>
      <dgm:t>
        <a:bodyPr/>
        <a:lstStyle/>
        <a:p>
          <a:endParaRPr lang="en-US" sz="2000">
            <a:latin typeface="Gotham Rounded Book" pitchFamily="50" charset="0"/>
          </a:endParaRPr>
        </a:p>
      </dgm:t>
    </dgm:pt>
    <dgm:pt modelId="{0715A2BB-6B1F-48AD-9523-8C180CCB1DDB}">
      <dgm:prSet custT="1"/>
      <dgm:spPr/>
      <dgm:t>
        <a:bodyPr/>
        <a:lstStyle/>
        <a:p>
          <a:r>
            <a:rPr lang="en-US" sz="1400" i="1">
              <a:latin typeface="Gotham Rounded Book" pitchFamily="50" charset="0"/>
            </a:rPr>
            <a:t>Any costs are set by provider and  must be included on Loan Disclosures provided by Lender</a:t>
          </a:r>
          <a:endParaRPr lang="en-US" sz="1400">
            <a:latin typeface="Gotham Rounded Book" pitchFamily="50" charset="0"/>
          </a:endParaRPr>
        </a:p>
      </dgm:t>
    </dgm:pt>
    <dgm:pt modelId="{BEBAE928-133C-4AF5-9AC0-951E45B92CE2}" type="parTrans" cxnId="{D2C53008-EF06-4F37-8216-D83D6AEFC186}">
      <dgm:prSet/>
      <dgm:spPr/>
      <dgm:t>
        <a:bodyPr/>
        <a:lstStyle/>
        <a:p>
          <a:endParaRPr lang="en-US" sz="2000">
            <a:latin typeface="Gotham Rounded Book" pitchFamily="50" charset="0"/>
          </a:endParaRPr>
        </a:p>
      </dgm:t>
    </dgm:pt>
    <dgm:pt modelId="{F0DC46BC-63B7-4A7D-A052-FD2AD5AB8B46}" type="sibTrans" cxnId="{D2C53008-EF06-4F37-8216-D83D6AEFC186}">
      <dgm:prSet custT="1"/>
      <dgm:spPr/>
      <dgm:t>
        <a:bodyPr/>
        <a:lstStyle/>
        <a:p>
          <a:endParaRPr lang="en-US" sz="2000">
            <a:latin typeface="Gotham Rounded Book" pitchFamily="50" charset="0"/>
          </a:endParaRPr>
        </a:p>
      </dgm:t>
    </dgm:pt>
    <dgm:pt modelId="{B8C3D2FA-2E1C-454C-95F5-CE6CC9FEA651}">
      <dgm:prSet custT="1"/>
      <dgm:spPr/>
      <dgm:t>
        <a:bodyPr/>
        <a:lstStyle/>
        <a:p>
          <a:r>
            <a:rPr lang="en-US" sz="1400">
              <a:latin typeface="Gotham Rounded Book" pitchFamily="50" charset="0"/>
              <a:hlinkClick xmlns:r="http://schemas.openxmlformats.org/officeDocument/2006/relationships" r:id="rId1">
                <a:extLst>
                  <a:ext uri="{A12FA001-AC4F-418D-AE19-62706E023703}">
                    <ahyp:hlinkClr xmlns:ahyp="http://schemas.microsoft.com/office/drawing/2018/hyperlinkcolor" val="tx"/>
                  </a:ext>
                </a:extLst>
              </a:hlinkClick>
            </a:rPr>
            <a:t>eHome America</a:t>
          </a:r>
          <a:endParaRPr lang="en-US" sz="1400">
            <a:latin typeface="Gotham Rounded Book" pitchFamily="50" charset="0"/>
          </a:endParaRPr>
        </a:p>
      </dgm:t>
    </dgm:pt>
    <dgm:pt modelId="{A34591F7-D3BE-4047-9FDE-372E28F33DBF}" type="parTrans" cxnId="{706E01AA-1254-4293-8552-5E9316C90DB1}">
      <dgm:prSet/>
      <dgm:spPr/>
      <dgm:t>
        <a:bodyPr/>
        <a:lstStyle/>
        <a:p>
          <a:endParaRPr lang="en-US" sz="2000">
            <a:latin typeface="Gotham Rounded Book" pitchFamily="50" charset="0"/>
          </a:endParaRPr>
        </a:p>
      </dgm:t>
    </dgm:pt>
    <dgm:pt modelId="{62CBBB7F-0B1F-48CB-B67F-A74ADFED59B8}" type="sibTrans" cxnId="{706E01AA-1254-4293-8552-5E9316C90DB1}">
      <dgm:prSet custT="1"/>
      <dgm:spPr/>
      <dgm:t>
        <a:bodyPr/>
        <a:lstStyle/>
        <a:p>
          <a:endParaRPr lang="en-US" sz="2000">
            <a:latin typeface="Gotham Rounded Book" pitchFamily="50" charset="0"/>
          </a:endParaRPr>
        </a:p>
      </dgm:t>
    </dgm:pt>
    <dgm:pt modelId="{70539ED5-BF55-4D35-9E7D-A54EAF17F5A2}">
      <dgm:prSet custT="1"/>
      <dgm:spPr/>
      <dgm:t>
        <a:bodyPr/>
        <a:lstStyle/>
        <a:p>
          <a:r>
            <a:rPr lang="en-US" sz="1400" dirty="0">
              <a:latin typeface="Gotham Rounded Book" pitchFamily="50" charset="0"/>
              <a:hlinkClick xmlns:r="http://schemas.openxmlformats.org/officeDocument/2006/relationships" r:id="rId2">
                <a:extLst>
                  <a:ext uri="{A12FA001-AC4F-418D-AE19-62706E023703}">
                    <ahyp:hlinkClr xmlns:ahyp="http://schemas.microsoft.com/office/drawing/2018/hyperlinkcolor" val="tx"/>
                  </a:ext>
                </a:extLst>
              </a:hlinkClick>
            </a:rPr>
            <a:t>Framework Homeownership</a:t>
          </a:r>
          <a:endParaRPr lang="en-US" sz="1400" dirty="0">
            <a:latin typeface="Gotham Rounded Book" pitchFamily="50" charset="0"/>
          </a:endParaRPr>
        </a:p>
      </dgm:t>
    </dgm:pt>
    <dgm:pt modelId="{3F5370DD-6960-4EB7-B7A9-24C5C4AC0811}" type="parTrans" cxnId="{80E109F6-EF5E-47B4-A988-1F468217C37D}">
      <dgm:prSet/>
      <dgm:spPr/>
      <dgm:t>
        <a:bodyPr/>
        <a:lstStyle/>
        <a:p>
          <a:endParaRPr lang="en-US" sz="2000">
            <a:latin typeface="Gotham Rounded Book" pitchFamily="50" charset="0"/>
          </a:endParaRPr>
        </a:p>
      </dgm:t>
    </dgm:pt>
    <dgm:pt modelId="{E2264277-46F1-4A5D-98B3-D2A6FBB5E57F}" type="sibTrans" cxnId="{80E109F6-EF5E-47B4-A988-1F468217C37D}">
      <dgm:prSet custT="1"/>
      <dgm:spPr/>
      <dgm:t>
        <a:bodyPr/>
        <a:lstStyle/>
        <a:p>
          <a:endParaRPr lang="en-US" sz="2000">
            <a:latin typeface="Gotham Rounded Book" pitchFamily="50" charset="0"/>
          </a:endParaRPr>
        </a:p>
      </dgm:t>
    </dgm:pt>
    <dgm:pt modelId="{2F383D5D-7D4D-443E-AD53-F0E5A20C8364}">
      <dgm:prSet custT="1"/>
      <dgm:spPr/>
      <dgm:t>
        <a:bodyPr/>
        <a:lstStyle/>
        <a:p>
          <a:r>
            <a:rPr lang="en-US" sz="1400">
              <a:latin typeface="Gotham Rounded Book" pitchFamily="50" charset="0"/>
              <a:hlinkClick xmlns:r="http://schemas.openxmlformats.org/officeDocument/2006/relationships" r:id="rId3">
                <a:extLst>
                  <a:ext uri="{A12FA001-AC4F-418D-AE19-62706E023703}">
                    <ahyp:hlinkClr xmlns:ahyp="http://schemas.microsoft.com/office/drawing/2018/hyperlinkcolor" val="tx"/>
                  </a:ext>
                </a:extLst>
              </a:hlinkClick>
            </a:rPr>
            <a:t>ACTS Housing</a:t>
          </a:r>
          <a:endParaRPr lang="en-US" sz="1400">
            <a:latin typeface="Gotham Rounded Book" pitchFamily="50" charset="0"/>
          </a:endParaRPr>
        </a:p>
      </dgm:t>
    </dgm:pt>
    <dgm:pt modelId="{B6DC47F9-918D-4B1E-8E78-EFC15A2B2090}" type="parTrans" cxnId="{70D2FC77-62B6-4D9D-AA69-16B754AC54AE}">
      <dgm:prSet/>
      <dgm:spPr/>
      <dgm:t>
        <a:bodyPr/>
        <a:lstStyle/>
        <a:p>
          <a:endParaRPr lang="en-US" sz="2000">
            <a:latin typeface="Gotham Rounded Book" pitchFamily="50" charset="0"/>
          </a:endParaRPr>
        </a:p>
      </dgm:t>
    </dgm:pt>
    <dgm:pt modelId="{A4601843-3757-44DC-BB04-4883E70BA434}" type="sibTrans" cxnId="{70D2FC77-62B6-4D9D-AA69-16B754AC54AE}">
      <dgm:prSet/>
      <dgm:spPr/>
      <dgm:t>
        <a:bodyPr/>
        <a:lstStyle/>
        <a:p>
          <a:endParaRPr lang="en-US" sz="2000">
            <a:latin typeface="Gotham Rounded Book" pitchFamily="50" charset="0"/>
          </a:endParaRPr>
        </a:p>
      </dgm:t>
    </dgm:pt>
    <dgm:pt modelId="{DFD0E6E3-4EFD-45EF-A60A-368B031CCFE9}" type="pres">
      <dgm:prSet presAssocID="{4433CE7C-6BD9-449E-85E6-CA941351B083}" presName="Name0" presStyleCnt="0">
        <dgm:presLayoutVars>
          <dgm:dir/>
          <dgm:resizeHandles val="exact"/>
        </dgm:presLayoutVars>
      </dgm:prSet>
      <dgm:spPr/>
    </dgm:pt>
    <dgm:pt modelId="{64C5052C-FE58-4E0C-BEC6-8ED0C63FA9E8}" type="pres">
      <dgm:prSet presAssocID="{51C33B23-2F80-4046-AECF-5DF211491DA7}" presName="node" presStyleLbl="node1" presStyleIdx="0" presStyleCnt="5">
        <dgm:presLayoutVars>
          <dgm:bulletEnabled val="1"/>
        </dgm:presLayoutVars>
      </dgm:prSet>
      <dgm:spPr/>
    </dgm:pt>
    <dgm:pt modelId="{4CC48B63-68D4-4D1F-B419-E21A3C5A1439}" type="pres">
      <dgm:prSet presAssocID="{403A8E77-739C-4F22-8AB9-8A0E945B51E1}" presName="sibTrans" presStyleLbl="sibTrans2D1" presStyleIdx="0" presStyleCnt="4"/>
      <dgm:spPr/>
    </dgm:pt>
    <dgm:pt modelId="{C43108D7-EBCE-4664-A82F-2F177EF7DAA8}" type="pres">
      <dgm:prSet presAssocID="{403A8E77-739C-4F22-8AB9-8A0E945B51E1}" presName="connectorText" presStyleLbl="sibTrans2D1" presStyleIdx="0" presStyleCnt="4"/>
      <dgm:spPr/>
    </dgm:pt>
    <dgm:pt modelId="{04531B13-5391-4F5F-A0CA-403BECF9A2D5}" type="pres">
      <dgm:prSet presAssocID="{0715A2BB-6B1F-48AD-9523-8C180CCB1DDB}" presName="node" presStyleLbl="node1" presStyleIdx="1" presStyleCnt="5">
        <dgm:presLayoutVars>
          <dgm:bulletEnabled val="1"/>
        </dgm:presLayoutVars>
      </dgm:prSet>
      <dgm:spPr/>
    </dgm:pt>
    <dgm:pt modelId="{97F72966-5A9F-4DE8-992F-A895D26687A2}" type="pres">
      <dgm:prSet presAssocID="{F0DC46BC-63B7-4A7D-A052-FD2AD5AB8B46}" presName="sibTrans" presStyleLbl="sibTrans2D1" presStyleIdx="1" presStyleCnt="4"/>
      <dgm:spPr/>
    </dgm:pt>
    <dgm:pt modelId="{59E2D362-EA76-4F2A-AA6C-A3B0B6BD52B3}" type="pres">
      <dgm:prSet presAssocID="{F0DC46BC-63B7-4A7D-A052-FD2AD5AB8B46}" presName="connectorText" presStyleLbl="sibTrans2D1" presStyleIdx="1" presStyleCnt="4"/>
      <dgm:spPr/>
    </dgm:pt>
    <dgm:pt modelId="{877CA001-87CE-40B3-AED5-883CD5FDE34E}" type="pres">
      <dgm:prSet presAssocID="{B8C3D2FA-2E1C-454C-95F5-CE6CC9FEA651}" presName="node" presStyleLbl="node1" presStyleIdx="2" presStyleCnt="5">
        <dgm:presLayoutVars>
          <dgm:bulletEnabled val="1"/>
        </dgm:presLayoutVars>
      </dgm:prSet>
      <dgm:spPr/>
    </dgm:pt>
    <dgm:pt modelId="{ABA068EE-4097-4990-9752-F520C66DFC35}" type="pres">
      <dgm:prSet presAssocID="{62CBBB7F-0B1F-48CB-B67F-A74ADFED59B8}" presName="sibTrans" presStyleLbl="sibTrans2D1" presStyleIdx="2" presStyleCnt="4"/>
      <dgm:spPr/>
    </dgm:pt>
    <dgm:pt modelId="{4FD5311E-76C6-4D84-B7B7-1C000E37DEB2}" type="pres">
      <dgm:prSet presAssocID="{62CBBB7F-0B1F-48CB-B67F-A74ADFED59B8}" presName="connectorText" presStyleLbl="sibTrans2D1" presStyleIdx="2" presStyleCnt="4"/>
      <dgm:spPr/>
    </dgm:pt>
    <dgm:pt modelId="{2105CB11-63F3-45F1-9AD4-3829713CD281}" type="pres">
      <dgm:prSet presAssocID="{70539ED5-BF55-4D35-9E7D-A54EAF17F5A2}" presName="node" presStyleLbl="node1" presStyleIdx="3" presStyleCnt="5" custScaleX="107917">
        <dgm:presLayoutVars>
          <dgm:bulletEnabled val="1"/>
        </dgm:presLayoutVars>
      </dgm:prSet>
      <dgm:spPr/>
    </dgm:pt>
    <dgm:pt modelId="{25E6DD73-EA23-4EA0-A947-F9D4C20B910E}" type="pres">
      <dgm:prSet presAssocID="{E2264277-46F1-4A5D-98B3-D2A6FBB5E57F}" presName="sibTrans" presStyleLbl="sibTrans2D1" presStyleIdx="3" presStyleCnt="4"/>
      <dgm:spPr/>
    </dgm:pt>
    <dgm:pt modelId="{8FF37E70-C125-46D4-BA44-682F1172222B}" type="pres">
      <dgm:prSet presAssocID="{E2264277-46F1-4A5D-98B3-D2A6FBB5E57F}" presName="connectorText" presStyleLbl="sibTrans2D1" presStyleIdx="3" presStyleCnt="4"/>
      <dgm:spPr/>
    </dgm:pt>
    <dgm:pt modelId="{97E3EEE1-A088-4C09-9E43-55BAF241AF77}" type="pres">
      <dgm:prSet presAssocID="{2F383D5D-7D4D-443E-AD53-F0E5A20C8364}" presName="node" presStyleLbl="node1" presStyleIdx="4" presStyleCnt="5">
        <dgm:presLayoutVars>
          <dgm:bulletEnabled val="1"/>
        </dgm:presLayoutVars>
      </dgm:prSet>
      <dgm:spPr/>
    </dgm:pt>
  </dgm:ptLst>
  <dgm:cxnLst>
    <dgm:cxn modelId="{D2C53008-EF06-4F37-8216-D83D6AEFC186}" srcId="{4433CE7C-6BD9-449E-85E6-CA941351B083}" destId="{0715A2BB-6B1F-48AD-9523-8C180CCB1DDB}" srcOrd="1" destOrd="0" parTransId="{BEBAE928-133C-4AF5-9AC0-951E45B92CE2}" sibTransId="{F0DC46BC-63B7-4A7D-A052-FD2AD5AB8B46}"/>
    <dgm:cxn modelId="{5B43910E-868C-443C-BE0C-2F7CDCA9B467}" type="presOf" srcId="{62CBBB7F-0B1F-48CB-B67F-A74ADFED59B8}" destId="{ABA068EE-4097-4990-9752-F520C66DFC35}" srcOrd="0" destOrd="0" presId="urn:microsoft.com/office/officeart/2005/8/layout/process1"/>
    <dgm:cxn modelId="{90C8CF67-2F8B-4A72-A798-7999D8B8859E}" type="presOf" srcId="{4433CE7C-6BD9-449E-85E6-CA941351B083}" destId="{DFD0E6E3-4EFD-45EF-A60A-368B031CCFE9}" srcOrd="0" destOrd="0" presId="urn:microsoft.com/office/officeart/2005/8/layout/process1"/>
    <dgm:cxn modelId="{20F6FF69-92E5-4EFC-8CBC-93079B0872AE}" type="presOf" srcId="{F0DC46BC-63B7-4A7D-A052-FD2AD5AB8B46}" destId="{59E2D362-EA76-4F2A-AA6C-A3B0B6BD52B3}" srcOrd="1" destOrd="0" presId="urn:microsoft.com/office/officeart/2005/8/layout/process1"/>
    <dgm:cxn modelId="{CC996A6E-C2DF-437C-B0EC-83694BFEB2CC}" type="presOf" srcId="{403A8E77-739C-4F22-8AB9-8A0E945B51E1}" destId="{4CC48B63-68D4-4D1F-B419-E21A3C5A1439}" srcOrd="0" destOrd="0" presId="urn:microsoft.com/office/officeart/2005/8/layout/process1"/>
    <dgm:cxn modelId="{70D2FC77-62B6-4D9D-AA69-16B754AC54AE}" srcId="{4433CE7C-6BD9-449E-85E6-CA941351B083}" destId="{2F383D5D-7D4D-443E-AD53-F0E5A20C8364}" srcOrd="4" destOrd="0" parTransId="{B6DC47F9-918D-4B1E-8E78-EFC15A2B2090}" sibTransId="{A4601843-3757-44DC-BB04-4883E70BA434}"/>
    <dgm:cxn modelId="{3521B678-FAED-4E77-9B23-2C0AE0AD94BC}" type="presOf" srcId="{E2264277-46F1-4A5D-98B3-D2A6FBB5E57F}" destId="{8FF37E70-C125-46D4-BA44-682F1172222B}" srcOrd="1" destOrd="0" presId="urn:microsoft.com/office/officeart/2005/8/layout/process1"/>
    <dgm:cxn modelId="{83492183-D795-44E1-AC73-6489DA6184E7}" type="presOf" srcId="{F0DC46BC-63B7-4A7D-A052-FD2AD5AB8B46}" destId="{97F72966-5A9F-4DE8-992F-A895D26687A2}" srcOrd="0" destOrd="0" presId="urn:microsoft.com/office/officeart/2005/8/layout/process1"/>
    <dgm:cxn modelId="{E9582484-97AC-42A0-90C3-945117BD4C91}" type="presOf" srcId="{0715A2BB-6B1F-48AD-9523-8C180CCB1DDB}" destId="{04531B13-5391-4F5F-A0CA-403BECF9A2D5}" srcOrd="0" destOrd="0" presId="urn:microsoft.com/office/officeart/2005/8/layout/process1"/>
    <dgm:cxn modelId="{64D0809D-5C4B-4E1A-91E7-6998216C8C6A}" type="presOf" srcId="{403A8E77-739C-4F22-8AB9-8A0E945B51E1}" destId="{C43108D7-EBCE-4664-A82F-2F177EF7DAA8}" srcOrd="1" destOrd="0" presId="urn:microsoft.com/office/officeart/2005/8/layout/process1"/>
    <dgm:cxn modelId="{706E01AA-1254-4293-8552-5E9316C90DB1}" srcId="{4433CE7C-6BD9-449E-85E6-CA941351B083}" destId="{B8C3D2FA-2E1C-454C-95F5-CE6CC9FEA651}" srcOrd="2" destOrd="0" parTransId="{A34591F7-D3BE-4047-9FDE-372E28F33DBF}" sibTransId="{62CBBB7F-0B1F-48CB-B67F-A74ADFED59B8}"/>
    <dgm:cxn modelId="{2C3419BD-471D-4399-8516-72516AE5E317}" type="presOf" srcId="{E2264277-46F1-4A5D-98B3-D2A6FBB5E57F}" destId="{25E6DD73-EA23-4EA0-A947-F9D4C20B910E}" srcOrd="0" destOrd="0" presId="urn:microsoft.com/office/officeart/2005/8/layout/process1"/>
    <dgm:cxn modelId="{CD875FC0-5D15-418F-8DDC-F24777556140}" type="presOf" srcId="{2F383D5D-7D4D-443E-AD53-F0E5A20C8364}" destId="{97E3EEE1-A088-4C09-9E43-55BAF241AF77}" srcOrd="0" destOrd="0" presId="urn:microsoft.com/office/officeart/2005/8/layout/process1"/>
    <dgm:cxn modelId="{F6EA68CE-F5E2-4848-A0A6-9B58797AC3CE}" type="presOf" srcId="{70539ED5-BF55-4D35-9E7D-A54EAF17F5A2}" destId="{2105CB11-63F3-45F1-9AD4-3829713CD281}" srcOrd="0" destOrd="0" presId="urn:microsoft.com/office/officeart/2005/8/layout/process1"/>
    <dgm:cxn modelId="{47454FD1-D33E-431B-9013-378998C4A1E5}" type="presOf" srcId="{B8C3D2FA-2E1C-454C-95F5-CE6CC9FEA651}" destId="{877CA001-87CE-40B3-AED5-883CD5FDE34E}" srcOrd="0" destOrd="0" presId="urn:microsoft.com/office/officeart/2005/8/layout/process1"/>
    <dgm:cxn modelId="{995B30D3-A102-4444-B055-66F83E3FB876}" srcId="{4433CE7C-6BD9-449E-85E6-CA941351B083}" destId="{51C33B23-2F80-4046-AECF-5DF211491DA7}" srcOrd="0" destOrd="0" parTransId="{9F1FAF93-2E73-4C53-AC3E-97D1FA26C498}" sibTransId="{403A8E77-739C-4F22-8AB9-8A0E945B51E1}"/>
    <dgm:cxn modelId="{3868F0D4-912B-4879-9348-89D4253E1265}" type="presOf" srcId="{62CBBB7F-0B1F-48CB-B67F-A74ADFED59B8}" destId="{4FD5311E-76C6-4D84-B7B7-1C000E37DEB2}" srcOrd="1" destOrd="0" presId="urn:microsoft.com/office/officeart/2005/8/layout/process1"/>
    <dgm:cxn modelId="{80E109F6-EF5E-47B4-A988-1F468217C37D}" srcId="{4433CE7C-6BD9-449E-85E6-CA941351B083}" destId="{70539ED5-BF55-4D35-9E7D-A54EAF17F5A2}" srcOrd="3" destOrd="0" parTransId="{3F5370DD-6960-4EB7-B7A9-24C5C4AC0811}" sibTransId="{E2264277-46F1-4A5D-98B3-D2A6FBB5E57F}"/>
    <dgm:cxn modelId="{C83375F6-3C3F-4E58-9208-D635DACCE35A}" type="presOf" srcId="{51C33B23-2F80-4046-AECF-5DF211491DA7}" destId="{64C5052C-FE58-4E0C-BEC6-8ED0C63FA9E8}" srcOrd="0" destOrd="0" presId="urn:microsoft.com/office/officeart/2005/8/layout/process1"/>
    <dgm:cxn modelId="{48C9BD35-FF4B-4532-A1F7-0010A014B056}" type="presParOf" srcId="{DFD0E6E3-4EFD-45EF-A60A-368B031CCFE9}" destId="{64C5052C-FE58-4E0C-BEC6-8ED0C63FA9E8}" srcOrd="0" destOrd="0" presId="urn:microsoft.com/office/officeart/2005/8/layout/process1"/>
    <dgm:cxn modelId="{07392713-7543-4FC2-9093-CA7407BC1DCD}" type="presParOf" srcId="{DFD0E6E3-4EFD-45EF-A60A-368B031CCFE9}" destId="{4CC48B63-68D4-4D1F-B419-E21A3C5A1439}" srcOrd="1" destOrd="0" presId="urn:microsoft.com/office/officeart/2005/8/layout/process1"/>
    <dgm:cxn modelId="{4555E0EA-B81D-42AB-ADEC-F39DFC103B6F}" type="presParOf" srcId="{4CC48B63-68D4-4D1F-B419-E21A3C5A1439}" destId="{C43108D7-EBCE-4664-A82F-2F177EF7DAA8}" srcOrd="0" destOrd="0" presId="urn:microsoft.com/office/officeart/2005/8/layout/process1"/>
    <dgm:cxn modelId="{2A118194-8C1D-4F13-8A27-DCFC271DAD71}" type="presParOf" srcId="{DFD0E6E3-4EFD-45EF-A60A-368B031CCFE9}" destId="{04531B13-5391-4F5F-A0CA-403BECF9A2D5}" srcOrd="2" destOrd="0" presId="urn:microsoft.com/office/officeart/2005/8/layout/process1"/>
    <dgm:cxn modelId="{5468D0A0-AB9D-4DC1-9C06-4B9166374D2A}" type="presParOf" srcId="{DFD0E6E3-4EFD-45EF-A60A-368B031CCFE9}" destId="{97F72966-5A9F-4DE8-992F-A895D26687A2}" srcOrd="3" destOrd="0" presId="urn:microsoft.com/office/officeart/2005/8/layout/process1"/>
    <dgm:cxn modelId="{23CF37C1-0E7A-4B30-B623-9690549D52A2}" type="presParOf" srcId="{97F72966-5A9F-4DE8-992F-A895D26687A2}" destId="{59E2D362-EA76-4F2A-AA6C-A3B0B6BD52B3}" srcOrd="0" destOrd="0" presId="urn:microsoft.com/office/officeart/2005/8/layout/process1"/>
    <dgm:cxn modelId="{E83F7493-5EF2-4890-BEDF-9002CC034C86}" type="presParOf" srcId="{DFD0E6E3-4EFD-45EF-A60A-368B031CCFE9}" destId="{877CA001-87CE-40B3-AED5-883CD5FDE34E}" srcOrd="4" destOrd="0" presId="urn:microsoft.com/office/officeart/2005/8/layout/process1"/>
    <dgm:cxn modelId="{4CE4F7CF-0DDA-4AD2-8649-2501610EA487}" type="presParOf" srcId="{DFD0E6E3-4EFD-45EF-A60A-368B031CCFE9}" destId="{ABA068EE-4097-4990-9752-F520C66DFC35}" srcOrd="5" destOrd="0" presId="urn:microsoft.com/office/officeart/2005/8/layout/process1"/>
    <dgm:cxn modelId="{CA7D5168-D5E3-4777-A44C-A4045D37BE88}" type="presParOf" srcId="{ABA068EE-4097-4990-9752-F520C66DFC35}" destId="{4FD5311E-76C6-4D84-B7B7-1C000E37DEB2}" srcOrd="0" destOrd="0" presId="urn:microsoft.com/office/officeart/2005/8/layout/process1"/>
    <dgm:cxn modelId="{55244C09-EFE8-4348-BBB8-8469E41BF18D}" type="presParOf" srcId="{DFD0E6E3-4EFD-45EF-A60A-368B031CCFE9}" destId="{2105CB11-63F3-45F1-9AD4-3829713CD281}" srcOrd="6" destOrd="0" presId="urn:microsoft.com/office/officeart/2005/8/layout/process1"/>
    <dgm:cxn modelId="{8F929D16-BE42-46BC-A6D3-46B17607880B}" type="presParOf" srcId="{DFD0E6E3-4EFD-45EF-A60A-368B031CCFE9}" destId="{25E6DD73-EA23-4EA0-A947-F9D4C20B910E}" srcOrd="7" destOrd="0" presId="urn:microsoft.com/office/officeart/2005/8/layout/process1"/>
    <dgm:cxn modelId="{4EEB5C32-C616-421F-9460-F090982AFC41}" type="presParOf" srcId="{25E6DD73-EA23-4EA0-A947-F9D4C20B910E}" destId="{8FF37E70-C125-46D4-BA44-682F1172222B}" srcOrd="0" destOrd="0" presId="urn:microsoft.com/office/officeart/2005/8/layout/process1"/>
    <dgm:cxn modelId="{09ACE073-4A1A-4339-A1B6-EEAC28BA678C}" type="presParOf" srcId="{DFD0E6E3-4EFD-45EF-A60A-368B031CCFE9}" destId="{97E3EEE1-A088-4C09-9E43-55BAF241AF77}"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017BEEF-1A52-42EF-8084-B280B6B98E88}" type="doc">
      <dgm:prSet loTypeId="urn:microsoft.com/office/officeart/2005/8/layout/process1" loCatId="process" qsTypeId="urn:microsoft.com/office/officeart/2005/8/quickstyle/3d3" qsCatId="3D" csTypeId="urn:microsoft.com/office/officeart/2005/8/colors/accent0_3" csCatId="mainScheme" phldr="1"/>
      <dgm:spPr/>
      <dgm:t>
        <a:bodyPr/>
        <a:lstStyle/>
        <a:p>
          <a:endParaRPr lang="en-US"/>
        </a:p>
      </dgm:t>
    </dgm:pt>
    <dgm:pt modelId="{AA769C93-8FF1-402A-9F97-FEC64DE5C336}">
      <dgm:prSet custT="1"/>
      <dgm:spPr>
        <a:solidFill>
          <a:schemeClr val="bg1"/>
        </a:solidFill>
      </dgm:spPr>
      <dgm:t>
        <a:bodyPr/>
        <a:lstStyle/>
        <a:p>
          <a:r>
            <a:rPr lang="en-US" sz="1600" b="1" dirty="0">
              <a:solidFill>
                <a:srgbClr val="005774"/>
              </a:solidFill>
              <a:latin typeface="Gotham Rounded Book" pitchFamily="50" charset="0"/>
            </a:rPr>
            <a:t>Acceptable WHEDA Approved free online sources of </a:t>
          </a:r>
          <a:r>
            <a:rPr lang="en-US" sz="1600" b="1" i="1" dirty="0">
              <a:solidFill>
                <a:srgbClr val="005774"/>
              </a:solidFill>
              <a:latin typeface="Gotham Rounded Book" pitchFamily="50" charset="0"/>
            </a:rPr>
            <a:t>Home Buyer Education</a:t>
          </a:r>
          <a:r>
            <a:rPr lang="en-US" sz="1400" i="1" dirty="0">
              <a:latin typeface="Gotham Rounded Book" pitchFamily="50" charset="0"/>
            </a:rPr>
            <a:t>:</a:t>
          </a:r>
          <a:endParaRPr lang="en-US" sz="1400" dirty="0">
            <a:latin typeface="Gotham Rounded Book" pitchFamily="50" charset="0"/>
          </a:endParaRPr>
        </a:p>
      </dgm:t>
    </dgm:pt>
    <dgm:pt modelId="{05B4137E-93FE-4F27-92B0-8BCCA8D5152D}" type="parTrans" cxnId="{937F3545-602F-4733-88B6-678AA7CD3BE9}">
      <dgm:prSet/>
      <dgm:spPr/>
      <dgm:t>
        <a:bodyPr/>
        <a:lstStyle/>
        <a:p>
          <a:endParaRPr lang="en-US" sz="2800">
            <a:latin typeface="Gotham Rounded Book" pitchFamily="50" charset="0"/>
          </a:endParaRPr>
        </a:p>
      </dgm:t>
    </dgm:pt>
    <dgm:pt modelId="{0476812F-4A9A-4C48-B0DB-B5E50EBE17DB}" type="sibTrans" cxnId="{937F3545-602F-4733-88B6-678AA7CD3BE9}">
      <dgm:prSet custT="1"/>
      <dgm:spPr/>
      <dgm:t>
        <a:bodyPr/>
        <a:lstStyle/>
        <a:p>
          <a:endParaRPr lang="en-US" sz="2400">
            <a:latin typeface="Gotham Rounded Book" pitchFamily="50" charset="0"/>
          </a:endParaRPr>
        </a:p>
      </dgm:t>
    </dgm:pt>
    <dgm:pt modelId="{CA1DFB05-E32E-453E-88AB-55BF0FA4FFB4}">
      <dgm:prSet custT="1"/>
      <dgm:spPr/>
      <dgm:t>
        <a:bodyPr/>
        <a:lstStyle/>
        <a:p>
          <a:r>
            <a:rPr lang="en-US" sz="1200">
              <a:latin typeface="Gotham Rounded Book" pitchFamily="50" charset="0"/>
              <a:hlinkClick xmlns:r="http://schemas.openxmlformats.org/officeDocument/2006/relationships" r:id="rId1">
                <a:extLst>
                  <a:ext uri="{A12FA001-AC4F-418D-AE19-62706E023703}">
                    <ahyp:hlinkClr xmlns:ahyp="http://schemas.microsoft.com/office/drawing/2018/hyperlinkcolor" val="tx"/>
                  </a:ext>
                </a:extLst>
              </a:hlinkClick>
            </a:rPr>
            <a:t>Arch Mortgage Insurance Company</a:t>
          </a:r>
          <a:endParaRPr lang="en-US" sz="1200">
            <a:latin typeface="Gotham Rounded Book" pitchFamily="50" charset="0"/>
          </a:endParaRPr>
        </a:p>
      </dgm:t>
    </dgm:pt>
    <dgm:pt modelId="{687F41BF-0AFB-448E-A266-D56B7FCFB373}" type="parTrans" cxnId="{0DB5A061-17E4-47C4-99D0-4477A9AE3B49}">
      <dgm:prSet/>
      <dgm:spPr/>
      <dgm:t>
        <a:bodyPr/>
        <a:lstStyle/>
        <a:p>
          <a:endParaRPr lang="en-US" sz="2800">
            <a:latin typeface="Gotham Rounded Book" pitchFamily="50" charset="0"/>
          </a:endParaRPr>
        </a:p>
      </dgm:t>
    </dgm:pt>
    <dgm:pt modelId="{54B203B0-D551-4BAD-8A66-3914A3840ADD}" type="sibTrans" cxnId="{0DB5A061-17E4-47C4-99D0-4477A9AE3B49}">
      <dgm:prSet custT="1"/>
      <dgm:spPr/>
      <dgm:t>
        <a:bodyPr/>
        <a:lstStyle/>
        <a:p>
          <a:endParaRPr lang="en-US" sz="2400">
            <a:latin typeface="Gotham Rounded Book" pitchFamily="50" charset="0"/>
          </a:endParaRPr>
        </a:p>
      </dgm:t>
    </dgm:pt>
    <dgm:pt modelId="{C1596C96-12FE-4381-BB28-F3B195E38C3B}">
      <dgm:prSet custT="1"/>
      <dgm:spPr/>
      <dgm:t>
        <a:bodyPr/>
        <a:lstStyle/>
        <a:p>
          <a:r>
            <a:rPr lang="en-US" sz="1200">
              <a:latin typeface="Gotham Rounded Book" pitchFamily="50" charset="0"/>
              <a:hlinkClick xmlns:r="http://schemas.openxmlformats.org/officeDocument/2006/relationships" r:id="rId2">
                <a:extLst>
                  <a:ext uri="{A12FA001-AC4F-418D-AE19-62706E023703}">
                    <ahyp:hlinkClr xmlns:ahyp="http://schemas.microsoft.com/office/drawing/2018/hyperlinkcolor" val="tx"/>
                  </a:ext>
                </a:extLst>
              </a:hlinkClick>
            </a:rPr>
            <a:t>Essent Guaranty Inc.</a:t>
          </a:r>
          <a:r>
            <a:rPr lang="en-US" sz="1200">
              <a:latin typeface="Gotham Rounded Book" pitchFamily="50" charset="0"/>
            </a:rPr>
            <a:t> </a:t>
          </a:r>
        </a:p>
      </dgm:t>
    </dgm:pt>
    <dgm:pt modelId="{6779364F-1102-40CF-B48B-68F60F2E9BB8}" type="parTrans" cxnId="{E36FAEF9-63D8-43BA-994C-AA634BF7A27A}">
      <dgm:prSet/>
      <dgm:spPr/>
      <dgm:t>
        <a:bodyPr/>
        <a:lstStyle/>
        <a:p>
          <a:endParaRPr lang="en-US" sz="2800">
            <a:latin typeface="Gotham Rounded Book" pitchFamily="50" charset="0"/>
          </a:endParaRPr>
        </a:p>
      </dgm:t>
    </dgm:pt>
    <dgm:pt modelId="{766EAC4F-39B0-47CF-BD68-8734F6411592}" type="sibTrans" cxnId="{E36FAEF9-63D8-43BA-994C-AA634BF7A27A}">
      <dgm:prSet custT="1"/>
      <dgm:spPr/>
      <dgm:t>
        <a:bodyPr/>
        <a:lstStyle/>
        <a:p>
          <a:endParaRPr lang="en-US" sz="2400">
            <a:latin typeface="Gotham Rounded Book" pitchFamily="50" charset="0"/>
          </a:endParaRPr>
        </a:p>
      </dgm:t>
    </dgm:pt>
    <dgm:pt modelId="{90C09115-B366-4A28-9E40-55648118A121}">
      <dgm:prSet custT="1"/>
      <dgm:spPr/>
      <dgm:t>
        <a:bodyPr/>
        <a:lstStyle/>
        <a:p>
          <a:r>
            <a:rPr lang="en-US" sz="1200" dirty="0">
              <a:latin typeface="Gotham Rounded Book" pitchFamily="50" charset="0"/>
              <a:hlinkClick xmlns:r="http://schemas.openxmlformats.org/officeDocument/2006/relationships" r:id="rId3">
                <a:extLst>
                  <a:ext uri="{A12FA001-AC4F-418D-AE19-62706E023703}">
                    <ahyp:hlinkClr xmlns:ahyp="http://schemas.microsoft.com/office/drawing/2018/hyperlinkcolor" val="tx"/>
                  </a:ext>
                </a:extLst>
              </a:hlinkClick>
            </a:rPr>
            <a:t>Genworth Mortgage Insurance Corporation (Genworth)</a:t>
          </a:r>
          <a:r>
            <a:rPr lang="en-US" sz="1200" dirty="0">
              <a:latin typeface="Gotham Rounded Book" pitchFamily="50" charset="0"/>
            </a:rPr>
            <a:t> </a:t>
          </a:r>
        </a:p>
      </dgm:t>
    </dgm:pt>
    <dgm:pt modelId="{12CC51C3-8943-43DD-8FC5-118701990470}" type="parTrans" cxnId="{F50FA58F-6FED-49AA-A88D-C209F539A62E}">
      <dgm:prSet/>
      <dgm:spPr/>
      <dgm:t>
        <a:bodyPr/>
        <a:lstStyle/>
        <a:p>
          <a:endParaRPr lang="en-US" sz="2800">
            <a:latin typeface="Gotham Rounded Book" pitchFamily="50" charset="0"/>
          </a:endParaRPr>
        </a:p>
      </dgm:t>
    </dgm:pt>
    <dgm:pt modelId="{893B2DE7-99B4-4AC4-897D-104F9C4F3E3A}" type="sibTrans" cxnId="{F50FA58F-6FED-49AA-A88D-C209F539A62E}">
      <dgm:prSet custT="1"/>
      <dgm:spPr/>
      <dgm:t>
        <a:bodyPr/>
        <a:lstStyle/>
        <a:p>
          <a:endParaRPr lang="en-US" sz="2400">
            <a:latin typeface="Gotham Rounded Book" pitchFamily="50" charset="0"/>
          </a:endParaRPr>
        </a:p>
      </dgm:t>
    </dgm:pt>
    <dgm:pt modelId="{8893D078-34D2-42F0-8AB1-001B9272FD3B}">
      <dgm:prSet custT="1"/>
      <dgm:spPr/>
      <dgm:t>
        <a:bodyPr/>
        <a:lstStyle/>
        <a:p>
          <a:r>
            <a:rPr lang="en-US" sz="1200">
              <a:latin typeface="Gotham Rounded Book" pitchFamily="50" charset="0"/>
              <a:hlinkClick xmlns:r="http://schemas.openxmlformats.org/officeDocument/2006/relationships" r:id="rId4">
                <a:extLst>
                  <a:ext uri="{A12FA001-AC4F-418D-AE19-62706E023703}">
                    <ahyp:hlinkClr xmlns:ahyp="http://schemas.microsoft.com/office/drawing/2018/hyperlinkcolor" val="tx"/>
                  </a:ext>
                </a:extLst>
              </a:hlinkClick>
            </a:rPr>
            <a:t>Mortgage Guaranty Insurance Corporation (MGIC)</a:t>
          </a:r>
          <a:r>
            <a:rPr lang="en-US" sz="1200">
              <a:latin typeface="Gotham Rounded Book" pitchFamily="50" charset="0"/>
            </a:rPr>
            <a:t>  </a:t>
          </a:r>
        </a:p>
      </dgm:t>
    </dgm:pt>
    <dgm:pt modelId="{A34DE622-73A4-4D7C-8505-3354A9427312}" type="parTrans" cxnId="{17E3E3B7-B5DC-421D-BD6C-779080CB2866}">
      <dgm:prSet/>
      <dgm:spPr/>
      <dgm:t>
        <a:bodyPr/>
        <a:lstStyle/>
        <a:p>
          <a:endParaRPr lang="en-US" sz="2800">
            <a:latin typeface="Gotham Rounded Book" pitchFamily="50" charset="0"/>
          </a:endParaRPr>
        </a:p>
      </dgm:t>
    </dgm:pt>
    <dgm:pt modelId="{0546679B-EE24-4CDB-A1D8-DB78B1D491B7}" type="sibTrans" cxnId="{17E3E3B7-B5DC-421D-BD6C-779080CB2866}">
      <dgm:prSet/>
      <dgm:spPr/>
      <dgm:t>
        <a:bodyPr/>
        <a:lstStyle/>
        <a:p>
          <a:endParaRPr lang="en-US" sz="2800">
            <a:latin typeface="Gotham Rounded Book" pitchFamily="50" charset="0"/>
          </a:endParaRPr>
        </a:p>
      </dgm:t>
    </dgm:pt>
    <dgm:pt modelId="{8E1E5372-5042-48F0-A470-62673C1DCBD8}" type="pres">
      <dgm:prSet presAssocID="{8017BEEF-1A52-42EF-8084-B280B6B98E88}" presName="Name0" presStyleCnt="0">
        <dgm:presLayoutVars>
          <dgm:dir/>
          <dgm:resizeHandles val="exact"/>
        </dgm:presLayoutVars>
      </dgm:prSet>
      <dgm:spPr/>
    </dgm:pt>
    <dgm:pt modelId="{908F25BE-A668-47FD-BE12-B268F45DFD22}" type="pres">
      <dgm:prSet presAssocID="{AA769C93-8FF1-402A-9F97-FEC64DE5C336}" presName="node" presStyleLbl="node1" presStyleIdx="0" presStyleCnt="5" custScaleY="142453">
        <dgm:presLayoutVars>
          <dgm:bulletEnabled val="1"/>
        </dgm:presLayoutVars>
      </dgm:prSet>
      <dgm:spPr/>
    </dgm:pt>
    <dgm:pt modelId="{ADA52F40-9023-4CD5-8F0F-BA5F6D05DEC2}" type="pres">
      <dgm:prSet presAssocID="{0476812F-4A9A-4C48-B0DB-B5E50EBE17DB}" presName="sibTrans" presStyleLbl="sibTrans2D1" presStyleIdx="0" presStyleCnt="4"/>
      <dgm:spPr/>
    </dgm:pt>
    <dgm:pt modelId="{51C75DA7-9E62-4C08-91B4-E01933E59907}" type="pres">
      <dgm:prSet presAssocID="{0476812F-4A9A-4C48-B0DB-B5E50EBE17DB}" presName="connectorText" presStyleLbl="sibTrans2D1" presStyleIdx="0" presStyleCnt="4"/>
      <dgm:spPr/>
    </dgm:pt>
    <dgm:pt modelId="{BB6646FE-C61C-43E2-829E-6B2F920A8939}" type="pres">
      <dgm:prSet presAssocID="{CA1DFB05-E32E-453E-88AB-55BF0FA4FFB4}" presName="node" presStyleLbl="node1" presStyleIdx="1" presStyleCnt="5" custScaleY="142453">
        <dgm:presLayoutVars>
          <dgm:bulletEnabled val="1"/>
        </dgm:presLayoutVars>
      </dgm:prSet>
      <dgm:spPr/>
    </dgm:pt>
    <dgm:pt modelId="{0E5DD616-A5C6-4442-A114-E353094F6EE3}" type="pres">
      <dgm:prSet presAssocID="{54B203B0-D551-4BAD-8A66-3914A3840ADD}" presName="sibTrans" presStyleLbl="sibTrans2D1" presStyleIdx="1" presStyleCnt="4"/>
      <dgm:spPr/>
    </dgm:pt>
    <dgm:pt modelId="{FB52724F-2D7D-496C-A5E7-13567135B5E8}" type="pres">
      <dgm:prSet presAssocID="{54B203B0-D551-4BAD-8A66-3914A3840ADD}" presName="connectorText" presStyleLbl="sibTrans2D1" presStyleIdx="1" presStyleCnt="4"/>
      <dgm:spPr/>
    </dgm:pt>
    <dgm:pt modelId="{2EBB7AF8-52FF-4261-BE3A-62C431ED3A2F}" type="pres">
      <dgm:prSet presAssocID="{C1596C96-12FE-4381-BB28-F3B195E38C3B}" presName="node" presStyleLbl="node1" presStyleIdx="2" presStyleCnt="5" custScaleY="142453">
        <dgm:presLayoutVars>
          <dgm:bulletEnabled val="1"/>
        </dgm:presLayoutVars>
      </dgm:prSet>
      <dgm:spPr/>
    </dgm:pt>
    <dgm:pt modelId="{61815C17-3F12-4A7A-B20E-EB02C8A82E68}" type="pres">
      <dgm:prSet presAssocID="{766EAC4F-39B0-47CF-BD68-8734F6411592}" presName="sibTrans" presStyleLbl="sibTrans2D1" presStyleIdx="2" presStyleCnt="4"/>
      <dgm:spPr/>
    </dgm:pt>
    <dgm:pt modelId="{4C9206A3-E148-42C8-8627-0F96E830110D}" type="pres">
      <dgm:prSet presAssocID="{766EAC4F-39B0-47CF-BD68-8734F6411592}" presName="connectorText" presStyleLbl="sibTrans2D1" presStyleIdx="2" presStyleCnt="4"/>
      <dgm:spPr/>
    </dgm:pt>
    <dgm:pt modelId="{CC9FA786-A6DF-4991-9511-1AC74F6A859C}" type="pres">
      <dgm:prSet presAssocID="{90C09115-B366-4A28-9E40-55648118A121}" presName="node" presStyleLbl="node1" presStyleIdx="3" presStyleCnt="5" custScaleY="142453">
        <dgm:presLayoutVars>
          <dgm:bulletEnabled val="1"/>
        </dgm:presLayoutVars>
      </dgm:prSet>
      <dgm:spPr/>
    </dgm:pt>
    <dgm:pt modelId="{6815F699-5F0D-4C18-8D17-33FD17852E68}" type="pres">
      <dgm:prSet presAssocID="{893B2DE7-99B4-4AC4-897D-104F9C4F3E3A}" presName="sibTrans" presStyleLbl="sibTrans2D1" presStyleIdx="3" presStyleCnt="4"/>
      <dgm:spPr/>
    </dgm:pt>
    <dgm:pt modelId="{1C2585E4-D96E-4DC3-B6E0-24DF558ACAE2}" type="pres">
      <dgm:prSet presAssocID="{893B2DE7-99B4-4AC4-897D-104F9C4F3E3A}" presName="connectorText" presStyleLbl="sibTrans2D1" presStyleIdx="3" presStyleCnt="4"/>
      <dgm:spPr/>
    </dgm:pt>
    <dgm:pt modelId="{367433EA-7D8A-4D2A-8A4B-81EC591BFC26}" type="pres">
      <dgm:prSet presAssocID="{8893D078-34D2-42F0-8AB1-001B9272FD3B}" presName="node" presStyleLbl="node1" presStyleIdx="4" presStyleCnt="5" custScaleY="142453">
        <dgm:presLayoutVars>
          <dgm:bulletEnabled val="1"/>
        </dgm:presLayoutVars>
      </dgm:prSet>
      <dgm:spPr/>
    </dgm:pt>
  </dgm:ptLst>
  <dgm:cxnLst>
    <dgm:cxn modelId="{3C9B9F17-772D-49C7-943D-FFF23BAE7229}" type="presOf" srcId="{54B203B0-D551-4BAD-8A66-3914A3840ADD}" destId="{FB52724F-2D7D-496C-A5E7-13567135B5E8}" srcOrd="1" destOrd="0" presId="urn:microsoft.com/office/officeart/2005/8/layout/process1"/>
    <dgm:cxn modelId="{E3F0DE21-4CEB-49A1-8252-28D3BF9C4857}" type="presOf" srcId="{AA769C93-8FF1-402A-9F97-FEC64DE5C336}" destId="{908F25BE-A668-47FD-BE12-B268F45DFD22}" srcOrd="0" destOrd="0" presId="urn:microsoft.com/office/officeart/2005/8/layout/process1"/>
    <dgm:cxn modelId="{280A6032-81F5-41CE-A90D-0C6FE1EC84C1}" type="presOf" srcId="{0476812F-4A9A-4C48-B0DB-B5E50EBE17DB}" destId="{ADA52F40-9023-4CD5-8F0F-BA5F6D05DEC2}" srcOrd="0" destOrd="0" presId="urn:microsoft.com/office/officeart/2005/8/layout/process1"/>
    <dgm:cxn modelId="{F14D783A-ED92-447C-AF26-A0DD09876678}" type="presOf" srcId="{893B2DE7-99B4-4AC4-897D-104F9C4F3E3A}" destId="{1C2585E4-D96E-4DC3-B6E0-24DF558ACAE2}" srcOrd="1" destOrd="0" presId="urn:microsoft.com/office/officeart/2005/8/layout/process1"/>
    <dgm:cxn modelId="{0DB5A061-17E4-47C4-99D0-4477A9AE3B49}" srcId="{8017BEEF-1A52-42EF-8084-B280B6B98E88}" destId="{CA1DFB05-E32E-453E-88AB-55BF0FA4FFB4}" srcOrd="1" destOrd="0" parTransId="{687F41BF-0AFB-448E-A266-D56B7FCFB373}" sibTransId="{54B203B0-D551-4BAD-8A66-3914A3840ADD}"/>
    <dgm:cxn modelId="{937F3545-602F-4733-88B6-678AA7CD3BE9}" srcId="{8017BEEF-1A52-42EF-8084-B280B6B98E88}" destId="{AA769C93-8FF1-402A-9F97-FEC64DE5C336}" srcOrd="0" destOrd="0" parTransId="{05B4137E-93FE-4F27-92B0-8BCCA8D5152D}" sibTransId="{0476812F-4A9A-4C48-B0DB-B5E50EBE17DB}"/>
    <dgm:cxn modelId="{A64D336D-5720-46F7-9AB0-99E56BDF9F80}" type="presOf" srcId="{8017BEEF-1A52-42EF-8084-B280B6B98E88}" destId="{8E1E5372-5042-48F0-A470-62673C1DCBD8}" srcOrd="0" destOrd="0" presId="urn:microsoft.com/office/officeart/2005/8/layout/process1"/>
    <dgm:cxn modelId="{F05F0272-41B7-4FAF-AFEC-47FD82A41F24}" type="presOf" srcId="{C1596C96-12FE-4381-BB28-F3B195E38C3B}" destId="{2EBB7AF8-52FF-4261-BE3A-62C431ED3A2F}" srcOrd="0" destOrd="0" presId="urn:microsoft.com/office/officeart/2005/8/layout/process1"/>
    <dgm:cxn modelId="{99B07057-95AE-4E99-92A6-7EBE5D7B37EC}" type="presOf" srcId="{8893D078-34D2-42F0-8AB1-001B9272FD3B}" destId="{367433EA-7D8A-4D2A-8A4B-81EC591BFC26}" srcOrd="0" destOrd="0" presId="urn:microsoft.com/office/officeart/2005/8/layout/process1"/>
    <dgm:cxn modelId="{90F4C781-FF91-4E31-ADB7-1B7AFB69AECC}" type="presOf" srcId="{CA1DFB05-E32E-453E-88AB-55BF0FA4FFB4}" destId="{BB6646FE-C61C-43E2-829E-6B2F920A8939}" srcOrd="0" destOrd="0" presId="urn:microsoft.com/office/officeart/2005/8/layout/process1"/>
    <dgm:cxn modelId="{F50FA58F-6FED-49AA-A88D-C209F539A62E}" srcId="{8017BEEF-1A52-42EF-8084-B280B6B98E88}" destId="{90C09115-B366-4A28-9E40-55648118A121}" srcOrd="3" destOrd="0" parTransId="{12CC51C3-8943-43DD-8FC5-118701990470}" sibTransId="{893B2DE7-99B4-4AC4-897D-104F9C4F3E3A}"/>
    <dgm:cxn modelId="{17E3E3B7-B5DC-421D-BD6C-779080CB2866}" srcId="{8017BEEF-1A52-42EF-8084-B280B6B98E88}" destId="{8893D078-34D2-42F0-8AB1-001B9272FD3B}" srcOrd="4" destOrd="0" parTransId="{A34DE622-73A4-4D7C-8505-3354A9427312}" sibTransId="{0546679B-EE24-4CDB-A1D8-DB78B1D491B7}"/>
    <dgm:cxn modelId="{94D1DFC0-0003-4897-B206-9BCA5BE2D874}" type="presOf" srcId="{0476812F-4A9A-4C48-B0DB-B5E50EBE17DB}" destId="{51C75DA7-9E62-4C08-91B4-E01933E59907}" srcOrd="1" destOrd="0" presId="urn:microsoft.com/office/officeart/2005/8/layout/process1"/>
    <dgm:cxn modelId="{C7A9DBDC-A1A5-4C5F-BFBD-2C03F2965F05}" type="presOf" srcId="{766EAC4F-39B0-47CF-BD68-8734F6411592}" destId="{4C9206A3-E148-42C8-8627-0F96E830110D}" srcOrd="1" destOrd="0" presId="urn:microsoft.com/office/officeart/2005/8/layout/process1"/>
    <dgm:cxn modelId="{45FEC7E6-61A7-4413-BEC5-954EF260A111}" type="presOf" srcId="{90C09115-B366-4A28-9E40-55648118A121}" destId="{CC9FA786-A6DF-4991-9511-1AC74F6A859C}" srcOrd="0" destOrd="0" presId="urn:microsoft.com/office/officeart/2005/8/layout/process1"/>
    <dgm:cxn modelId="{57B59FF7-CCF2-48E1-872D-C4295C4329F7}" type="presOf" srcId="{766EAC4F-39B0-47CF-BD68-8734F6411592}" destId="{61815C17-3F12-4A7A-B20E-EB02C8A82E68}" srcOrd="0" destOrd="0" presId="urn:microsoft.com/office/officeart/2005/8/layout/process1"/>
    <dgm:cxn modelId="{4227A3F9-78E8-4DB4-93FB-F8ACA20D10BA}" type="presOf" srcId="{54B203B0-D551-4BAD-8A66-3914A3840ADD}" destId="{0E5DD616-A5C6-4442-A114-E353094F6EE3}" srcOrd="0" destOrd="0" presId="urn:microsoft.com/office/officeart/2005/8/layout/process1"/>
    <dgm:cxn modelId="{E36FAEF9-63D8-43BA-994C-AA634BF7A27A}" srcId="{8017BEEF-1A52-42EF-8084-B280B6B98E88}" destId="{C1596C96-12FE-4381-BB28-F3B195E38C3B}" srcOrd="2" destOrd="0" parTransId="{6779364F-1102-40CF-B48B-68F60F2E9BB8}" sibTransId="{766EAC4F-39B0-47CF-BD68-8734F6411592}"/>
    <dgm:cxn modelId="{DFAE9DFC-1334-4054-B750-B3A19DECBCC4}" type="presOf" srcId="{893B2DE7-99B4-4AC4-897D-104F9C4F3E3A}" destId="{6815F699-5F0D-4C18-8D17-33FD17852E68}" srcOrd="0" destOrd="0" presId="urn:microsoft.com/office/officeart/2005/8/layout/process1"/>
    <dgm:cxn modelId="{21DE0D4F-2541-44D6-98C9-2774305B88D2}" type="presParOf" srcId="{8E1E5372-5042-48F0-A470-62673C1DCBD8}" destId="{908F25BE-A668-47FD-BE12-B268F45DFD22}" srcOrd="0" destOrd="0" presId="urn:microsoft.com/office/officeart/2005/8/layout/process1"/>
    <dgm:cxn modelId="{12D5148F-6E5E-4B08-86ED-015498789CC3}" type="presParOf" srcId="{8E1E5372-5042-48F0-A470-62673C1DCBD8}" destId="{ADA52F40-9023-4CD5-8F0F-BA5F6D05DEC2}" srcOrd="1" destOrd="0" presId="urn:microsoft.com/office/officeart/2005/8/layout/process1"/>
    <dgm:cxn modelId="{1A203126-33D6-44C9-835D-2D5A6ADB75AF}" type="presParOf" srcId="{ADA52F40-9023-4CD5-8F0F-BA5F6D05DEC2}" destId="{51C75DA7-9E62-4C08-91B4-E01933E59907}" srcOrd="0" destOrd="0" presId="urn:microsoft.com/office/officeart/2005/8/layout/process1"/>
    <dgm:cxn modelId="{5F08E9B4-C2D7-410A-9DC1-011B8DDE7AFC}" type="presParOf" srcId="{8E1E5372-5042-48F0-A470-62673C1DCBD8}" destId="{BB6646FE-C61C-43E2-829E-6B2F920A8939}" srcOrd="2" destOrd="0" presId="urn:microsoft.com/office/officeart/2005/8/layout/process1"/>
    <dgm:cxn modelId="{30600DF2-18B1-4B9A-804B-C7C88A3B8359}" type="presParOf" srcId="{8E1E5372-5042-48F0-A470-62673C1DCBD8}" destId="{0E5DD616-A5C6-4442-A114-E353094F6EE3}" srcOrd="3" destOrd="0" presId="urn:microsoft.com/office/officeart/2005/8/layout/process1"/>
    <dgm:cxn modelId="{37758978-834C-49BE-A00B-6477013AC50E}" type="presParOf" srcId="{0E5DD616-A5C6-4442-A114-E353094F6EE3}" destId="{FB52724F-2D7D-496C-A5E7-13567135B5E8}" srcOrd="0" destOrd="0" presId="urn:microsoft.com/office/officeart/2005/8/layout/process1"/>
    <dgm:cxn modelId="{34FA7DBB-4455-472E-8615-C4F983625C6D}" type="presParOf" srcId="{8E1E5372-5042-48F0-A470-62673C1DCBD8}" destId="{2EBB7AF8-52FF-4261-BE3A-62C431ED3A2F}" srcOrd="4" destOrd="0" presId="urn:microsoft.com/office/officeart/2005/8/layout/process1"/>
    <dgm:cxn modelId="{46A33170-9510-49BB-B623-3EA26E46D49A}" type="presParOf" srcId="{8E1E5372-5042-48F0-A470-62673C1DCBD8}" destId="{61815C17-3F12-4A7A-B20E-EB02C8A82E68}" srcOrd="5" destOrd="0" presId="urn:microsoft.com/office/officeart/2005/8/layout/process1"/>
    <dgm:cxn modelId="{04CAD76C-D78D-4B52-BF04-EE3B7307AF90}" type="presParOf" srcId="{61815C17-3F12-4A7A-B20E-EB02C8A82E68}" destId="{4C9206A3-E148-42C8-8627-0F96E830110D}" srcOrd="0" destOrd="0" presId="urn:microsoft.com/office/officeart/2005/8/layout/process1"/>
    <dgm:cxn modelId="{4F5C65DA-867F-4262-9104-165148541A66}" type="presParOf" srcId="{8E1E5372-5042-48F0-A470-62673C1DCBD8}" destId="{CC9FA786-A6DF-4991-9511-1AC74F6A859C}" srcOrd="6" destOrd="0" presId="urn:microsoft.com/office/officeart/2005/8/layout/process1"/>
    <dgm:cxn modelId="{273FABCC-A506-45CB-928D-6F3A5EBF5BB2}" type="presParOf" srcId="{8E1E5372-5042-48F0-A470-62673C1DCBD8}" destId="{6815F699-5F0D-4C18-8D17-33FD17852E68}" srcOrd="7" destOrd="0" presId="urn:microsoft.com/office/officeart/2005/8/layout/process1"/>
    <dgm:cxn modelId="{6409B80A-B795-44B6-A34C-FAE2A834D7F7}" type="presParOf" srcId="{6815F699-5F0D-4C18-8D17-33FD17852E68}" destId="{1C2585E4-D96E-4DC3-B6E0-24DF558ACAE2}" srcOrd="0" destOrd="0" presId="urn:microsoft.com/office/officeart/2005/8/layout/process1"/>
    <dgm:cxn modelId="{79C4B1BD-A75F-4094-9F73-CD357154E349}" type="presParOf" srcId="{8E1E5372-5042-48F0-A470-62673C1DCBD8}" destId="{367433EA-7D8A-4D2A-8A4B-81EC591BFC26}"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0F3CE9-07EA-414A-A8E4-95ABA9710777}" type="doc">
      <dgm:prSet loTypeId="urn:microsoft.com/office/officeart/2005/8/layout/vList2" loCatId="list" qsTypeId="urn:microsoft.com/office/officeart/2005/8/quickstyle/3d3" qsCatId="3D" csTypeId="urn:microsoft.com/office/officeart/2005/8/colors/accent0_2" csCatId="mainScheme"/>
      <dgm:spPr/>
      <dgm:t>
        <a:bodyPr/>
        <a:lstStyle/>
        <a:p>
          <a:endParaRPr lang="en-US"/>
        </a:p>
      </dgm:t>
    </dgm:pt>
    <dgm:pt modelId="{CCD1CE28-100C-4051-A014-56587028077A}">
      <dgm:prSet/>
      <dgm:spPr/>
      <dgm:t>
        <a:bodyPr/>
        <a:lstStyle/>
        <a:p>
          <a:pPr algn="ctr"/>
          <a:r>
            <a:rPr lang="en-US" b="1" dirty="0">
              <a:solidFill>
                <a:srgbClr val="FF0000"/>
              </a:solidFill>
            </a:rPr>
            <a:t>Qualified borrowers do not have to be a first-time homebuyer to be eligible for a WHEDA loan. </a:t>
          </a:r>
        </a:p>
      </dgm:t>
    </dgm:pt>
    <dgm:pt modelId="{AA8E0468-8869-4403-B1DB-2DB160B40420}" type="parTrans" cxnId="{DF919863-3345-4D5C-B30A-B98A0A827665}">
      <dgm:prSet/>
      <dgm:spPr/>
      <dgm:t>
        <a:bodyPr/>
        <a:lstStyle/>
        <a:p>
          <a:endParaRPr lang="en-US"/>
        </a:p>
      </dgm:t>
    </dgm:pt>
    <dgm:pt modelId="{B7A5DFD4-A7A6-4384-AA2F-AD36BDD770D2}" type="sibTrans" cxnId="{DF919863-3345-4D5C-B30A-B98A0A827665}">
      <dgm:prSet/>
      <dgm:spPr/>
      <dgm:t>
        <a:bodyPr/>
        <a:lstStyle/>
        <a:p>
          <a:endParaRPr lang="en-US"/>
        </a:p>
      </dgm:t>
    </dgm:pt>
    <dgm:pt modelId="{98205637-AD0A-4D1B-8A25-D99CC31BDDA7}" type="pres">
      <dgm:prSet presAssocID="{480F3CE9-07EA-414A-A8E4-95ABA9710777}" presName="linear" presStyleCnt="0">
        <dgm:presLayoutVars>
          <dgm:animLvl val="lvl"/>
          <dgm:resizeHandles val="exact"/>
        </dgm:presLayoutVars>
      </dgm:prSet>
      <dgm:spPr/>
    </dgm:pt>
    <dgm:pt modelId="{43F9D912-2236-40C7-AD7E-1C75C9DAD5DA}" type="pres">
      <dgm:prSet presAssocID="{CCD1CE28-100C-4051-A014-56587028077A}" presName="parentText" presStyleLbl="node1" presStyleIdx="0" presStyleCnt="1">
        <dgm:presLayoutVars>
          <dgm:chMax val="0"/>
          <dgm:bulletEnabled val="1"/>
        </dgm:presLayoutVars>
      </dgm:prSet>
      <dgm:spPr/>
    </dgm:pt>
  </dgm:ptLst>
  <dgm:cxnLst>
    <dgm:cxn modelId="{08CDDC0A-3A2D-4D42-87AC-83A03AEDB156}" type="presOf" srcId="{CCD1CE28-100C-4051-A014-56587028077A}" destId="{43F9D912-2236-40C7-AD7E-1C75C9DAD5DA}" srcOrd="0" destOrd="0" presId="urn:microsoft.com/office/officeart/2005/8/layout/vList2"/>
    <dgm:cxn modelId="{DF919863-3345-4D5C-B30A-B98A0A827665}" srcId="{480F3CE9-07EA-414A-A8E4-95ABA9710777}" destId="{CCD1CE28-100C-4051-A014-56587028077A}" srcOrd="0" destOrd="0" parTransId="{AA8E0468-8869-4403-B1DB-2DB160B40420}" sibTransId="{B7A5DFD4-A7A6-4384-AA2F-AD36BDD770D2}"/>
    <dgm:cxn modelId="{E0B8E54E-8DB3-4A62-BC74-9DF5334D575B}" type="presOf" srcId="{480F3CE9-07EA-414A-A8E4-95ABA9710777}" destId="{98205637-AD0A-4D1B-8A25-D99CC31BDDA7}" srcOrd="0" destOrd="0" presId="urn:microsoft.com/office/officeart/2005/8/layout/vList2"/>
    <dgm:cxn modelId="{DCB441CF-90D1-4096-B06B-B1E5E68E0952}" type="presParOf" srcId="{98205637-AD0A-4D1B-8A25-D99CC31BDDA7}" destId="{43F9D912-2236-40C7-AD7E-1C75C9DAD5DA}"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864442E-942D-4FD6-B705-032456ED4101}" type="doc">
      <dgm:prSet loTypeId="urn:microsoft.com/office/officeart/2005/8/layout/StepDownProcess" loCatId="process" qsTypeId="urn:microsoft.com/office/officeart/2005/8/quickstyle/3d3" qsCatId="3D" csTypeId="urn:microsoft.com/office/officeart/2005/8/colors/accent3_2" csCatId="accent3" phldr="1"/>
      <dgm:spPr/>
      <dgm:t>
        <a:bodyPr/>
        <a:lstStyle/>
        <a:p>
          <a:endParaRPr lang="en-US"/>
        </a:p>
      </dgm:t>
    </dgm:pt>
    <dgm:pt modelId="{EF8FDCC4-F999-469B-A147-1E6DD0F28345}">
      <dgm:prSet custT="1"/>
      <dgm:spPr/>
      <dgm:t>
        <a:bodyPr/>
        <a:lstStyle/>
        <a:p>
          <a:r>
            <a:rPr lang="en-US" sz="2000" dirty="0">
              <a:latin typeface="Gotham Rounded Book" pitchFamily="50" charset="0"/>
            </a:rPr>
            <a:t>Acceptable WHEDA Approved free online sources of </a:t>
          </a:r>
          <a:r>
            <a:rPr lang="en-US" sz="2000" i="1" dirty="0">
              <a:latin typeface="Gotham Rounded Book" pitchFamily="50" charset="0"/>
            </a:rPr>
            <a:t>Landlord Education:</a:t>
          </a:r>
          <a:br>
            <a:rPr lang="en-US" sz="2000" dirty="0">
              <a:latin typeface="Gotham Rounded Book" pitchFamily="50" charset="0"/>
            </a:rPr>
          </a:br>
          <a:endParaRPr lang="en-US" sz="2000" dirty="0">
            <a:latin typeface="Gotham Rounded Book" pitchFamily="50" charset="0"/>
          </a:endParaRPr>
        </a:p>
      </dgm:t>
    </dgm:pt>
    <dgm:pt modelId="{3F9F7F0B-93C2-4AA3-8218-27E6EF650415}" type="parTrans" cxnId="{0099E0BF-A11C-4F77-9DC8-66D2ECB54023}">
      <dgm:prSet/>
      <dgm:spPr/>
      <dgm:t>
        <a:bodyPr/>
        <a:lstStyle/>
        <a:p>
          <a:endParaRPr lang="en-US" sz="2800">
            <a:latin typeface="Gotham Rounded Book" pitchFamily="50" charset="0"/>
          </a:endParaRPr>
        </a:p>
      </dgm:t>
    </dgm:pt>
    <dgm:pt modelId="{9280FC89-9284-4EAE-BC13-E4BA0BACBFCA}" type="sibTrans" cxnId="{0099E0BF-A11C-4F77-9DC8-66D2ECB54023}">
      <dgm:prSet/>
      <dgm:spPr/>
      <dgm:t>
        <a:bodyPr/>
        <a:lstStyle/>
        <a:p>
          <a:endParaRPr lang="en-US" sz="2800">
            <a:latin typeface="Gotham Rounded Book" pitchFamily="50" charset="0"/>
          </a:endParaRPr>
        </a:p>
      </dgm:t>
    </dgm:pt>
    <dgm:pt modelId="{E115FCCA-59BD-4102-A238-5AB9458218C4}">
      <dgm:prSet custT="1"/>
      <dgm:spPr/>
      <dgm:t>
        <a:bodyPr/>
        <a:lstStyle/>
        <a:p>
          <a:r>
            <a:rPr lang="en-US" sz="1600" dirty="0">
              <a:latin typeface="Gotham Rounded Book" pitchFamily="50" charset="0"/>
              <a:hlinkClick xmlns:r="http://schemas.openxmlformats.org/officeDocument/2006/relationships" r:id="rId1"/>
            </a:rPr>
            <a:t>Essent</a:t>
          </a:r>
          <a:endParaRPr lang="en-US" sz="1600" dirty="0">
            <a:latin typeface="Gotham Rounded Book" pitchFamily="50" charset="0"/>
          </a:endParaRPr>
        </a:p>
      </dgm:t>
    </dgm:pt>
    <dgm:pt modelId="{F2542110-4442-4484-9D84-BFDF2A18FFCF}" type="parTrans" cxnId="{F5492ED0-B1C3-4F90-A718-C7DCEFABB041}">
      <dgm:prSet/>
      <dgm:spPr/>
      <dgm:t>
        <a:bodyPr/>
        <a:lstStyle/>
        <a:p>
          <a:endParaRPr lang="en-US" sz="2800">
            <a:latin typeface="Gotham Rounded Book" pitchFamily="50" charset="0"/>
          </a:endParaRPr>
        </a:p>
      </dgm:t>
    </dgm:pt>
    <dgm:pt modelId="{BCAD6EDD-8AFF-488C-A4DE-D62816FED803}" type="sibTrans" cxnId="{F5492ED0-B1C3-4F90-A718-C7DCEFABB041}">
      <dgm:prSet/>
      <dgm:spPr/>
      <dgm:t>
        <a:bodyPr/>
        <a:lstStyle/>
        <a:p>
          <a:endParaRPr lang="en-US" sz="2800">
            <a:latin typeface="Gotham Rounded Book" pitchFamily="50" charset="0"/>
          </a:endParaRPr>
        </a:p>
      </dgm:t>
    </dgm:pt>
    <dgm:pt modelId="{34FDA006-B46A-441D-9267-DA9A4B7C01D2}">
      <dgm:prSet custT="1"/>
      <dgm:spPr/>
      <dgm:t>
        <a:bodyPr/>
        <a:lstStyle/>
        <a:p>
          <a:r>
            <a:rPr lang="en-US" sz="1600" dirty="0">
              <a:latin typeface="Gotham Rounded Book" pitchFamily="50" charset="0"/>
              <a:hlinkClick xmlns:r="http://schemas.openxmlformats.org/officeDocument/2006/relationships" r:id="rId2"/>
            </a:rPr>
            <a:t>Genworth</a:t>
          </a:r>
          <a:endParaRPr lang="en-US" sz="1600" dirty="0">
            <a:latin typeface="Gotham Rounded Book" pitchFamily="50" charset="0"/>
          </a:endParaRPr>
        </a:p>
      </dgm:t>
    </dgm:pt>
    <dgm:pt modelId="{AF270517-3FBE-494D-82EB-9AA707426BA5}" type="parTrans" cxnId="{52CB26E2-0D19-4ECB-8143-A027DEB776D4}">
      <dgm:prSet/>
      <dgm:spPr/>
      <dgm:t>
        <a:bodyPr/>
        <a:lstStyle/>
        <a:p>
          <a:endParaRPr lang="en-US" sz="2800">
            <a:latin typeface="Gotham Rounded Book" pitchFamily="50" charset="0"/>
          </a:endParaRPr>
        </a:p>
      </dgm:t>
    </dgm:pt>
    <dgm:pt modelId="{E4673697-B52D-4594-9C49-3280036A833D}" type="sibTrans" cxnId="{52CB26E2-0D19-4ECB-8143-A027DEB776D4}">
      <dgm:prSet/>
      <dgm:spPr/>
      <dgm:t>
        <a:bodyPr/>
        <a:lstStyle/>
        <a:p>
          <a:endParaRPr lang="en-US" sz="2800">
            <a:latin typeface="Gotham Rounded Book" pitchFamily="50" charset="0"/>
          </a:endParaRPr>
        </a:p>
      </dgm:t>
    </dgm:pt>
    <dgm:pt modelId="{818D84FA-0DB5-422E-863A-FADEB682D095}">
      <dgm:prSet custT="1"/>
      <dgm:spPr/>
      <dgm:t>
        <a:bodyPr/>
        <a:lstStyle/>
        <a:p>
          <a:r>
            <a:rPr lang="en-US" sz="1600" dirty="0">
              <a:latin typeface="Gotham Rounded Book" pitchFamily="50" charset="0"/>
              <a:hlinkClick xmlns:r="http://schemas.openxmlformats.org/officeDocument/2006/relationships" r:id="rId3"/>
            </a:rPr>
            <a:t>MGIC</a:t>
          </a:r>
          <a:endParaRPr lang="en-US" sz="1600" dirty="0">
            <a:latin typeface="Gotham Rounded Book" pitchFamily="50" charset="0"/>
          </a:endParaRPr>
        </a:p>
      </dgm:t>
    </dgm:pt>
    <dgm:pt modelId="{7E1D43FB-484E-4CE7-8BEB-D5F4F8550689}" type="parTrans" cxnId="{0B4CE062-B246-48D0-BB30-322905E96963}">
      <dgm:prSet/>
      <dgm:spPr/>
      <dgm:t>
        <a:bodyPr/>
        <a:lstStyle/>
        <a:p>
          <a:endParaRPr lang="en-US" sz="2800">
            <a:latin typeface="Gotham Rounded Book" pitchFamily="50" charset="0"/>
          </a:endParaRPr>
        </a:p>
      </dgm:t>
    </dgm:pt>
    <dgm:pt modelId="{BC08DBD7-11A5-4A69-BD9D-6E10C973382C}" type="sibTrans" cxnId="{0B4CE062-B246-48D0-BB30-322905E96963}">
      <dgm:prSet/>
      <dgm:spPr/>
      <dgm:t>
        <a:bodyPr/>
        <a:lstStyle/>
        <a:p>
          <a:endParaRPr lang="en-US" sz="2800">
            <a:latin typeface="Gotham Rounded Book" pitchFamily="50" charset="0"/>
          </a:endParaRPr>
        </a:p>
      </dgm:t>
    </dgm:pt>
    <dgm:pt modelId="{C01DC819-DC63-47C3-8A3E-199A71176EC6}">
      <dgm:prSet custT="1"/>
      <dgm:spPr/>
      <dgm:t>
        <a:bodyPr/>
        <a:lstStyle/>
        <a:p>
          <a:r>
            <a:rPr lang="en-US" sz="1600" dirty="0">
              <a:latin typeface="Gotham Rounded Book" pitchFamily="50" charset="0"/>
              <a:hlinkClick xmlns:r="http://schemas.openxmlformats.org/officeDocument/2006/relationships" r:id="rId4"/>
            </a:rPr>
            <a:t>Radian</a:t>
          </a:r>
          <a:endParaRPr lang="en-US" sz="1600" dirty="0">
            <a:latin typeface="Gotham Rounded Book" pitchFamily="50" charset="0"/>
          </a:endParaRPr>
        </a:p>
      </dgm:t>
    </dgm:pt>
    <dgm:pt modelId="{EC274E6C-F0C8-4A09-ACF5-F5A0AEB24574}" type="parTrans" cxnId="{9127CC76-805B-4813-B0F9-39FC001B9093}">
      <dgm:prSet/>
      <dgm:spPr/>
      <dgm:t>
        <a:bodyPr/>
        <a:lstStyle/>
        <a:p>
          <a:endParaRPr lang="en-US" sz="2800">
            <a:latin typeface="Gotham Rounded Book" pitchFamily="50" charset="0"/>
          </a:endParaRPr>
        </a:p>
      </dgm:t>
    </dgm:pt>
    <dgm:pt modelId="{B5A74828-4DC7-4AD3-BDE8-5F031B0EFCD7}" type="sibTrans" cxnId="{9127CC76-805B-4813-B0F9-39FC001B9093}">
      <dgm:prSet/>
      <dgm:spPr/>
      <dgm:t>
        <a:bodyPr/>
        <a:lstStyle/>
        <a:p>
          <a:endParaRPr lang="en-US" sz="2800">
            <a:latin typeface="Gotham Rounded Book" pitchFamily="50" charset="0"/>
          </a:endParaRPr>
        </a:p>
      </dgm:t>
    </dgm:pt>
    <dgm:pt modelId="{46AD7414-FBC4-4A75-B371-1875E881BD97}" type="pres">
      <dgm:prSet presAssocID="{6864442E-942D-4FD6-B705-032456ED4101}" presName="rootnode" presStyleCnt="0">
        <dgm:presLayoutVars>
          <dgm:chMax/>
          <dgm:chPref/>
          <dgm:dir/>
          <dgm:animLvl val="lvl"/>
        </dgm:presLayoutVars>
      </dgm:prSet>
      <dgm:spPr/>
    </dgm:pt>
    <dgm:pt modelId="{74FC693C-9D6F-4D5B-88F2-4CB3BF6A6E50}" type="pres">
      <dgm:prSet presAssocID="{EF8FDCC4-F999-469B-A147-1E6DD0F28345}" presName="composite" presStyleCnt="0"/>
      <dgm:spPr/>
    </dgm:pt>
    <dgm:pt modelId="{F43DB59D-F3D6-428C-9FC6-8681925A83B3}" type="pres">
      <dgm:prSet presAssocID="{EF8FDCC4-F999-469B-A147-1E6DD0F28345}" presName="ParentText" presStyleLbl="node1" presStyleIdx="0" presStyleCnt="1" custScaleX="129249" custScaleY="194957" custLinFactNeighborX="-37877" custLinFactNeighborY="0">
        <dgm:presLayoutVars>
          <dgm:chMax val="1"/>
          <dgm:chPref val="1"/>
          <dgm:bulletEnabled val="1"/>
        </dgm:presLayoutVars>
      </dgm:prSet>
      <dgm:spPr/>
    </dgm:pt>
    <dgm:pt modelId="{80BA61C2-68FA-4E81-A251-89B87F05E8CC}" type="pres">
      <dgm:prSet presAssocID="{EF8FDCC4-F999-469B-A147-1E6DD0F28345}" presName="FinalChildText" presStyleLbl="revTx" presStyleIdx="0" presStyleCnt="1">
        <dgm:presLayoutVars>
          <dgm:chMax val="0"/>
          <dgm:chPref val="0"/>
          <dgm:bulletEnabled val="1"/>
        </dgm:presLayoutVars>
      </dgm:prSet>
      <dgm:spPr/>
    </dgm:pt>
  </dgm:ptLst>
  <dgm:cxnLst>
    <dgm:cxn modelId="{C190A304-D005-4A27-980A-F2BE325D2397}" type="presOf" srcId="{E115FCCA-59BD-4102-A238-5AB9458218C4}" destId="{80BA61C2-68FA-4E81-A251-89B87F05E8CC}" srcOrd="0" destOrd="0" presId="urn:microsoft.com/office/officeart/2005/8/layout/StepDownProcess"/>
    <dgm:cxn modelId="{054BD51E-D6F0-4D55-A3CD-083A736F1A88}" type="presOf" srcId="{C01DC819-DC63-47C3-8A3E-199A71176EC6}" destId="{80BA61C2-68FA-4E81-A251-89B87F05E8CC}" srcOrd="0" destOrd="3" presId="urn:microsoft.com/office/officeart/2005/8/layout/StepDownProcess"/>
    <dgm:cxn modelId="{0B4CE062-B246-48D0-BB30-322905E96963}" srcId="{EF8FDCC4-F999-469B-A147-1E6DD0F28345}" destId="{818D84FA-0DB5-422E-863A-FADEB682D095}" srcOrd="2" destOrd="0" parTransId="{7E1D43FB-484E-4CE7-8BEB-D5F4F8550689}" sibTransId="{BC08DBD7-11A5-4A69-BD9D-6E10C973382C}"/>
    <dgm:cxn modelId="{9127CC76-805B-4813-B0F9-39FC001B9093}" srcId="{EF8FDCC4-F999-469B-A147-1E6DD0F28345}" destId="{C01DC819-DC63-47C3-8A3E-199A71176EC6}" srcOrd="3" destOrd="0" parTransId="{EC274E6C-F0C8-4A09-ACF5-F5A0AEB24574}" sibTransId="{B5A74828-4DC7-4AD3-BDE8-5F031B0EFCD7}"/>
    <dgm:cxn modelId="{E8DF3A9C-E9E3-409D-B799-CA95ACCD42B6}" type="presOf" srcId="{34FDA006-B46A-441D-9267-DA9A4B7C01D2}" destId="{80BA61C2-68FA-4E81-A251-89B87F05E8CC}" srcOrd="0" destOrd="1" presId="urn:microsoft.com/office/officeart/2005/8/layout/StepDownProcess"/>
    <dgm:cxn modelId="{C0BB7BA4-3890-4EFB-B732-8DCD98EE96E9}" type="presOf" srcId="{6864442E-942D-4FD6-B705-032456ED4101}" destId="{46AD7414-FBC4-4A75-B371-1875E881BD97}" srcOrd="0" destOrd="0" presId="urn:microsoft.com/office/officeart/2005/8/layout/StepDownProcess"/>
    <dgm:cxn modelId="{63F2C5BB-123D-44F1-979E-2E3EF5397CC3}" type="presOf" srcId="{EF8FDCC4-F999-469B-A147-1E6DD0F28345}" destId="{F43DB59D-F3D6-428C-9FC6-8681925A83B3}" srcOrd="0" destOrd="0" presId="urn:microsoft.com/office/officeart/2005/8/layout/StepDownProcess"/>
    <dgm:cxn modelId="{0099E0BF-A11C-4F77-9DC8-66D2ECB54023}" srcId="{6864442E-942D-4FD6-B705-032456ED4101}" destId="{EF8FDCC4-F999-469B-A147-1E6DD0F28345}" srcOrd="0" destOrd="0" parTransId="{3F9F7F0B-93C2-4AA3-8218-27E6EF650415}" sibTransId="{9280FC89-9284-4EAE-BC13-E4BA0BACBFCA}"/>
    <dgm:cxn modelId="{F4F6A7CA-4286-4493-92DE-BDC63857A3EA}" type="presOf" srcId="{818D84FA-0DB5-422E-863A-FADEB682D095}" destId="{80BA61C2-68FA-4E81-A251-89B87F05E8CC}" srcOrd="0" destOrd="2" presId="urn:microsoft.com/office/officeart/2005/8/layout/StepDownProcess"/>
    <dgm:cxn modelId="{F5492ED0-B1C3-4F90-A718-C7DCEFABB041}" srcId="{EF8FDCC4-F999-469B-A147-1E6DD0F28345}" destId="{E115FCCA-59BD-4102-A238-5AB9458218C4}" srcOrd="0" destOrd="0" parTransId="{F2542110-4442-4484-9D84-BFDF2A18FFCF}" sibTransId="{BCAD6EDD-8AFF-488C-A4DE-D62816FED803}"/>
    <dgm:cxn modelId="{52CB26E2-0D19-4ECB-8143-A027DEB776D4}" srcId="{EF8FDCC4-F999-469B-A147-1E6DD0F28345}" destId="{34FDA006-B46A-441D-9267-DA9A4B7C01D2}" srcOrd="1" destOrd="0" parTransId="{AF270517-3FBE-494D-82EB-9AA707426BA5}" sibTransId="{E4673697-B52D-4594-9C49-3280036A833D}"/>
    <dgm:cxn modelId="{C61F6FA4-DDFD-4593-B09E-D0DD8CAD66F3}" type="presParOf" srcId="{46AD7414-FBC4-4A75-B371-1875E881BD97}" destId="{74FC693C-9D6F-4D5B-88F2-4CB3BF6A6E50}" srcOrd="0" destOrd="0" presId="urn:microsoft.com/office/officeart/2005/8/layout/StepDownProcess"/>
    <dgm:cxn modelId="{5729F68A-91FB-4B68-B24C-C78241995B69}" type="presParOf" srcId="{74FC693C-9D6F-4D5B-88F2-4CB3BF6A6E50}" destId="{F43DB59D-F3D6-428C-9FC6-8681925A83B3}" srcOrd="0" destOrd="0" presId="urn:microsoft.com/office/officeart/2005/8/layout/StepDownProcess"/>
    <dgm:cxn modelId="{6D8F995D-5B10-4496-B9DB-07B34149921C}" type="presParOf" srcId="{74FC693C-9D6F-4D5B-88F2-4CB3BF6A6E50}" destId="{80BA61C2-68FA-4E81-A251-89B87F05E8CC}"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864442E-942D-4FD6-B705-032456ED4101}" type="doc">
      <dgm:prSet loTypeId="urn:microsoft.com/office/officeart/2005/8/layout/StepDownProcess" loCatId="process" qsTypeId="urn:microsoft.com/office/officeart/2005/8/quickstyle/3d3" qsCatId="3D" csTypeId="urn:microsoft.com/office/officeart/2005/8/colors/accent0_3" csCatId="mainScheme" phldr="1"/>
      <dgm:spPr/>
      <dgm:t>
        <a:bodyPr/>
        <a:lstStyle/>
        <a:p>
          <a:endParaRPr lang="en-US"/>
        </a:p>
      </dgm:t>
    </dgm:pt>
    <dgm:pt modelId="{EF8FDCC4-F999-469B-A147-1E6DD0F28345}">
      <dgm:prSet custT="1"/>
      <dgm:spPr/>
      <dgm:t>
        <a:bodyPr/>
        <a:lstStyle/>
        <a:p>
          <a:r>
            <a:rPr lang="en-US" sz="2000" b="0" i="0" dirty="0"/>
            <a:t>Acceptable WHEDA sources of </a:t>
          </a:r>
          <a:r>
            <a:rPr lang="en-US" sz="2000" i="1" dirty="0"/>
            <a:t> Landlord Education. </a:t>
          </a:r>
        </a:p>
        <a:p>
          <a:r>
            <a:rPr lang="en-US" sz="1400" i="1" dirty="0"/>
            <a:t>Any costs are set by provider and  must be included on Loan Disclosures provided by Lender</a:t>
          </a:r>
          <a:br>
            <a:rPr lang="en-US" sz="2000" dirty="0">
              <a:latin typeface="Gotham Rounded Book" pitchFamily="50" charset="0"/>
            </a:rPr>
          </a:br>
          <a:endParaRPr lang="en-US" sz="2000" dirty="0">
            <a:latin typeface="Gotham Rounded Book" pitchFamily="50" charset="0"/>
          </a:endParaRPr>
        </a:p>
      </dgm:t>
    </dgm:pt>
    <dgm:pt modelId="{3F9F7F0B-93C2-4AA3-8218-27E6EF650415}" type="parTrans" cxnId="{0099E0BF-A11C-4F77-9DC8-66D2ECB54023}">
      <dgm:prSet/>
      <dgm:spPr/>
      <dgm:t>
        <a:bodyPr/>
        <a:lstStyle/>
        <a:p>
          <a:endParaRPr lang="en-US" sz="2800">
            <a:latin typeface="Gotham Rounded Book" pitchFamily="50" charset="0"/>
          </a:endParaRPr>
        </a:p>
      </dgm:t>
    </dgm:pt>
    <dgm:pt modelId="{9280FC89-9284-4EAE-BC13-E4BA0BACBFCA}" type="sibTrans" cxnId="{0099E0BF-A11C-4F77-9DC8-66D2ECB54023}">
      <dgm:prSet/>
      <dgm:spPr/>
      <dgm:t>
        <a:bodyPr/>
        <a:lstStyle/>
        <a:p>
          <a:endParaRPr lang="en-US" sz="2800">
            <a:latin typeface="Gotham Rounded Book" pitchFamily="50" charset="0"/>
          </a:endParaRPr>
        </a:p>
      </dgm:t>
    </dgm:pt>
    <dgm:pt modelId="{E115FCCA-59BD-4102-A238-5AB9458218C4}">
      <dgm:prSet custT="1"/>
      <dgm:spPr/>
      <dgm:t>
        <a:bodyPr/>
        <a:lstStyle/>
        <a:p>
          <a:r>
            <a:rPr lang="en-US" sz="1600" dirty="0">
              <a:latin typeface="Gotham Rounded Book" pitchFamily="50" charset="0"/>
              <a:hlinkClick xmlns:r="http://schemas.openxmlformats.org/officeDocument/2006/relationships" r:id="rId1"/>
            </a:rPr>
            <a:t>Fannie Mae's Becoming a Landlord:</a:t>
          </a:r>
          <a:endParaRPr lang="en-US" sz="1600" dirty="0">
            <a:latin typeface="Gotham Rounded Book" pitchFamily="50" charset="0"/>
          </a:endParaRPr>
        </a:p>
      </dgm:t>
    </dgm:pt>
    <dgm:pt modelId="{F2542110-4442-4484-9D84-BFDF2A18FFCF}" type="parTrans" cxnId="{F5492ED0-B1C3-4F90-A718-C7DCEFABB041}">
      <dgm:prSet/>
      <dgm:spPr/>
      <dgm:t>
        <a:bodyPr/>
        <a:lstStyle/>
        <a:p>
          <a:endParaRPr lang="en-US" sz="2800">
            <a:latin typeface="Gotham Rounded Book" pitchFamily="50" charset="0"/>
          </a:endParaRPr>
        </a:p>
      </dgm:t>
    </dgm:pt>
    <dgm:pt modelId="{BCAD6EDD-8AFF-488C-A4DE-D62816FED803}" type="sibTrans" cxnId="{F5492ED0-B1C3-4F90-A718-C7DCEFABB041}">
      <dgm:prSet/>
      <dgm:spPr/>
      <dgm:t>
        <a:bodyPr/>
        <a:lstStyle/>
        <a:p>
          <a:endParaRPr lang="en-US" sz="2800">
            <a:latin typeface="Gotham Rounded Book" pitchFamily="50" charset="0"/>
          </a:endParaRPr>
        </a:p>
      </dgm:t>
    </dgm:pt>
    <dgm:pt modelId="{34FDA006-B46A-441D-9267-DA9A4B7C01D2}">
      <dgm:prSet custT="1"/>
      <dgm:spPr/>
      <dgm:t>
        <a:bodyPr/>
        <a:lstStyle/>
        <a:p>
          <a:r>
            <a:rPr lang="en-US" sz="1600" dirty="0">
              <a:latin typeface="Gotham Rounded Book" pitchFamily="50" charset="0"/>
              <a:hlinkClick xmlns:r="http://schemas.openxmlformats.org/officeDocument/2006/relationships" r:id="rId2"/>
            </a:rPr>
            <a:t>City of Milwaukee Landlord Training</a:t>
          </a:r>
          <a:endParaRPr lang="en-US" sz="1600" dirty="0">
            <a:latin typeface="Gotham Rounded Book" pitchFamily="50" charset="0"/>
          </a:endParaRPr>
        </a:p>
      </dgm:t>
    </dgm:pt>
    <dgm:pt modelId="{AF270517-3FBE-494D-82EB-9AA707426BA5}" type="parTrans" cxnId="{52CB26E2-0D19-4ECB-8143-A027DEB776D4}">
      <dgm:prSet/>
      <dgm:spPr/>
      <dgm:t>
        <a:bodyPr/>
        <a:lstStyle/>
        <a:p>
          <a:endParaRPr lang="en-US" sz="2800">
            <a:latin typeface="Gotham Rounded Book" pitchFamily="50" charset="0"/>
          </a:endParaRPr>
        </a:p>
      </dgm:t>
    </dgm:pt>
    <dgm:pt modelId="{E4673697-B52D-4594-9C49-3280036A833D}" type="sibTrans" cxnId="{52CB26E2-0D19-4ECB-8143-A027DEB776D4}">
      <dgm:prSet/>
      <dgm:spPr/>
      <dgm:t>
        <a:bodyPr/>
        <a:lstStyle/>
        <a:p>
          <a:endParaRPr lang="en-US" sz="2800">
            <a:latin typeface="Gotham Rounded Book" pitchFamily="50" charset="0"/>
          </a:endParaRPr>
        </a:p>
      </dgm:t>
    </dgm:pt>
    <dgm:pt modelId="{46AD7414-FBC4-4A75-B371-1875E881BD97}" type="pres">
      <dgm:prSet presAssocID="{6864442E-942D-4FD6-B705-032456ED4101}" presName="rootnode" presStyleCnt="0">
        <dgm:presLayoutVars>
          <dgm:chMax/>
          <dgm:chPref/>
          <dgm:dir/>
          <dgm:animLvl val="lvl"/>
        </dgm:presLayoutVars>
      </dgm:prSet>
      <dgm:spPr/>
    </dgm:pt>
    <dgm:pt modelId="{74FC693C-9D6F-4D5B-88F2-4CB3BF6A6E50}" type="pres">
      <dgm:prSet presAssocID="{EF8FDCC4-F999-469B-A147-1E6DD0F28345}" presName="composite" presStyleCnt="0"/>
      <dgm:spPr/>
    </dgm:pt>
    <dgm:pt modelId="{F43DB59D-F3D6-428C-9FC6-8681925A83B3}" type="pres">
      <dgm:prSet presAssocID="{EF8FDCC4-F999-469B-A147-1E6DD0F28345}" presName="ParentText" presStyleLbl="node1" presStyleIdx="0" presStyleCnt="1" custScaleX="127823" custScaleY="194957" custLinFactNeighborX="-37877" custLinFactNeighborY="0">
        <dgm:presLayoutVars>
          <dgm:chMax val="1"/>
          <dgm:chPref val="1"/>
          <dgm:bulletEnabled val="1"/>
        </dgm:presLayoutVars>
      </dgm:prSet>
      <dgm:spPr/>
    </dgm:pt>
    <dgm:pt modelId="{80BA61C2-68FA-4E81-A251-89B87F05E8CC}" type="pres">
      <dgm:prSet presAssocID="{EF8FDCC4-F999-469B-A147-1E6DD0F28345}" presName="FinalChildText" presStyleLbl="revTx" presStyleIdx="0" presStyleCnt="1" custScaleX="286305" custLinFactNeighborX="64926" custLinFactNeighborY="5676">
        <dgm:presLayoutVars>
          <dgm:chMax val="0"/>
          <dgm:chPref val="0"/>
          <dgm:bulletEnabled val="1"/>
        </dgm:presLayoutVars>
      </dgm:prSet>
      <dgm:spPr/>
    </dgm:pt>
  </dgm:ptLst>
  <dgm:cxnLst>
    <dgm:cxn modelId="{C190A304-D005-4A27-980A-F2BE325D2397}" type="presOf" srcId="{E115FCCA-59BD-4102-A238-5AB9458218C4}" destId="{80BA61C2-68FA-4E81-A251-89B87F05E8CC}" srcOrd="0" destOrd="0" presId="urn:microsoft.com/office/officeart/2005/8/layout/StepDownProcess"/>
    <dgm:cxn modelId="{E8DF3A9C-E9E3-409D-B799-CA95ACCD42B6}" type="presOf" srcId="{34FDA006-B46A-441D-9267-DA9A4B7C01D2}" destId="{80BA61C2-68FA-4E81-A251-89B87F05E8CC}" srcOrd="0" destOrd="1" presId="urn:microsoft.com/office/officeart/2005/8/layout/StepDownProcess"/>
    <dgm:cxn modelId="{C0BB7BA4-3890-4EFB-B732-8DCD98EE96E9}" type="presOf" srcId="{6864442E-942D-4FD6-B705-032456ED4101}" destId="{46AD7414-FBC4-4A75-B371-1875E881BD97}" srcOrd="0" destOrd="0" presId="urn:microsoft.com/office/officeart/2005/8/layout/StepDownProcess"/>
    <dgm:cxn modelId="{63F2C5BB-123D-44F1-979E-2E3EF5397CC3}" type="presOf" srcId="{EF8FDCC4-F999-469B-A147-1E6DD0F28345}" destId="{F43DB59D-F3D6-428C-9FC6-8681925A83B3}" srcOrd="0" destOrd="0" presId="urn:microsoft.com/office/officeart/2005/8/layout/StepDownProcess"/>
    <dgm:cxn modelId="{0099E0BF-A11C-4F77-9DC8-66D2ECB54023}" srcId="{6864442E-942D-4FD6-B705-032456ED4101}" destId="{EF8FDCC4-F999-469B-A147-1E6DD0F28345}" srcOrd="0" destOrd="0" parTransId="{3F9F7F0B-93C2-4AA3-8218-27E6EF650415}" sibTransId="{9280FC89-9284-4EAE-BC13-E4BA0BACBFCA}"/>
    <dgm:cxn modelId="{F5492ED0-B1C3-4F90-A718-C7DCEFABB041}" srcId="{EF8FDCC4-F999-469B-A147-1E6DD0F28345}" destId="{E115FCCA-59BD-4102-A238-5AB9458218C4}" srcOrd="0" destOrd="0" parTransId="{F2542110-4442-4484-9D84-BFDF2A18FFCF}" sibTransId="{BCAD6EDD-8AFF-488C-A4DE-D62816FED803}"/>
    <dgm:cxn modelId="{52CB26E2-0D19-4ECB-8143-A027DEB776D4}" srcId="{EF8FDCC4-F999-469B-A147-1E6DD0F28345}" destId="{34FDA006-B46A-441D-9267-DA9A4B7C01D2}" srcOrd="1" destOrd="0" parTransId="{AF270517-3FBE-494D-82EB-9AA707426BA5}" sibTransId="{E4673697-B52D-4594-9C49-3280036A833D}"/>
    <dgm:cxn modelId="{C61F6FA4-DDFD-4593-B09E-D0DD8CAD66F3}" type="presParOf" srcId="{46AD7414-FBC4-4A75-B371-1875E881BD97}" destId="{74FC693C-9D6F-4D5B-88F2-4CB3BF6A6E50}" srcOrd="0" destOrd="0" presId="urn:microsoft.com/office/officeart/2005/8/layout/StepDownProcess"/>
    <dgm:cxn modelId="{5729F68A-91FB-4B68-B24C-C78241995B69}" type="presParOf" srcId="{74FC693C-9D6F-4D5B-88F2-4CB3BF6A6E50}" destId="{F43DB59D-F3D6-428C-9FC6-8681925A83B3}" srcOrd="0" destOrd="0" presId="urn:microsoft.com/office/officeart/2005/8/layout/StepDownProcess"/>
    <dgm:cxn modelId="{6D8F995D-5B10-4496-B9DB-07B34149921C}" type="presParOf" srcId="{74FC693C-9D6F-4D5B-88F2-4CB3BF6A6E50}" destId="{80BA61C2-68FA-4E81-A251-89B87F05E8CC}" srcOrd="1" destOrd="0" presId="urn:microsoft.com/office/officeart/2005/8/layout/StepDown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C7C3324-5FDB-45A2-AFD8-8795E89432ED}" type="doc">
      <dgm:prSet loTypeId="urn:microsoft.com/office/officeart/2005/8/layout/process2" loCatId="process" qsTypeId="urn:microsoft.com/office/officeart/2005/8/quickstyle/simple2" qsCatId="simple" csTypeId="urn:microsoft.com/office/officeart/2005/8/colors/colorful1" csCatId="colorful" phldr="1"/>
      <dgm:spPr/>
      <dgm:t>
        <a:bodyPr/>
        <a:lstStyle/>
        <a:p>
          <a:endParaRPr lang="en-US"/>
        </a:p>
      </dgm:t>
    </dgm:pt>
    <dgm:pt modelId="{14376B6D-F1F6-44BF-B382-27690B71A858}">
      <dgm:prSet custT="1"/>
      <dgm:spPr>
        <a:xfrm>
          <a:off x="5160" y="897407"/>
          <a:ext cx="2482199" cy="1196543"/>
        </a:xfrm>
      </dgm:spPr>
      <dgm:t>
        <a:bodyPr/>
        <a:lstStyle/>
        <a:p>
          <a:pPr rtl="0"/>
          <a:r>
            <a:rPr lang="en-US" sz="1800" dirty="0">
              <a:latin typeface="Gotham Rounded Book"/>
              <a:ea typeface="+mn-ea"/>
              <a:cs typeface="+mn-cs"/>
            </a:rPr>
            <a:t>Not every home is move-in ready</a:t>
          </a:r>
        </a:p>
      </dgm:t>
    </dgm:pt>
    <dgm:pt modelId="{207C2806-6D6D-47AC-8DE0-71A69FB3BA79}" type="parTrans" cxnId="{16070733-3B0B-4DFE-9A37-9361BDF9D262}">
      <dgm:prSet/>
      <dgm:spPr/>
      <dgm:t>
        <a:bodyPr/>
        <a:lstStyle/>
        <a:p>
          <a:endParaRPr lang="en-US"/>
        </a:p>
      </dgm:t>
    </dgm:pt>
    <dgm:pt modelId="{8C77A00B-9730-48AC-A58A-401439B5EC2A}" type="sibTrans" cxnId="{16070733-3B0B-4DFE-9A37-9361BDF9D262}">
      <dgm:prSet/>
      <dgm:spPr/>
      <dgm:t>
        <a:bodyPr/>
        <a:lstStyle/>
        <a:p>
          <a:endParaRPr lang="en-US" dirty="0"/>
        </a:p>
      </dgm:t>
    </dgm:pt>
    <dgm:pt modelId="{C6FA33E8-45A2-4FF0-85A1-032C5B455FA3}">
      <dgm:prSet custT="1"/>
      <dgm:spPr>
        <a:xfrm>
          <a:off x="2611470" y="897407"/>
          <a:ext cx="2482199" cy="1196543"/>
        </a:xfrm>
      </dgm:spPr>
      <dgm:t>
        <a:bodyPr/>
        <a:lstStyle/>
        <a:p>
          <a:pPr rtl="0"/>
          <a:r>
            <a:rPr lang="en-US" sz="1800" dirty="0">
              <a:latin typeface="Gotham Rounded Book"/>
              <a:ea typeface="+mn-ea"/>
              <a:cs typeface="+mn-cs"/>
            </a:rPr>
            <a:t>Purchase a home &amp; renovate it with a single mortgage</a:t>
          </a:r>
        </a:p>
      </dgm:t>
    </dgm:pt>
    <dgm:pt modelId="{BABF4E89-F902-4E08-AB8F-4FF41ADDB007}" type="parTrans" cxnId="{EDD3D3DB-1757-47DA-BB87-282BC156487B}">
      <dgm:prSet/>
      <dgm:spPr/>
      <dgm:t>
        <a:bodyPr/>
        <a:lstStyle/>
        <a:p>
          <a:endParaRPr lang="en-US"/>
        </a:p>
      </dgm:t>
    </dgm:pt>
    <dgm:pt modelId="{BF63E4C0-3E67-429B-A4CA-855912758600}" type="sibTrans" cxnId="{EDD3D3DB-1757-47DA-BB87-282BC156487B}">
      <dgm:prSet/>
      <dgm:spPr/>
      <dgm:t>
        <a:bodyPr/>
        <a:lstStyle/>
        <a:p>
          <a:endParaRPr lang="en-US" dirty="0"/>
        </a:p>
      </dgm:t>
    </dgm:pt>
    <dgm:pt modelId="{8A44068E-1B55-400A-91B1-4A249BFC16FC}">
      <dgm:prSet custT="1"/>
      <dgm:spPr>
        <a:xfrm>
          <a:off x="5217779" y="897407"/>
          <a:ext cx="2482199" cy="1196543"/>
        </a:xfrm>
      </dgm:spPr>
      <dgm:t>
        <a:bodyPr/>
        <a:lstStyle/>
        <a:p>
          <a:pPr rtl="0"/>
          <a:r>
            <a:rPr lang="en-US" sz="1800" dirty="0">
              <a:latin typeface="Gotham Rounded Book"/>
              <a:ea typeface="+mn-ea"/>
              <a:cs typeface="+mn-cs"/>
            </a:rPr>
            <a:t>6 Months after closing to complete renovation work</a:t>
          </a:r>
        </a:p>
      </dgm:t>
    </dgm:pt>
    <dgm:pt modelId="{57C8C800-4AFF-4841-AD54-02A8C202F4FB}" type="parTrans" cxnId="{C7F17EB3-A994-44F2-BFF3-A57494B72639}">
      <dgm:prSet/>
      <dgm:spPr/>
      <dgm:t>
        <a:bodyPr/>
        <a:lstStyle/>
        <a:p>
          <a:endParaRPr lang="en-US"/>
        </a:p>
      </dgm:t>
    </dgm:pt>
    <dgm:pt modelId="{4DF6B6AC-2ABB-4FBA-A835-E94208B40AE7}" type="sibTrans" cxnId="{C7F17EB3-A994-44F2-BFF3-A57494B72639}">
      <dgm:prSet/>
      <dgm:spPr/>
      <dgm:t>
        <a:bodyPr/>
        <a:lstStyle/>
        <a:p>
          <a:endParaRPr lang="en-US" dirty="0"/>
        </a:p>
      </dgm:t>
    </dgm:pt>
    <dgm:pt modelId="{9342B00D-E40D-4D2F-82BB-7520E825292F}">
      <dgm:prSet custT="1"/>
      <dgm:spPr>
        <a:xfrm>
          <a:off x="7824088" y="897407"/>
          <a:ext cx="2482199" cy="1196543"/>
        </a:xfrm>
      </dgm:spPr>
      <dgm:t>
        <a:bodyPr/>
        <a:lstStyle/>
        <a:p>
          <a:pPr rtl="0"/>
          <a:r>
            <a:rPr lang="en-US" sz="1100" dirty="0">
              <a:latin typeface="Gotham Rounded Book"/>
              <a:ea typeface="+mn-ea"/>
              <a:cs typeface="+mn-cs"/>
            </a:rPr>
            <a:t>All costs associated with your renovation –</a:t>
          </a:r>
        </a:p>
        <a:p>
          <a:r>
            <a:rPr lang="en-US" sz="1100" dirty="0">
              <a:latin typeface="Gotham Rounded Book"/>
              <a:ea typeface="+mn-ea"/>
              <a:cs typeface="+mn-cs"/>
            </a:rPr>
            <a:t>including six months of mortgage payments</a:t>
          </a:r>
        </a:p>
        <a:p>
          <a:r>
            <a:rPr lang="en-US" sz="1100" dirty="0">
              <a:latin typeface="Gotham Rounded Book"/>
              <a:ea typeface="+mn-ea"/>
              <a:cs typeface="+mn-cs"/>
            </a:rPr>
            <a:t>if you are unable to occupy your home during</a:t>
          </a:r>
        </a:p>
        <a:p>
          <a:r>
            <a:rPr lang="en-US" sz="1100" dirty="0">
              <a:latin typeface="Gotham Rounded Book"/>
              <a:ea typeface="+mn-ea"/>
              <a:cs typeface="+mn-cs"/>
            </a:rPr>
            <a:t>renovation – can be financed, depending on appraised value.</a:t>
          </a:r>
        </a:p>
      </dgm:t>
    </dgm:pt>
    <dgm:pt modelId="{D7B2E730-EB37-43ED-9C4A-0B1191A185BF}" type="parTrans" cxnId="{F65BA9AB-6270-4EDE-B680-71CFD989A1E2}">
      <dgm:prSet/>
      <dgm:spPr/>
      <dgm:t>
        <a:bodyPr/>
        <a:lstStyle/>
        <a:p>
          <a:endParaRPr lang="en-US"/>
        </a:p>
      </dgm:t>
    </dgm:pt>
    <dgm:pt modelId="{002E9528-3C81-4571-959A-763ABF6C5DF5}" type="sibTrans" cxnId="{F65BA9AB-6270-4EDE-B680-71CFD989A1E2}">
      <dgm:prSet/>
      <dgm:spPr/>
      <dgm:t>
        <a:bodyPr/>
        <a:lstStyle/>
        <a:p>
          <a:endParaRPr lang="en-US"/>
        </a:p>
      </dgm:t>
    </dgm:pt>
    <dgm:pt modelId="{0A59711B-9E9E-4568-A6A4-FC2F3DDA7E0F}" type="pres">
      <dgm:prSet presAssocID="{BC7C3324-5FDB-45A2-AFD8-8795E89432ED}" presName="linearFlow" presStyleCnt="0">
        <dgm:presLayoutVars>
          <dgm:resizeHandles val="exact"/>
        </dgm:presLayoutVars>
      </dgm:prSet>
      <dgm:spPr/>
    </dgm:pt>
    <dgm:pt modelId="{F5E5E93A-F2A2-439B-8B56-586E394C5F27}" type="pres">
      <dgm:prSet presAssocID="{14376B6D-F1F6-44BF-B382-27690B71A858}" presName="node" presStyleLbl="node1" presStyleIdx="0" presStyleCnt="4">
        <dgm:presLayoutVars>
          <dgm:bulletEnabled val="1"/>
        </dgm:presLayoutVars>
      </dgm:prSet>
      <dgm:spPr/>
    </dgm:pt>
    <dgm:pt modelId="{70688986-A6A2-44D4-9DFA-939C08B7B7A2}" type="pres">
      <dgm:prSet presAssocID="{8C77A00B-9730-48AC-A58A-401439B5EC2A}" presName="sibTrans" presStyleLbl="sibTrans2D1" presStyleIdx="0" presStyleCnt="3"/>
      <dgm:spPr/>
    </dgm:pt>
    <dgm:pt modelId="{B8378F65-83D9-43DE-A768-5FBDB23C0F85}" type="pres">
      <dgm:prSet presAssocID="{8C77A00B-9730-48AC-A58A-401439B5EC2A}" presName="connectorText" presStyleLbl="sibTrans2D1" presStyleIdx="0" presStyleCnt="3"/>
      <dgm:spPr/>
    </dgm:pt>
    <dgm:pt modelId="{A69D6B0D-5A42-4BBC-BEE4-480572ABF0B1}" type="pres">
      <dgm:prSet presAssocID="{C6FA33E8-45A2-4FF0-85A1-032C5B455FA3}" presName="node" presStyleLbl="node1" presStyleIdx="1" presStyleCnt="4">
        <dgm:presLayoutVars>
          <dgm:bulletEnabled val="1"/>
        </dgm:presLayoutVars>
      </dgm:prSet>
      <dgm:spPr/>
    </dgm:pt>
    <dgm:pt modelId="{A426F248-FD39-4DF3-83FA-878C276D1792}" type="pres">
      <dgm:prSet presAssocID="{BF63E4C0-3E67-429B-A4CA-855912758600}" presName="sibTrans" presStyleLbl="sibTrans2D1" presStyleIdx="1" presStyleCnt="3"/>
      <dgm:spPr/>
    </dgm:pt>
    <dgm:pt modelId="{94D3156B-0121-405A-8854-74C7BF124BEF}" type="pres">
      <dgm:prSet presAssocID="{BF63E4C0-3E67-429B-A4CA-855912758600}" presName="connectorText" presStyleLbl="sibTrans2D1" presStyleIdx="1" presStyleCnt="3"/>
      <dgm:spPr/>
    </dgm:pt>
    <dgm:pt modelId="{5E02D519-E433-45D0-8863-960FBB1B7FFB}" type="pres">
      <dgm:prSet presAssocID="{8A44068E-1B55-400A-91B1-4A249BFC16FC}" presName="node" presStyleLbl="node1" presStyleIdx="2" presStyleCnt="4">
        <dgm:presLayoutVars>
          <dgm:bulletEnabled val="1"/>
        </dgm:presLayoutVars>
      </dgm:prSet>
      <dgm:spPr/>
    </dgm:pt>
    <dgm:pt modelId="{E114839F-1C6E-4ED5-BC27-CB044C5245FF}" type="pres">
      <dgm:prSet presAssocID="{4DF6B6AC-2ABB-4FBA-A835-E94208B40AE7}" presName="sibTrans" presStyleLbl="sibTrans2D1" presStyleIdx="2" presStyleCnt="3"/>
      <dgm:spPr/>
    </dgm:pt>
    <dgm:pt modelId="{1DF69076-4C04-47A2-A434-EE753BAFED2D}" type="pres">
      <dgm:prSet presAssocID="{4DF6B6AC-2ABB-4FBA-A835-E94208B40AE7}" presName="connectorText" presStyleLbl="sibTrans2D1" presStyleIdx="2" presStyleCnt="3"/>
      <dgm:spPr/>
    </dgm:pt>
    <dgm:pt modelId="{0C93411B-B17E-4E56-B12D-643849FE38C4}" type="pres">
      <dgm:prSet presAssocID="{9342B00D-E40D-4D2F-82BB-7520E825292F}" presName="node" presStyleLbl="node1" presStyleIdx="3" presStyleCnt="4">
        <dgm:presLayoutVars>
          <dgm:bulletEnabled val="1"/>
        </dgm:presLayoutVars>
      </dgm:prSet>
      <dgm:spPr/>
    </dgm:pt>
  </dgm:ptLst>
  <dgm:cxnLst>
    <dgm:cxn modelId="{1D0C940B-C2D8-4B67-82A9-FCE57FF8B3ED}" type="presOf" srcId="{14376B6D-F1F6-44BF-B382-27690B71A858}" destId="{F5E5E93A-F2A2-439B-8B56-586E394C5F27}" srcOrd="0" destOrd="0" presId="urn:microsoft.com/office/officeart/2005/8/layout/process2"/>
    <dgm:cxn modelId="{E61E6F15-E3E9-4AD7-98E2-B2D1D89DCEB0}" type="presOf" srcId="{9342B00D-E40D-4D2F-82BB-7520E825292F}" destId="{0C93411B-B17E-4E56-B12D-643849FE38C4}" srcOrd="0" destOrd="0" presId="urn:microsoft.com/office/officeart/2005/8/layout/process2"/>
    <dgm:cxn modelId="{B937BB20-9ECC-42E2-8877-208D7D596BED}" type="presOf" srcId="{BC7C3324-5FDB-45A2-AFD8-8795E89432ED}" destId="{0A59711B-9E9E-4568-A6A4-FC2F3DDA7E0F}" srcOrd="0" destOrd="0" presId="urn:microsoft.com/office/officeart/2005/8/layout/process2"/>
    <dgm:cxn modelId="{16070733-3B0B-4DFE-9A37-9361BDF9D262}" srcId="{BC7C3324-5FDB-45A2-AFD8-8795E89432ED}" destId="{14376B6D-F1F6-44BF-B382-27690B71A858}" srcOrd="0" destOrd="0" parTransId="{207C2806-6D6D-47AC-8DE0-71A69FB3BA79}" sibTransId="{8C77A00B-9730-48AC-A58A-401439B5EC2A}"/>
    <dgm:cxn modelId="{CF78A337-3C41-49CC-99DC-0E68CF390503}" type="presOf" srcId="{C6FA33E8-45A2-4FF0-85A1-032C5B455FA3}" destId="{A69D6B0D-5A42-4BBC-BEE4-480572ABF0B1}" srcOrd="0" destOrd="0" presId="urn:microsoft.com/office/officeart/2005/8/layout/process2"/>
    <dgm:cxn modelId="{DE4C526C-B707-4841-A9FE-1AB90D3B4872}" type="presOf" srcId="{8A44068E-1B55-400A-91B1-4A249BFC16FC}" destId="{5E02D519-E433-45D0-8863-960FBB1B7FFB}" srcOrd="0" destOrd="0" presId="urn:microsoft.com/office/officeart/2005/8/layout/process2"/>
    <dgm:cxn modelId="{C8B2FE6C-E038-445C-9289-1261D593CB31}" type="presOf" srcId="{BF63E4C0-3E67-429B-A4CA-855912758600}" destId="{94D3156B-0121-405A-8854-74C7BF124BEF}" srcOrd="1" destOrd="0" presId="urn:microsoft.com/office/officeart/2005/8/layout/process2"/>
    <dgm:cxn modelId="{8569DF4E-997F-4A0D-B6BA-30E65B5FE24A}" type="presOf" srcId="{8C77A00B-9730-48AC-A58A-401439B5EC2A}" destId="{70688986-A6A2-44D4-9DFA-939C08B7B7A2}" srcOrd="0" destOrd="0" presId="urn:microsoft.com/office/officeart/2005/8/layout/process2"/>
    <dgm:cxn modelId="{9D876452-9685-4600-83E6-5DBAD0232131}" type="presOf" srcId="{4DF6B6AC-2ABB-4FBA-A835-E94208B40AE7}" destId="{1DF69076-4C04-47A2-A434-EE753BAFED2D}" srcOrd="1" destOrd="0" presId="urn:microsoft.com/office/officeart/2005/8/layout/process2"/>
    <dgm:cxn modelId="{D8931486-D3D8-482B-A477-D21B1B5DEEC8}" type="presOf" srcId="{4DF6B6AC-2ABB-4FBA-A835-E94208B40AE7}" destId="{E114839F-1C6E-4ED5-BC27-CB044C5245FF}" srcOrd="0" destOrd="0" presId="urn:microsoft.com/office/officeart/2005/8/layout/process2"/>
    <dgm:cxn modelId="{8B77B197-10DC-44FE-972B-291F6166801F}" type="presOf" srcId="{8C77A00B-9730-48AC-A58A-401439B5EC2A}" destId="{B8378F65-83D9-43DE-A768-5FBDB23C0F85}" srcOrd="1" destOrd="0" presId="urn:microsoft.com/office/officeart/2005/8/layout/process2"/>
    <dgm:cxn modelId="{F65BA9AB-6270-4EDE-B680-71CFD989A1E2}" srcId="{BC7C3324-5FDB-45A2-AFD8-8795E89432ED}" destId="{9342B00D-E40D-4D2F-82BB-7520E825292F}" srcOrd="3" destOrd="0" parTransId="{D7B2E730-EB37-43ED-9C4A-0B1191A185BF}" sibTransId="{002E9528-3C81-4571-959A-763ABF6C5DF5}"/>
    <dgm:cxn modelId="{C7F17EB3-A994-44F2-BFF3-A57494B72639}" srcId="{BC7C3324-5FDB-45A2-AFD8-8795E89432ED}" destId="{8A44068E-1B55-400A-91B1-4A249BFC16FC}" srcOrd="2" destOrd="0" parTransId="{57C8C800-4AFF-4841-AD54-02A8C202F4FB}" sibTransId="{4DF6B6AC-2ABB-4FBA-A835-E94208B40AE7}"/>
    <dgm:cxn modelId="{279DF8BF-4712-40E3-90AC-5011166A64EF}" type="presOf" srcId="{BF63E4C0-3E67-429B-A4CA-855912758600}" destId="{A426F248-FD39-4DF3-83FA-878C276D1792}" srcOrd="0" destOrd="0" presId="urn:microsoft.com/office/officeart/2005/8/layout/process2"/>
    <dgm:cxn modelId="{EDD3D3DB-1757-47DA-BB87-282BC156487B}" srcId="{BC7C3324-5FDB-45A2-AFD8-8795E89432ED}" destId="{C6FA33E8-45A2-4FF0-85A1-032C5B455FA3}" srcOrd="1" destOrd="0" parTransId="{BABF4E89-F902-4E08-AB8F-4FF41ADDB007}" sibTransId="{BF63E4C0-3E67-429B-A4CA-855912758600}"/>
    <dgm:cxn modelId="{2A577736-7087-4B38-9D79-7FBFD1CF9531}" type="presParOf" srcId="{0A59711B-9E9E-4568-A6A4-FC2F3DDA7E0F}" destId="{F5E5E93A-F2A2-439B-8B56-586E394C5F27}" srcOrd="0" destOrd="0" presId="urn:microsoft.com/office/officeart/2005/8/layout/process2"/>
    <dgm:cxn modelId="{877A8266-E6B4-4825-B89B-B6E801C496F2}" type="presParOf" srcId="{0A59711B-9E9E-4568-A6A4-FC2F3DDA7E0F}" destId="{70688986-A6A2-44D4-9DFA-939C08B7B7A2}" srcOrd="1" destOrd="0" presId="urn:microsoft.com/office/officeart/2005/8/layout/process2"/>
    <dgm:cxn modelId="{3F0B7062-9A08-4811-9164-212476C2D3D7}" type="presParOf" srcId="{70688986-A6A2-44D4-9DFA-939C08B7B7A2}" destId="{B8378F65-83D9-43DE-A768-5FBDB23C0F85}" srcOrd="0" destOrd="0" presId="urn:microsoft.com/office/officeart/2005/8/layout/process2"/>
    <dgm:cxn modelId="{45A2253F-8B16-47F8-AEAB-8F153E331D48}" type="presParOf" srcId="{0A59711B-9E9E-4568-A6A4-FC2F3DDA7E0F}" destId="{A69D6B0D-5A42-4BBC-BEE4-480572ABF0B1}" srcOrd="2" destOrd="0" presId="urn:microsoft.com/office/officeart/2005/8/layout/process2"/>
    <dgm:cxn modelId="{60ECED78-E7C8-413F-A573-1650D2B75301}" type="presParOf" srcId="{0A59711B-9E9E-4568-A6A4-FC2F3DDA7E0F}" destId="{A426F248-FD39-4DF3-83FA-878C276D1792}" srcOrd="3" destOrd="0" presId="urn:microsoft.com/office/officeart/2005/8/layout/process2"/>
    <dgm:cxn modelId="{FFADD197-8437-43CA-B31F-B83F916D0C8B}" type="presParOf" srcId="{A426F248-FD39-4DF3-83FA-878C276D1792}" destId="{94D3156B-0121-405A-8854-74C7BF124BEF}" srcOrd="0" destOrd="0" presId="urn:microsoft.com/office/officeart/2005/8/layout/process2"/>
    <dgm:cxn modelId="{8356329E-8037-4599-8DBB-927FDE9C4938}" type="presParOf" srcId="{0A59711B-9E9E-4568-A6A4-FC2F3DDA7E0F}" destId="{5E02D519-E433-45D0-8863-960FBB1B7FFB}" srcOrd="4" destOrd="0" presId="urn:microsoft.com/office/officeart/2005/8/layout/process2"/>
    <dgm:cxn modelId="{F475900C-2CCB-4B28-B3A3-ECE9D731AC64}" type="presParOf" srcId="{0A59711B-9E9E-4568-A6A4-FC2F3DDA7E0F}" destId="{E114839F-1C6E-4ED5-BC27-CB044C5245FF}" srcOrd="5" destOrd="0" presId="urn:microsoft.com/office/officeart/2005/8/layout/process2"/>
    <dgm:cxn modelId="{DE1D74B8-BA8D-42D3-B5FA-437CFAA847F9}" type="presParOf" srcId="{E114839F-1C6E-4ED5-BC27-CB044C5245FF}" destId="{1DF69076-4C04-47A2-A434-EE753BAFED2D}" srcOrd="0" destOrd="0" presId="urn:microsoft.com/office/officeart/2005/8/layout/process2"/>
    <dgm:cxn modelId="{107C100B-5463-46C7-A6C5-5276B6EDB274}" type="presParOf" srcId="{0A59711B-9E9E-4568-A6A4-FC2F3DDA7E0F}" destId="{0C93411B-B17E-4E56-B12D-643849FE38C4}"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1DDDA12-3CF7-4860-90E5-57E9D1AED55B}" type="doc">
      <dgm:prSet loTypeId="urn:microsoft.com/office/officeart/2005/8/layout/vList2" loCatId="list" qsTypeId="urn:microsoft.com/office/officeart/2005/8/quickstyle/simple2" qsCatId="simple" csTypeId="urn:microsoft.com/office/officeart/2005/8/colors/accent0_3" csCatId="mainScheme"/>
      <dgm:spPr/>
      <dgm:t>
        <a:bodyPr/>
        <a:lstStyle/>
        <a:p>
          <a:endParaRPr lang="en-US"/>
        </a:p>
      </dgm:t>
    </dgm:pt>
    <dgm:pt modelId="{24FBABE5-2A54-49D8-B446-51A85DA847D2}">
      <dgm:prSet/>
      <dgm:spPr/>
      <dgm:t>
        <a:bodyPr/>
        <a:lstStyle/>
        <a:p>
          <a:r>
            <a:rPr lang="en-US">
              <a:latin typeface="Gotham Rounded Bold" pitchFamily="50" charset="0"/>
            </a:rPr>
            <a:t>HOMESTYLE RENOVATION - You find a house, WHEDA will help you make it a home.</a:t>
          </a:r>
        </a:p>
      </dgm:t>
    </dgm:pt>
    <dgm:pt modelId="{5B144B0E-5BDF-4A2D-92EA-32AFF561AB87}" type="parTrans" cxnId="{498A48F4-A327-456B-92C7-F5860927B726}">
      <dgm:prSet/>
      <dgm:spPr/>
      <dgm:t>
        <a:bodyPr/>
        <a:lstStyle/>
        <a:p>
          <a:endParaRPr lang="en-US"/>
        </a:p>
      </dgm:t>
    </dgm:pt>
    <dgm:pt modelId="{580683CE-BE35-4B0E-A36E-FC9B40892691}" type="sibTrans" cxnId="{498A48F4-A327-456B-92C7-F5860927B726}">
      <dgm:prSet/>
      <dgm:spPr/>
      <dgm:t>
        <a:bodyPr/>
        <a:lstStyle/>
        <a:p>
          <a:endParaRPr lang="en-US"/>
        </a:p>
      </dgm:t>
    </dgm:pt>
    <dgm:pt modelId="{91439888-08A9-4CD2-85DB-41F1D1A0F7CE}" type="pres">
      <dgm:prSet presAssocID="{F1DDDA12-3CF7-4860-90E5-57E9D1AED55B}" presName="linear" presStyleCnt="0">
        <dgm:presLayoutVars>
          <dgm:animLvl val="lvl"/>
          <dgm:resizeHandles val="exact"/>
        </dgm:presLayoutVars>
      </dgm:prSet>
      <dgm:spPr/>
    </dgm:pt>
    <dgm:pt modelId="{803287E5-5466-42B1-8544-421E44DCCD1F}" type="pres">
      <dgm:prSet presAssocID="{24FBABE5-2A54-49D8-B446-51A85DA847D2}" presName="parentText" presStyleLbl="node1" presStyleIdx="0" presStyleCnt="1">
        <dgm:presLayoutVars>
          <dgm:chMax val="0"/>
          <dgm:bulletEnabled val="1"/>
        </dgm:presLayoutVars>
      </dgm:prSet>
      <dgm:spPr/>
    </dgm:pt>
  </dgm:ptLst>
  <dgm:cxnLst>
    <dgm:cxn modelId="{6BDC54BF-50D7-4470-BA64-A2FCBB3C0EC6}" type="presOf" srcId="{24FBABE5-2A54-49D8-B446-51A85DA847D2}" destId="{803287E5-5466-42B1-8544-421E44DCCD1F}" srcOrd="0" destOrd="0" presId="urn:microsoft.com/office/officeart/2005/8/layout/vList2"/>
    <dgm:cxn modelId="{CCB7B1DB-1FCD-4A93-93C4-1E4CD4A6FB4B}" type="presOf" srcId="{F1DDDA12-3CF7-4860-90E5-57E9D1AED55B}" destId="{91439888-08A9-4CD2-85DB-41F1D1A0F7CE}" srcOrd="0" destOrd="0" presId="urn:microsoft.com/office/officeart/2005/8/layout/vList2"/>
    <dgm:cxn modelId="{498A48F4-A327-456B-92C7-F5860927B726}" srcId="{F1DDDA12-3CF7-4860-90E5-57E9D1AED55B}" destId="{24FBABE5-2A54-49D8-B446-51A85DA847D2}" srcOrd="0" destOrd="0" parTransId="{5B144B0E-5BDF-4A2D-92EA-32AFF561AB87}" sibTransId="{580683CE-BE35-4B0E-A36E-FC9B40892691}"/>
    <dgm:cxn modelId="{EF4BF03B-D048-4BA6-BE46-5A2B419684DF}" type="presParOf" srcId="{91439888-08A9-4CD2-85DB-41F1D1A0F7CE}" destId="{803287E5-5466-42B1-8544-421E44DCCD1F}"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802ACC9-E8DD-4D1D-BFD2-596C3F24D9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C47EFD-1EBA-4FDA-A5C8-D4BD6AA2C976}">
      <dgm:prSet/>
      <dgm:spPr/>
      <dgm:t>
        <a:bodyPr/>
        <a:lstStyle/>
        <a:p>
          <a:r>
            <a:rPr lang="en-US" dirty="0">
              <a:latin typeface="Gotham Rounded Bold" pitchFamily="50" charset="0"/>
            </a:rPr>
            <a:t>ONCE YOU’VE FOUND YOUR HOME…….</a:t>
          </a:r>
        </a:p>
      </dgm:t>
    </dgm:pt>
    <dgm:pt modelId="{8647A34E-A38D-40BA-A00B-D1C91BC166C8}" type="parTrans" cxnId="{8B44976A-0168-4013-AD57-43A81050217D}">
      <dgm:prSet/>
      <dgm:spPr/>
      <dgm:t>
        <a:bodyPr/>
        <a:lstStyle/>
        <a:p>
          <a:endParaRPr lang="en-US"/>
        </a:p>
      </dgm:t>
    </dgm:pt>
    <dgm:pt modelId="{99EED635-C806-4E09-A078-843262786506}" type="sibTrans" cxnId="{8B44976A-0168-4013-AD57-43A81050217D}">
      <dgm:prSet/>
      <dgm:spPr/>
      <dgm:t>
        <a:bodyPr/>
        <a:lstStyle/>
        <a:p>
          <a:endParaRPr lang="en-US"/>
        </a:p>
      </dgm:t>
    </dgm:pt>
    <dgm:pt modelId="{DE2AC2B5-9AD2-4E1C-8883-54A7D7E19C1D}" type="pres">
      <dgm:prSet presAssocID="{8802ACC9-E8DD-4D1D-BFD2-596C3F24D925}" presName="linear" presStyleCnt="0">
        <dgm:presLayoutVars>
          <dgm:animLvl val="lvl"/>
          <dgm:resizeHandles val="exact"/>
        </dgm:presLayoutVars>
      </dgm:prSet>
      <dgm:spPr/>
    </dgm:pt>
    <dgm:pt modelId="{729AB365-5089-4566-B704-A46CF34AFD39}" type="pres">
      <dgm:prSet presAssocID="{2DC47EFD-1EBA-4FDA-A5C8-D4BD6AA2C976}" presName="parentText" presStyleLbl="node1" presStyleIdx="0" presStyleCnt="1">
        <dgm:presLayoutVars>
          <dgm:chMax val="0"/>
          <dgm:bulletEnabled val="1"/>
        </dgm:presLayoutVars>
      </dgm:prSet>
      <dgm:spPr/>
    </dgm:pt>
  </dgm:ptLst>
  <dgm:cxnLst>
    <dgm:cxn modelId="{8B44976A-0168-4013-AD57-43A81050217D}" srcId="{8802ACC9-E8DD-4D1D-BFD2-596C3F24D925}" destId="{2DC47EFD-1EBA-4FDA-A5C8-D4BD6AA2C976}" srcOrd="0" destOrd="0" parTransId="{8647A34E-A38D-40BA-A00B-D1C91BC166C8}" sibTransId="{99EED635-C806-4E09-A078-843262786506}"/>
    <dgm:cxn modelId="{F407608E-1E18-4BB4-B73B-0072D81710B4}" type="presOf" srcId="{2DC47EFD-1EBA-4FDA-A5C8-D4BD6AA2C976}" destId="{729AB365-5089-4566-B704-A46CF34AFD39}" srcOrd="0" destOrd="0" presId="urn:microsoft.com/office/officeart/2005/8/layout/vList2"/>
    <dgm:cxn modelId="{91237CB5-CABA-415D-AEA4-D54F44C03485}" type="presOf" srcId="{8802ACC9-E8DD-4D1D-BFD2-596C3F24D925}" destId="{DE2AC2B5-9AD2-4E1C-8883-54A7D7E19C1D}" srcOrd="0" destOrd="0" presId="urn:microsoft.com/office/officeart/2005/8/layout/vList2"/>
    <dgm:cxn modelId="{62A06F7C-FFB0-4B13-9996-C587D1EA45B6}" type="presParOf" srcId="{DE2AC2B5-9AD2-4E1C-8883-54A7D7E19C1D}" destId="{729AB365-5089-4566-B704-A46CF34AFD3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0CEC8550-6278-4D23-B771-63E0A962B847}" type="doc">
      <dgm:prSet loTypeId="urn:microsoft.com/office/officeart/2005/8/layout/process1" loCatId="process" qsTypeId="urn:microsoft.com/office/officeart/2005/8/quickstyle/3d3" qsCatId="3D" csTypeId="urn:microsoft.com/office/officeart/2005/8/colors/colorful1" csCatId="colorful"/>
      <dgm:spPr/>
      <dgm:t>
        <a:bodyPr/>
        <a:lstStyle/>
        <a:p>
          <a:endParaRPr lang="en-US"/>
        </a:p>
      </dgm:t>
    </dgm:pt>
    <dgm:pt modelId="{BCAD5A20-E3BF-438A-8B64-5B8C62474CA7}">
      <dgm:prSet/>
      <dgm:spPr/>
      <dgm:t>
        <a:bodyPr/>
        <a:lstStyle/>
        <a:p>
          <a:r>
            <a:rPr lang="en-US" sz="1600"/>
            <a:t>Your Real Estate Agent will assist you with writing an OFFER TO PURCHASE</a:t>
          </a:r>
        </a:p>
      </dgm:t>
    </dgm:pt>
    <dgm:pt modelId="{7CFEF979-7C3C-4DA3-B06D-F007E2A8D13A}" type="parTrans" cxnId="{5B3CECCE-DDB9-4A66-9159-45702F1FAA21}">
      <dgm:prSet/>
      <dgm:spPr/>
      <dgm:t>
        <a:bodyPr/>
        <a:lstStyle/>
        <a:p>
          <a:endParaRPr lang="en-US"/>
        </a:p>
      </dgm:t>
    </dgm:pt>
    <dgm:pt modelId="{9C77E5F3-D71D-40D9-A632-528489048651}" type="sibTrans" cxnId="{5B3CECCE-DDB9-4A66-9159-45702F1FAA21}">
      <dgm:prSet/>
      <dgm:spPr/>
      <dgm:t>
        <a:bodyPr/>
        <a:lstStyle/>
        <a:p>
          <a:endParaRPr lang="en-US"/>
        </a:p>
      </dgm:t>
    </dgm:pt>
    <dgm:pt modelId="{ECCF38DB-4309-4CFA-AC40-04F7E4A95F0B}">
      <dgm:prSet custT="1"/>
      <dgm:spPr/>
      <dgm:t>
        <a:bodyPr/>
        <a:lstStyle/>
        <a:p>
          <a:r>
            <a:rPr lang="en-US" sz="1400" dirty="0">
              <a:latin typeface="Gotham Rounded Book" pitchFamily="50" charset="0"/>
            </a:rPr>
            <a:t>Remember - Unless you and the real estate agent have entered into a “Buyer’s Agency Agreement”,  the Real Estate Agent is representing the Seller.</a:t>
          </a:r>
        </a:p>
      </dgm:t>
    </dgm:pt>
    <dgm:pt modelId="{61A56DE3-6D37-460D-ABC9-3D1485C09F18}" type="parTrans" cxnId="{0F9AD29A-7C8B-406F-A6B0-528AF9DFC3D6}">
      <dgm:prSet/>
      <dgm:spPr/>
      <dgm:t>
        <a:bodyPr/>
        <a:lstStyle/>
        <a:p>
          <a:endParaRPr lang="en-US"/>
        </a:p>
      </dgm:t>
    </dgm:pt>
    <dgm:pt modelId="{8CD22B93-07F8-4328-87B1-68B481719740}" type="sibTrans" cxnId="{0F9AD29A-7C8B-406F-A6B0-528AF9DFC3D6}">
      <dgm:prSet/>
      <dgm:spPr/>
      <dgm:t>
        <a:bodyPr/>
        <a:lstStyle/>
        <a:p>
          <a:endParaRPr lang="en-US"/>
        </a:p>
      </dgm:t>
    </dgm:pt>
    <dgm:pt modelId="{7FC28F19-546F-4588-9D90-E8ED408B3E68}">
      <dgm:prSet/>
      <dgm:spPr/>
      <dgm:t>
        <a:bodyPr/>
        <a:lstStyle/>
        <a:p>
          <a:r>
            <a:rPr lang="en-US"/>
            <a:t>Once your offer is accepted, you will need to get the accepted offer to your Lender</a:t>
          </a:r>
        </a:p>
      </dgm:t>
    </dgm:pt>
    <dgm:pt modelId="{2C81CA63-351C-499C-A28E-30720E983D81}" type="parTrans" cxnId="{AC364279-04FE-4293-B784-9BA7DC9BDEF4}">
      <dgm:prSet/>
      <dgm:spPr/>
      <dgm:t>
        <a:bodyPr/>
        <a:lstStyle/>
        <a:p>
          <a:endParaRPr lang="en-US"/>
        </a:p>
      </dgm:t>
    </dgm:pt>
    <dgm:pt modelId="{027BA44F-381F-41B6-83C4-15277D766D97}" type="sibTrans" cxnId="{AC364279-04FE-4293-B784-9BA7DC9BDEF4}">
      <dgm:prSet/>
      <dgm:spPr/>
      <dgm:t>
        <a:bodyPr/>
        <a:lstStyle/>
        <a:p>
          <a:endParaRPr lang="en-US"/>
        </a:p>
      </dgm:t>
    </dgm:pt>
    <dgm:pt modelId="{91172BFE-B816-4C31-A206-DA7D1BB9D6CA}" type="pres">
      <dgm:prSet presAssocID="{0CEC8550-6278-4D23-B771-63E0A962B847}" presName="Name0" presStyleCnt="0">
        <dgm:presLayoutVars>
          <dgm:dir/>
          <dgm:resizeHandles val="exact"/>
        </dgm:presLayoutVars>
      </dgm:prSet>
      <dgm:spPr/>
    </dgm:pt>
    <dgm:pt modelId="{DC1489A6-AB6A-4793-9B82-D445563F002B}" type="pres">
      <dgm:prSet presAssocID="{BCAD5A20-E3BF-438A-8B64-5B8C62474CA7}" presName="node" presStyleLbl="node1" presStyleIdx="0" presStyleCnt="2">
        <dgm:presLayoutVars>
          <dgm:bulletEnabled val="1"/>
        </dgm:presLayoutVars>
      </dgm:prSet>
      <dgm:spPr/>
    </dgm:pt>
    <dgm:pt modelId="{FFCCF766-D81A-4163-A10E-58682C2E48FF}" type="pres">
      <dgm:prSet presAssocID="{9C77E5F3-D71D-40D9-A632-528489048651}" presName="sibTrans" presStyleLbl="sibTrans2D1" presStyleIdx="0" presStyleCnt="1"/>
      <dgm:spPr/>
    </dgm:pt>
    <dgm:pt modelId="{41D7CD85-1D17-41FA-96BD-399AD9E33FE2}" type="pres">
      <dgm:prSet presAssocID="{9C77E5F3-D71D-40D9-A632-528489048651}" presName="connectorText" presStyleLbl="sibTrans2D1" presStyleIdx="0" presStyleCnt="1"/>
      <dgm:spPr/>
    </dgm:pt>
    <dgm:pt modelId="{04DE25E4-D9D7-478B-8800-E18BDD000D37}" type="pres">
      <dgm:prSet presAssocID="{7FC28F19-546F-4588-9D90-E8ED408B3E68}" presName="node" presStyleLbl="node1" presStyleIdx="1" presStyleCnt="2">
        <dgm:presLayoutVars>
          <dgm:bulletEnabled val="1"/>
        </dgm:presLayoutVars>
      </dgm:prSet>
      <dgm:spPr/>
    </dgm:pt>
  </dgm:ptLst>
  <dgm:cxnLst>
    <dgm:cxn modelId="{AC364279-04FE-4293-B784-9BA7DC9BDEF4}" srcId="{0CEC8550-6278-4D23-B771-63E0A962B847}" destId="{7FC28F19-546F-4588-9D90-E8ED408B3E68}" srcOrd="1" destOrd="0" parTransId="{2C81CA63-351C-499C-A28E-30720E983D81}" sibTransId="{027BA44F-381F-41B6-83C4-15277D766D97}"/>
    <dgm:cxn modelId="{F6666282-EAA4-463D-93EB-E3AB2A131698}" type="presOf" srcId="{9C77E5F3-D71D-40D9-A632-528489048651}" destId="{FFCCF766-D81A-4163-A10E-58682C2E48FF}" srcOrd="0" destOrd="0" presId="urn:microsoft.com/office/officeart/2005/8/layout/process1"/>
    <dgm:cxn modelId="{2420A490-A899-4607-96D5-58A0F33A97E2}" type="presOf" srcId="{ECCF38DB-4309-4CFA-AC40-04F7E4A95F0B}" destId="{DC1489A6-AB6A-4793-9B82-D445563F002B}" srcOrd="0" destOrd="1" presId="urn:microsoft.com/office/officeart/2005/8/layout/process1"/>
    <dgm:cxn modelId="{498C1A94-2508-435E-B4BF-C2C8B6B77A13}" type="presOf" srcId="{BCAD5A20-E3BF-438A-8B64-5B8C62474CA7}" destId="{DC1489A6-AB6A-4793-9B82-D445563F002B}" srcOrd="0" destOrd="0" presId="urn:microsoft.com/office/officeart/2005/8/layout/process1"/>
    <dgm:cxn modelId="{A97E1398-CC79-4719-96E7-F440AEE8A8CA}" type="presOf" srcId="{7FC28F19-546F-4588-9D90-E8ED408B3E68}" destId="{04DE25E4-D9D7-478B-8800-E18BDD000D37}" srcOrd="0" destOrd="0" presId="urn:microsoft.com/office/officeart/2005/8/layout/process1"/>
    <dgm:cxn modelId="{1B5C4A99-A168-41A3-98BD-248CD4302F00}" type="presOf" srcId="{9C77E5F3-D71D-40D9-A632-528489048651}" destId="{41D7CD85-1D17-41FA-96BD-399AD9E33FE2}" srcOrd="1" destOrd="0" presId="urn:microsoft.com/office/officeart/2005/8/layout/process1"/>
    <dgm:cxn modelId="{484F5499-6490-4289-B55C-566430C4FDB2}" type="presOf" srcId="{0CEC8550-6278-4D23-B771-63E0A962B847}" destId="{91172BFE-B816-4C31-A206-DA7D1BB9D6CA}" srcOrd="0" destOrd="0" presId="urn:microsoft.com/office/officeart/2005/8/layout/process1"/>
    <dgm:cxn modelId="{0F9AD29A-7C8B-406F-A6B0-528AF9DFC3D6}" srcId="{BCAD5A20-E3BF-438A-8B64-5B8C62474CA7}" destId="{ECCF38DB-4309-4CFA-AC40-04F7E4A95F0B}" srcOrd="0" destOrd="0" parTransId="{61A56DE3-6D37-460D-ABC9-3D1485C09F18}" sibTransId="{8CD22B93-07F8-4328-87B1-68B481719740}"/>
    <dgm:cxn modelId="{5B3CECCE-DDB9-4A66-9159-45702F1FAA21}" srcId="{0CEC8550-6278-4D23-B771-63E0A962B847}" destId="{BCAD5A20-E3BF-438A-8B64-5B8C62474CA7}" srcOrd="0" destOrd="0" parTransId="{7CFEF979-7C3C-4DA3-B06D-F007E2A8D13A}" sibTransId="{9C77E5F3-D71D-40D9-A632-528489048651}"/>
    <dgm:cxn modelId="{45EF7CA2-5C4F-4059-885B-6E4B05B3EF2C}" type="presParOf" srcId="{91172BFE-B816-4C31-A206-DA7D1BB9D6CA}" destId="{DC1489A6-AB6A-4793-9B82-D445563F002B}" srcOrd="0" destOrd="0" presId="urn:microsoft.com/office/officeart/2005/8/layout/process1"/>
    <dgm:cxn modelId="{36C3AF47-F123-40DD-821C-1565043098AE}" type="presParOf" srcId="{91172BFE-B816-4C31-A206-DA7D1BB9D6CA}" destId="{FFCCF766-D81A-4163-A10E-58682C2E48FF}" srcOrd="1" destOrd="0" presId="urn:microsoft.com/office/officeart/2005/8/layout/process1"/>
    <dgm:cxn modelId="{FD12F832-1DCC-49CD-A188-819B757ED627}" type="presParOf" srcId="{FFCCF766-D81A-4163-A10E-58682C2E48FF}" destId="{41D7CD85-1D17-41FA-96BD-399AD9E33FE2}" srcOrd="0" destOrd="0" presId="urn:microsoft.com/office/officeart/2005/8/layout/process1"/>
    <dgm:cxn modelId="{B49B9682-083B-4F0A-88F7-5D564B34731A}" type="presParOf" srcId="{91172BFE-B816-4C31-A206-DA7D1BB9D6CA}" destId="{04DE25E4-D9D7-478B-8800-E18BDD000D37}"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D8AAB47-88A0-43F3-AA1A-3EE894F71403}" type="doc">
      <dgm:prSet loTypeId="urn:microsoft.com/office/officeart/2005/8/layout/vList2" loCatId="list" qsTypeId="urn:microsoft.com/office/officeart/2005/8/quickstyle/3d3" qsCatId="3D" csTypeId="urn:microsoft.com/office/officeart/2005/8/colors/accent0_3" csCatId="mainScheme"/>
      <dgm:spPr/>
      <dgm:t>
        <a:bodyPr/>
        <a:lstStyle/>
        <a:p>
          <a:endParaRPr lang="en-US"/>
        </a:p>
      </dgm:t>
    </dgm:pt>
    <dgm:pt modelId="{BDC8B92C-8E11-4F80-A0CD-CD9C06714048}">
      <dgm:prSet/>
      <dgm:spPr/>
      <dgm:t>
        <a:bodyPr/>
        <a:lstStyle/>
        <a:p>
          <a:r>
            <a:rPr lang="en-US" dirty="0"/>
            <a:t>Your Lender will proceed with the following steps:</a:t>
          </a:r>
        </a:p>
      </dgm:t>
    </dgm:pt>
    <dgm:pt modelId="{53231A19-DC3C-408A-B753-F1004FDAD1B3}" type="parTrans" cxnId="{818B2468-9FA6-497D-886D-BABFFF13093B}">
      <dgm:prSet/>
      <dgm:spPr/>
      <dgm:t>
        <a:bodyPr/>
        <a:lstStyle/>
        <a:p>
          <a:endParaRPr lang="en-US"/>
        </a:p>
      </dgm:t>
    </dgm:pt>
    <dgm:pt modelId="{F9B39E08-41D4-464F-83D7-40C561D9952A}" type="sibTrans" cxnId="{818B2468-9FA6-497D-886D-BABFFF13093B}">
      <dgm:prSet/>
      <dgm:spPr/>
      <dgm:t>
        <a:bodyPr/>
        <a:lstStyle/>
        <a:p>
          <a:endParaRPr lang="en-US"/>
        </a:p>
      </dgm:t>
    </dgm:pt>
    <dgm:pt modelId="{17378A6F-2810-45A2-BB31-2BAAEB367D88}">
      <dgm:prSet/>
      <dgm:spPr/>
      <dgm:t>
        <a:bodyPr/>
        <a:lstStyle/>
        <a:p>
          <a:r>
            <a:rPr lang="en-US"/>
            <a:t>Documenting any Earnest Deposit you put down – This is like a “security deposit” on your offer</a:t>
          </a:r>
        </a:p>
      </dgm:t>
    </dgm:pt>
    <dgm:pt modelId="{82CEAE03-CB0B-4D9D-85D2-05BE9FBEDE1A}" type="parTrans" cxnId="{39E09075-AEA9-49F1-A281-9E8107604643}">
      <dgm:prSet/>
      <dgm:spPr/>
      <dgm:t>
        <a:bodyPr/>
        <a:lstStyle/>
        <a:p>
          <a:endParaRPr lang="en-US"/>
        </a:p>
      </dgm:t>
    </dgm:pt>
    <dgm:pt modelId="{CEF750BD-7EE6-4D4E-A698-6CDBFEC48C17}" type="sibTrans" cxnId="{39E09075-AEA9-49F1-A281-9E8107604643}">
      <dgm:prSet/>
      <dgm:spPr/>
      <dgm:t>
        <a:bodyPr/>
        <a:lstStyle/>
        <a:p>
          <a:endParaRPr lang="en-US"/>
        </a:p>
      </dgm:t>
    </dgm:pt>
    <dgm:pt modelId="{4BB4DE30-AC76-4DCF-9EEC-8F03E1A7DDCA}">
      <dgm:prSet/>
      <dgm:spPr/>
      <dgm:t>
        <a:bodyPr/>
        <a:lstStyle/>
        <a:p>
          <a:r>
            <a:rPr lang="en-US"/>
            <a:t>Making sure any inspections are completed – the Sellers will provide a Real Estate Condition Report where they must disclose any “defects”. This may trigger a specific inspection</a:t>
          </a:r>
        </a:p>
      </dgm:t>
    </dgm:pt>
    <dgm:pt modelId="{001444DE-6967-4F5E-9D6D-959541E79CF7}" type="parTrans" cxnId="{6A52D4D9-95EE-42A1-A6E6-69C33D267D05}">
      <dgm:prSet/>
      <dgm:spPr/>
      <dgm:t>
        <a:bodyPr/>
        <a:lstStyle/>
        <a:p>
          <a:endParaRPr lang="en-US"/>
        </a:p>
      </dgm:t>
    </dgm:pt>
    <dgm:pt modelId="{C2613CA2-3C75-40B4-A51D-427F8026A6DF}" type="sibTrans" cxnId="{6A52D4D9-95EE-42A1-A6E6-69C33D267D05}">
      <dgm:prSet/>
      <dgm:spPr/>
      <dgm:t>
        <a:bodyPr/>
        <a:lstStyle/>
        <a:p>
          <a:endParaRPr lang="en-US"/>
        </a:p>
      </dgm:t>
    </dgm:pt>
    <dgm:pt modelId="{DBEEA374-AFF8-432B-A89F-6F72F5027FBA}">
      <dgm:prSet/>
      <dgm:spPr/>
      <dgm:t>
        <a:bodyPr/>
        <a:lstStyle/>
        <a:p>
          <a:r>
            <a:rPr lang="en-US" dirty="0"/>
            <a:t>Provide you with the Loan Estimate based on the parameters of your purchase.  It will disclose all fees based on the loan amount.</a:t>
          </a:r>
        </a:p>
      </dgm:t>
    </dgm:pt>
    <dgm:pt modelId="{D6483157-D128-477C-97AD-86C26423FC0A}" type="parTrans" cxnId="{9EED66AA-D1B5-4C92-82D4-2CE5C69A0525}">
      <dgm:prSet/>
      <dgm:spPr/>
      <dgm:t>
        <a:bodyPr/>
        <a:lstStyle/>
        <a:p>
          <a:endParaRPr lang="en-US"/>
        </a:p>
      </dgm:t>
    </dgm:pt>
    <dgm:pt modelId="{F4EAA528-2C85-440A-9D7F-DDE3F1875DBF}" type="sibTrans" cxnId="{9EED66AA-D1B5-4C92-82D4-2CE5C69A0525}">
      <dgm:prSet/>
      <dgm:spPr/>
      <dgm:t>
        <a:bodyPr/>
        <a:lstStyle/>
        <a:p>
          <a:endParaRPr lang="en-US"/>
        </a:p>
      </dgm:t>
    </dgm:pt>
    <dgm:pt modelId="{C127187E-2831-4DEF-84B5-A0469C125C68}">
      <dgm:prSet/>
      <dgm:spPr/>
      <dgm:t>
        <a:bodyPr/>
        <a:lstStyle/>
        <a:p>
          <a:r>
            <a:rPr lang="en-US"/>
            <a:t>Order an appraisal to make sure the property is worth what you are paying for it</a:t>
          </a:r>
        </a:p>
      </dgm:t>
    </dgm:pt>
    <dgm:pt modelId="{A2D78721-9591-4218-84FB-7160B27310F2}" type="parTrans" cxnId="{A3C14F07-6ACB-40BF-A841-8705A9B45BF6}">
      <dgm:prSet/>
      <dgm:spPr/>
      <dgm:t>
        <a:bodyPr/>
        <a:lstStyle/>
        <a:p>
          <a:endParaRPr lang="en-US"/>
        </a:p>
      </dgm:t>
    </dgm:pt>
    <dgm:pt modelId="{4D169A67-89F6-410A-8806-9E1112B1C056}" type="sibTrans" cxnId="{A3C14F07-6ACB-40BF-A841-8705A9B45BF6}">
      <dgm:prSet/>
      <dgm:spPr/>
      <dgm:t>
        <a:bodyPr/>
        <a:lstStyle/>
        <a:p>
          <a:endParaRPr lang="en-US"/>
        </a:p>
      </dgm:t>
    </dgm:pt>
    <dgm:pt modelId="{FAB4AD63-18B6-4C8B-977C-57C48940FFBC}" type="pres">
      <dgm:prSet presAssocID="{5D8AAB47-88A0-43F3-AA1A-3EE894F71403}" presName="linear" presStyleCnt="0">
        <dgm:presLayoutVars>
          <dgm:animLvl val="lvl"/>
          <dgm:resizeHandles val="exact"/>
        </dgm:presLayoutVars>
      </dgm:prSet>
      <dgm:spPr/>
    </dgm:pt>
    <dgm:pt modelId="{9858760F-7D5F-4531-AF49-0C1764E52DD1}" type="pres">
      <dgm:prSet presAssocID="{BDC8B92C-8E11-4F80-A0CD-CD9C06714048}" presName="parentText" presStyleLbl="node1" presStyleIdx="0" presStyleCnt="1">
        <dgm:presLayoutVars>
          <dgm:chMax val="0"/>
          <dgm:bulletEnabled val="1"/>
        </dgm:presLayoutVars>
      </dgm:prSet>
      <dgm:spPr/>
    </dgm:pt>
    <dgm:pt modelId="{918010A3-9980-4DF8-BCEC-1043D251C1F0}" type="pres">
      <dgm:prSet presAssocID="{BDC8B92C-8E11-4F80-A0CD-CD9C06714048}" presName="childText" presStyleLbl="revTx" presStyleIdx="0" presStyleCnt="1">
        <dgm:presLayoutVars>
          <dgm:bulletEnabled val="1"/>
        </dgm:presLayoutVars>
      </dgm:prSet>
      <dgm:spPr/>
    </dgm:pt>
  </dgm:ptLst>
  <dgm:cxnLst>
    <dgm:cxn modelId="{A3C14F07-6ACB-40BF-A841-8705A9B45BF6}" srcId="{BDC8B92C-8E11-4F80-A0CD-CD9C06714048}" destId="{C127187E-2831-4DEF-84B5-A0469C125C68}" srcOrd="3" destOrd="0" parTransId="{A2D78721-9591-4218-84FB-7160B27310F2}" sibTransId="{4D169A67-89F6-410A-8806-9E1112B1C056}"/>
    <dgm:cxn modelId="{5523D614-026B-400E-A7A2-6A6FCDD61263}" type="presOf" srcId="{4BB4DE30-AC76-4DCF-9EEC-8F03E1A7DDCA}" destId="{918010A3-9980-4DF8-BCEC-1043D251C1F0}" srcOrd="0" destOrd="1" presId="urn:microsoft.com/office/officeart/2005/8/layout/vList2"/>
    <dgm:cxn modelId="{818B2468-9FA6-497D-886D-BABFFF13093B}" srcId="{5D8AAB47-88A0-43F3-AA1A-3EE894F71403}" destId="{BDC8B92C-8E11-4F80-A0CD-CD9C06714048}" srcOrd="0" destOrd="0" parTransId="{53231A19-DC3C-408A-B753-F1004FDAD1B3}" sibTransId="{F9B39E08-41D4-464F-83D7-40C561D9952A}"/>
    <dgm:cxn modelId="{D1D92F71-CB39-4372-BB40-087F9A05F440}" type="presOf" srcId="{C127187E-2831-4DEF-84B5-A0469C125C68}" destId="{918010A3-9980-4DF8-BCEC-1043D251C1F0}" srcOrd="0" destOrd="3" presId="urn:microsoft.com/office/officeart/2005/8/layout/vList2"/>
    <dgm:cxn modelId="{39E09075-AEA9-49F1-A281-9E8107604643}" srcId="{BDC8B92C-8E11-4F80-A0CD-CD9C06714048}" destId="{17378A6F-2810-45A2-BB31-2BAAEB367D88}" srcOrd="0" destOrd="0" parTransId="{82CEAE03-CB0B-4D9D-85D2-05BE9FBEDE1A}" sibTransId="{CEF750BD-7EE6-4D4E-A698-6CDBFEC48C17}"/>
    <dgm:cxn modelId="{65287B98-5BAC-4331-8F04-B449A0D690BB}" type="presOf" srcId="{17378A6F-2810-45A2-BB31-2BAAEB367D88}" destId="{918010A3-9980-4DF8-BCEC-1043D251C1F0}" srcOrd="0" destOrd="0" presId="urn:microsoft.com/office/officeart/2005/8/layout/vList2"/>
    <dgm:cxn modelId="{9EED66AA-D1B5-4C92-82D4-2CE5C69A0525}" srcId="{BDC8B92C-8E11-4F80-A0CD-CD9C06714048}" destId="{DBEEA374-AFF8-432B-A89F-6F72F5027FBA}" srcOrd="2" destOrd="0" parTransId="{D6483157-D128-477C-97AD-86C26423FC0A}" sibTransId="{F4EAA528-2C85-440A-9D7F-DDE3F1875DBF}"/>
    <dgm:cxn modelId="{5DC7B4B6-5225-42D5-B303-E5F81CD8B5A8}" type="presOf" srcId="{BDC8B92C-8E11-4F80-A0CD-CD9C06714048}" destId="{9858760F-7D5F-4531-AF49-0C1764E52DD1}" srcOrd="0" destOrd="0" presId="urn:microsoft.com/office/officeart/2005/8/layout/vList2"/>
    <dgm:cxn modelId="{C0D92AD7-A6F4-4DB3-81FC-8444D82A648A}" type="presOf" srcId="{5D8AAB47-88A0-43F3-AA1A-3EE894F71403}" destId="{FAB4AD63-18B6-4C8B-977C-57C48940FFBC}" srcOrd="0" destOrd="0" presId="urn:microsoft.com/office/officeart/2005/8/layout/vList2"/>
    <dgm:cxn modelId="{6A52D4D9-95EE-42A1-A6E6-69C33D267D05}" srcId="{BDC8B92C-8E11-4F80-A0CD-CD9C06714048}" destId="{4BB4DE30-AC76-4DCF-9EEC-8F03E1A7DDCA}" srcOrd="1" destOrd="0" parTransId="{001444DE-6967-4F5E-9D6D-959541E79CF7}" sibTransId="{C2613CA2-3C75-40B4-A51D-427F8026A6DF}"/>
    <dgm:cxn modelId="{434E0BFA-8101-4919-8A11-51EF170E2ED5}" type="presOf" srcId="{DBEEA374-AFF8-432B-A89F-6F72F5027FBA}" destId="{918010A3-9980-4DF8-BCEC-1043D251C1F0}" srcOrd="0" destOrd="2" presId="urn:microsoft.com/office/officeart/2005/8/layout/vList2"/>
    <dgm:cxn modelId="{F53A8E51-1159-4C18-B3D3-56BAB86D867E}" type="presParOf" srcId="{FAB4AD63-18B6-4C8B-977C-57C48940FFBC}" destId="{9858760F-7D5F-4531-AF49-0C1764E52DD1}" srcOrd="0" destOrd="0" presId="urn:microsoft.com/office/officeart/2005/8/layout/vList2"/>
    <dgm:cxn modelId="{8CE6B352-71E6-4B51-BB81-9831004C0580}" type="presParOf" srcId="{FAB4AD63-18B6-4C8B-977C-57C48940FFBC}" destId="{918010A3-9980-4DF8-BCEC-1043D251C1F0}" srcOrd="1"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C63A6A57-5C4A-4133-81CF-4BE9624188DA}" type="doc">
      <dgm:prSet loTypeId="urn:microsoft.com/office/officeart/2005/8/layout/hList2" loCatId="list" qsTypeId="urn:microsoft.com/office/officeart/2005/8/quickstyle/simple2" qsCatId="simple" csTypeId="urn:microsoft.com/office/officeart/2005/8/colors/colorful2" csCatId="colorful" phldr="1"/>
      <dgm:spPr/>
      <dgm:t>
        <a:bodyPr/>
        <a:lstStyle/>
        <a:p>
          <a:endParaRPr lang="en-US"/>
        </a:p>
      </dgm:t>
    </dgm:pt>
    <dgm:pt modelId="{A4070714-E23E-4629-9158-FC8FBF8E6F05}">
      <dgm:prSet phldrT="[Text]" custT="1"/>
      <dgm:spPr/>
      <dgm:t>
        <a:bodyPr/>
        <a:lstStyle/>
        <a:p>
          <a:r>
            <a:rPr lang="en-US" sz="1400" dirty="0">
              <a:latin typeface="Gotham Rounded Bold" pitchFamily="50" charset="0"/>
            </a:rPr>
            <a:t>This document secures the note and gives your lender a claim against the home if you fail to live up to the terms of the mortgage note.</a:t>
          </a:r>
        </a:p>
      </dgm:t>
    </dgm:pt>
    <dgm:pt modelId="{BE22EA68-2363-4DEB-9176-55F4FF3DA9BD}" type="parTrans" cxnId="{31EACE31-4AC0-43A1-833F-3AB003B65229}">
      <dgm:prSet/>
      <dgm:spPr/>
      <dgm:t>
        <a:bodyPr/>
        <a:lstStyle/>
        <a:p>
          <a:endParaRPr lang="en-US"/>
        </a:p>
      </dgm:t>
    </dgm:pt>
    <dgm:pt modelId="{6E9D2736-E72C-4AA4-9AEE-411E2F988FB3}" type="sibTrans" cxnId="{31EACE31-4AC0-43A1-833F-3AB003B65229}">
      <dgm:prSet/>
      <dgm:spPr/>
      <dgm:t>
        <a:bodyPr/>
        <a:lstStyle/>
        <a:p>
          <a:endParaRPr lang="en-US"/>
        </a:p>
      </dgm:t>
    </dgm:pt>
    <dgm:pt modelId="{70647DFF-1BE5-4CE9-A868-F768CF96204E}">
      <dgm:prSet/>
      <dgm:spPr/>
      <dgm:t>
        <a:bodyPr/>
        <a:lstStyle/>
        <a:p>
          <a:r>
            <a:rPr lang="en-US" dirty="0"/>
            <a:t>Mortgage or Deed of Trust</a:t>
          </a:r>
        </a:p>
      </dgm:t>
    </dgm:pt>
    <dgm:pt modelId="{61B73CD2-0A3E-499E-98C2-41DF9DE28B51}" type="parTrans" cxnId="{6FA785C6-5E89-4B5C-A3AC-6468E357761C}">
      <dgm:prSet/>
      <dgm:spPr/>
      <dgm:t>
        <a:bodyPr/>
        <a:lstStyle/>
        <a:p>
          <a:endParaRPr lang="en-US"/>
        </a:p>
      </dgm:t>
    </dgm:pt>
    <dgm:pt modelId="{DAE1067B-A6FA-45FC-AA14-AD50F0FB4198}" type="sibTrans" cxnId="{6FA785C6-5E89-4B5C-A3AC-6468E357761C}">
      <dgm:prSet/>
      <dgm:spPr/>
      <dgm:t>
        <a:bodyPr/>
        <a:lstStyle/>
        <a:p>
          <a:endParaRPr lang="en-US"/>
        </a:p>
      </dgm:t>
    </dgm:pt>
    <dgm:pt modelId="{28D8E486-8A65-4590-9092-64C34FDFCA67}">
      <dgm:prSet custT="1"/>
      <dgm:spPr/>
      <dgm:t>
        <a:bodyPr/>
        <a:lstStyle/>
        <a:p>
          <a:r>
            <a:rPr lang="en-US" sz="1800" dirty="0"/>
            <a:t>Mortgage Note</a:t>
          </a:r>
        </a:p>
      </dgm:t>
    </dgm:pt>
    <dgm:pt modelId="{892BC509-F31B-4C50-AFA6-63B6D0E53780}" type="parTrans" cxnId="{E6C39C0B-C380-4EF7-A325-74EFEC9828BF}">
      <dgm:prSet/>
      <dgm:spPr/>
      <dgm:t>
        <a:bodyPr/>
        <a:lstStyle/>
        <a:p>
          <a:endParaRPr lang="en-US"/>
        </a:p>
      </dgm:t>
    </dgm:pt>
    <dgm:pt modelId="{C5399888-144D-4612-9A45-786270D0730C}" type="sibTrans" cxnId="{E6C39C0B-C380-4EF7-A325-74EFEC9828BF}">
      <dgm:prSet/>
      <dgm:spPr/>
      <dgm:t>
        <a:bodyPr/>
        <a:lstStyle/>
        <a:p>
          <a:endParaRPr lang="en-US"/>
        </a:p>
      </dgm:t>
    </dgm:pt>
    <dgm:pt modelId="{1CC59135-44CF-49A8-A2C3-B0BBEC0BF0B9}">
      <dgm:prSet custT="1"/>
      <dgm:spPr/>
      <dgm:t>
        <a:bodyPr/>
        <a:lstStyle/>
        <a:p>
          <a:r>
            <a:rPr lang="en-US" sz="1400" dirty="0">
              <a:latin typeface="Gotham Rounded Bold" pitchFamily="50" charset="0"/>
            </a:rPr>
            <a:t>This document states your promise to repay the mortgage. It indicates the amount and terms of the loan and what the lender can do if you fail to make payments.</a:t>
          </a:r>
        </a:p>
      </dgm:t>
    </dgm:pt>
    <dgm:pt modelId="{E0C082D5-A817-4A2A-90EB-75C2F0C05BE0}" type="parTrans" cxnId="{186CEF41-6402-4DE7-A223-D9FF330D128F}">
      <dgm:prSet/>
      <dgm:spPr/>
      <dgm:t>
        <a:bodyPr/>
        <a:lstStyle/>
        <a:p>
          <a:endParaRPr lang="en-US"/>
        </a:p>
      </dgm:t>
    </dgm:pt>
    <dgm:pt modelId="{EC112BB3-C547-4219-8C2F-72A2D1DABB8C}" type="sibTrans" cxnId="{186CEF41-6402-4DE7-A223-D9FF330D128F}">
      <dgm:prSet/>
      <dgm:spPr/>
      <dgm:t>
        <a:bodyPr/>
        <a:lstStyle/>
        <a:p>
          <a:endParaRPr lang="en-US"/>
        </a:p>
      </dgm:t>
    </dgm:pt>
    <dgm:pt modelId="{FE4307BF-7F89-4551-B700-C209EC7E138B}">
      <dgm:prSet custT="1"/>
      <dgm:spPr/>
      <dgm:t>
        <a:bodyPr/>
        <a:lstStyle/>
        <a:p>
          <a:endParaRPr lang="en-US" sz="1400" dirty="0"/>
        </a:p>
      </dgm:t>
    </dgm:pt>
    <dgm:pt modelId="{25E7DC37-FD38-474D-949C-A5FE911C246A}" type="parTrans" cxnId="{47C3820A-37DC-4EB5-8798-264347018945}">
      <dgm:prSet/>
      <dgm:spPr/>
      <dgm:t>
        <a:bodyPr/>
        <a:lstStyle/>
        <a:p>
          <a:endParaRPr lang="en-US"/>
        </a:p>
      </dgm:t>
    </dgm:pt>
    <dgm:pt modelId="{EFE7A9E2-A253-40FD-91B2-75909049AB76}" type="sibTrans" cxnId="{47C3820A-37DC-4EB5-8798-264347018945}">
      <dgm:prSet/>
      <dgm:spPr/>
      <dgm:t>
        <a:bodyPr/>
        <a:lstStyle/>
        <a:p>
          <a:endParaRPr lang="en-US"/>
        </a:p>
      </dgm:t>
    </dgm:pt>
    <dgm:pt modelId="{499FB96D-B429-4914-AA1F-226801FC9F08}" type="pres">
      <dgm:prSet presAssocID="{C63A6A57-5C4A-4133-81CF-4BE9624188DA}" presName="linearFlow" presStyleCnt="0">
        <dgm:presLayoutVars>
          <dgm:dir/>
          <dgm:animLvl val="lvl"/>
          <dgm:resizeHandles/>
        </dgm:presLayoutVars>
      </dgm:prSet>
      <dgm:spPr/>
    </dgm:pt>
    <dgm:pt modelId="{970D9469-FF7A-441E-8C0C-F5BBE3D91527}" type="pres">
      <dgm:prSet presAssocID="{28D8E486-8A65-4590-9092-64C34FDFCA67}" presName="compositeNode" presStyleCnt="0">
        <dgm:presLayoutVars>
          <dgm:bulletEnabled val="1"/>
        </dgm:presLayoutVars>
      </dgm:prSet>
      <dgm:spPr/>
    </dgm:pt>
    <dgm:pt modelId="{E3353A59-466F-4B79-8E8C-9000698C24F5}" type="pres">
      <dgm:prSet presAssocID="{28D8E486-8A65-4590-9092-64C34FDFCA67}" presName="image" presStyleLbl="fgImgPlace1" presStyleIdx="0" presStyleCnt="2"/>
      <dgm:spPr>
        <a:blipFill rotWithShape="1">
          <a:blip xmlns:r="http://schemas.openxmlformats.org/officeDocument/2006/relationships" r:embed="rId1"/>
          <a:stretch>
            <a:fillRect/>
          </a:stretch>
        </a:blipFill>
      </dgm:spPr>
    </dgm:pt>
    <dgm:pt modelId="{E0741801-E751-41FA-9434-D866400A4EA7}" type="pres">
      <dgm:prSet presAssocID="{28D8E486-8A65-4590-9092-64C34FDFCA67}" presName="childNode" presStyleLbl="node1" presStyleIdx="0" presStyleCnt="2">
        <dgm:presLayoutVars>
          <dgm:bulletEnabled val="1"/>
        </dgm:presLayoutVars>
      </dgm:prSet>
      <dgm:spPr/>
    </dgm:pt>
    <dgm:pt modelId="{188B3E1D-C3D2-47EA-A742-1883830F93C8}" type="pres">
      <dgm:prSet presAssocID="{28D8E486-8A65-4590-9092-64C34FDFCA67}" presName="parentNode" presStyleLbl="revTx" presStyleIdx="0" presStyleCnt="2">
        <dgm:presLayoutVars>
          <dgm:chMax val="0"/>
          <dgm:bulletEnabled val="1"/>
        </dgm:presLayoutVars>
      </dgm:prSet>
      <dgm:spPr/>
    </dgm:pt>
    <dgm:pt modelId="{9AEB15DA-91AC-4DA9-867D-5CBC6CE76C1E}" type="pres">
      <dgm:prSet presAssocID="{C5399888-144D-4612-9A45-786270D0730C}" presName="sibTrans" presStyleCnt="0"/>
      <dgm:spPr/>
    </dgm:pt>
    <dgm:pt modelId="{11BE4D64-4C45-4D87-9C9F-8AB11F751734}" type="pres">
      <dgm:prSet presAssocID="{70647DFF-1BE5-4CE9-A868-F768CF96204E}" presName="compositeNode" presStyleCnt="0">
        <dgm:presLayoutVars>
          <dgm:bulletEnabled val="1"/>
        </dgm:presLayoutVars>
      </dgm:prSet>
      <dgm:spPr/>
    </dgm:pt>
    <dgm:pt modelId="{C2CED305-43EF-4E7B-A1F4-0D4F74966C75}" type="pres">
      <dgm:prSet presAssocID="{70647DFF-1BE5-4CE9-A868-F768CF96204E}" presName="image" presStyleLbl="fgImgPlace1" presStyleIdx="1" presStyleCnt="2"/>
      <dgm:spPr>
        <a:blipFill rotWithShape="1">
          <a:blip xmlns:r="http://schemas.openxmlformats.org/officeDocument/2006/relationships" r:embed="rId1"/>
          <a:stretch>
            <a:fillRect/>
          </a:stretch>
        </a:blipFill>
      </dgm:spPr>
    </dgm:pt>
    <dgm:pt modelId="{3A4F3516-071E-4C4D-AFA1-8CE1AF428B89}" type="pres">
      <dgm:prSet presAssocID="{70647DFF-1BE5-4CE9-A868-F768CF96204E}" presName="childNode" presStyleLbl="node1" presStyleIdx="1" presStyleCnt="2">
        <dgm:presLayoutVars>
          <dgm:bulletEnabled val="1"/>
        </dgm:presLayoutVars>
      </dgm:prSet>
      <dgm:spPr/>
    </dgm:pt>
    <dgm:pt modelId="{C816B007-923F-4E2A-B108-0956B9561549}" type="pres">
      <dgm:prSet presAssocID="{70647DFF-1BE5-4CE9-A868-F768CF96204E}" presName="parentNode" presStyleLbl="revTx" presStyleIdx="1" presStyleCnt="2">
        <dgm:presLayoutVars>
          <dgm:chMax val="0"/>
          <dgm:bulletEnabled val="1"/>
        </dgm:presLayoutVars>
      </dgm:prSet>
      <dgm:spPr/>
    </dgm:pt>
  </dgm:ptLst>
  <dgm:cxnLst>
    <dgm:cxn modelId="{A804F709-399C-4BF6-B98C-0DA6A17EFB08}" type="presOf" srcId="{A4070714-E23E-4629-9158-FC8FBF8E6F05}" destId="{3A4F3516-071E-4C4D-AFA1-8CE1AF428B89}" srcOrd="0" destOrd="0" presId="urn:microsoft.com/office/officeart/2005/8/layout/hList2"/>
    <dgm:cxn modelId="{47C3820A-37DC-4EB5-8798-264347018945}" srcId="{70647DFF-1BE5-4CE9-A868-F768CF96204E}" destId="{FE4307BF-7F89-4551-B700-C209EC7E138B}" srcOrd="1" destOrd="0" parTransId="{25E7DC37-FD38-474D-949C-A5FE911C246A}" sibTransId="{EFE7A9E2-A253-40FD-91B2-75909049AB76}"/>
    <dgm:cxn modelId="{E6C39C0B-C380-4EF7-A325-74EFEC9828BF}" srcId="{C63A6A57-5C4A-4133-81CF-4BE9624188DA}" destId="{28D8E486-8A65-4590-9092-64C34FDFCA67}" srcOrd="0" destOrd="0" parTransId="{892BC509-F31B-4C50-AFA6-63B6D0E53780}" sibTransId="{C5399888-144D-4612-9A45-786270D0730C}"/>
    <dgm:cxn modelId="{31EACE31-4AC0-43A1-833F-3AB003B65229}" srcId="{70647DFF-1BE5-4CE9-A868-F768CF96204E}" destId="{A4070714-E23E-4629-9158-FC8FBF8E6F05}" srcOrd="0" destOrd="0" parTransId="{BE22EA68-2363-4DEB-9176-55F4FF3DA9BD}" sibTransId="{6E9D2736-E72C-4AA4-9AEE-411E2F988FB3}"/>
    <dgm:cxn modelId="{1F88CE3B-E599-4AE9-917E-497B9172B50D}" type="presOf" srcId="{1CC59135-44CF-49A8-A2C3-B0BBEC0BF0B9}" destId="{E0741801-E751-41FA-9434-D866400A4EA7}" srcOrd="0" destOrd="0" presId="urn:microsoft.com/office/officeart/2005/8/layout/hList2"/>
    <dgm:cxn modelId="{186CEF41-6402-4DE7-A223-D9FF330D128F}" srcId="{28D8E486-8A65-4590-9092-64C34FDFCA67}" destId="{1CC59135-44CF-49A8-A2C3-B0BBEC0BF0B9}" srcOrd="0" destOrd="0" parTransId="{E0C082D5-A817-4A2A-90EB-75C2F0C05BE0}" sibTransId="{EC112BB3-C547-4219-8C2F-72A2D1DABB8C}"/>
    <dgm:cxn modelId="{B0F5A643-F5A4-4446-8212-119139233668}" type="presOf" srcId="{28D8E486-8A65-4590-9092-64C34FDFCA67}" destId="{188B3E1D-C3D2-47EA-A742-1883830F93C8}" srcOrd="0" destOrd="0" presId="urn:microsoft.com/office/officeart/2005/8/layout/hList2"/>
    <dgm:cxn modelId="{CEBD799F-5F94-40BA-9507-B834C03F7134}" type="presOf" srcId="{70647DFF-1BE5-4CE9-A868-F768CF96204E}" destId="{C816B007-923F-4E2A-B108-0956B9561549}" srcOrd="0" destOrd="0" presId="urn:microsoft.com/office/officeart/2005/8/layout/hList2"/>
    <dgm:cxn modelId="{6FA785C6-5E89-4B5C-A3AC-6468E357761C}" srcId="{C63A6A57-5C4A-4133-81CF-4BE9624188DA}" destId="{70647DFF-1BE5-4CE9-A868-F768CF96204E}" srcOrd="1" destOrd="0" parTransId="{61B73CD2-0A3E-499E-98C2-41DF9DE28B51}" sibTransId="{DAE1067B-A6FA-45FC-AA14-AD50F0FB4198}"/>
    <dgm:cxn modelId="{B4E7DED1-303D-4DE3-A4D1-331AB3006E2D}" type="presOf" srcId="{FE4307BF-7F89-4551-B700-C209EC7E138B}" destId="{3A4F3516-071E-4C4D-AFA1-8CE1AF428B89}" srcOrd="0" destOrd="1" presId="urn:microsoft.com/office/officeart/2005/8/layout/hList2"/>
    <dgm:cxn modelId="{FC25E7EE-EE64-4AD8-88F0-4090BB99C376}" type="presOf" srcId="{C63A6A57-5C4A-4133-81CF-4BE9624188DA}" destId="{499FB96D-B429-4914-AA1F-226801FC9F08}" srcOrd="0" destOrd="0" presId="urn:microsoft.com/office/officeart/2005/8/layout/hList2"/>
    <dgm:cxn modelId="{F1A366AC-D540-40AA-966D-BCA74989885D}" type="presParOf" srcId="{499FB96D-B429-4914-AA1F-226801FC9F08}" destId="{970D9469-FF7A-441E-8C0C-F5BBE3D91527}" srcOrd="0" destOrd="0" presId="urn:microsoft.com/office/officeart/2005/8/layout/hList2"/>
    <dgm:cxn modelId="{DF98BA81-09AB-4ADE-9EAE-8558679BE926}" type="presParOf" srcId="{970D9469-FF7A-441E-8C0C-F5BBE3D91527}" destId="{E3353A59-466F-4B79-8E8C-9000698C24F5}" srcOrd="0" destOrd="0" presId="urn:microsoft.com/office/officeart/2005/8/layout/hList2"/>
    <dgm:cxn modelId="{B16F093E-3CC7-4F03-A414-D08D98CB45AF}" type="presParOf" srcId="{970D9469-FF7A-441E-8C0C-F5BBE3D91527}" destId="{E0741801-E751-41FA-9434-D866400A4EA7}" srcOrd="1" destOrd="0" presId="urn:microsoft.com/office/officeart/2005/8/layout/hList2"/>
    <dgm:cxn modelId="{E4FAB855-5A6E-483E-9AF2-923695E02F73}" type="presParOf" srcId="{970D9469-FF7A-441E-8C0C-F5BBE3D91527}" destId="{188B3E1D-C3D2-47EA-A742-1883830F93C8}" srcOrd="2" destOrd="0" presId="urn:microsoft.com/office/officeart/2005/8/layout/hList2"/>
    <dgm:cxn modelId="{4910685D-F258-4C03-9AC3-89548BE66269}" type="presParOf" srcId="{499FB96D-B429-4914-AA1F-226801FC9F08}" destId="{9AEB15DA-91AC-4DA9-867D-5CBC6CE76C1E}" srcOrd="1" destOrd="0" presId="urn:microsoft.com/office/officeart/2005/8/layout/hList2"/>
    <dgm:cxn modelId="{72D35BCA-499B-47F7-ACCB-7AFBBBD416D8}" type="presParOf" srcId="{499FB96D-B429-4914-AA1F-226801FC9F08}" destId="{11BE4D64-4C45-4D87-9C9F-8AB11F751734}" srcOrd="2" destOrd="0" presId="urn:microsoft.com/office/officeart/2005/8/layout/hList2"/>
    <dgm:cxn modelId="{48BC35D2-3724-49BC-85D7-E0C488E903FF}" type="presParOf" srcId="{11BE4D64-4C45-4D87-9C9F-8AB11F751734}" destId="{C2CED305-43EF-4E7B-A1F4-0D4F74966C75}" srcOrd="0" destOrd="0" presId="urn:microsoft.com/office/officeart/2005/8/layout/hList2"/>
    <dgm:cxn modelId="{D962DCFF-C994-4147-81BB-BD4BBA254EFE}" type="presParOf" srcId="{11BE4D64-4C45-4D87-9C9F-8AB11F751734}" destId="{3A4F3516-071E-4C4D-AFA1-8CE1AF428B89}" srcOrd="1" destOrd="0" presId="urn:microsoft.com/office/officeart/2005/8/layout/hList2"/>
    <dgm:cxn modelId="{FEDF994A-F446-4BFC-A863-2B9D806533B0}" type="presParOf" srcId="{11BE4D64-4C45-4D87-9C9F-8AB11F751734}" destId="{C816B007-923F-4E2A-B108-0956B9561549}"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DCD22E5-CDC7-4879-9F5D-10C18D7678EF}" type="doc">
      <dgm:prSet loTypeId="urn:microsoft.com/office/officeart/2005/8/layout/process1" loCatId="process" qsTypeId="urn:microsoft.com/office/officeart/2005/8/quickstyle/simple2" qsCatId="simple" csTypeId="urn:microsoft.com/office/officeart/2005/8/colors/colorful5" csCatId="colorful"/>
      <dgm:spPr/>
      <dgm:t>
        <a:bodyPr/>
        <a:lstStyle/>
        <a:p>
          <a:endParaRPr lang="en-US"/>
        </a:p>
      </dgm:t>
    </dgm:pt>
    <dgm:pt modelId="{7937CCBA-25C3-4163-995F-EB4E1804EEBC}">
      <dgm:prSet custT="1"/>
      <dgm:spPr/>
      <dgm:t>
        <a:bodyPr/>
        <a:lstStyle/>
        <a:p>
          <a:r>
            <a:rPr lang="en-US" sz="1600" dirty="0">
              <a:latin typeface="Gotham Rounded Book" pitchFamily="50" charset="0"/>
            </a:rPr>
            <a:t>At WHEDA, all of our mortgage loans are serviced locally, and we are committed to making your loan our top priority.  We offer multiple avenues for you to contact us with any questions or concerns you may have during the life of your mortgage.  We want to make your mortgage loan experience with us convenient, helpful and a positive experience.</a:t>
          </a:r>
        </a:p>
      </dgm:t>
    </dgm:pt>
    <dgm:pt modelId="{BD5396C0-04A1-4108-933F-0F83E5E85583}" type="parTrans" cxnId="{4E282C68-1E26-476A-AEAA-DE88F60CE592}">
      <dgm:prSet/>
      <dgm:spPr/>
      <dgm:t>
        <a:bodyPr/>
        <a:lstStyle/>
        <a:p>
          <a:endParaRPr lang="en-US"/>
        </a:p>
      </dgm:t>
    </dgm:pt>
    <dgm:pt modelId="{46D308DA-52A3-4115-8AAB-47BFB1D9407A}" type="sibTrans" cxnId="{4E282C68-1E26-476A-AEAA-DE88F60CE592}">
      <dgm:prSet/>
      <dgm:spPr/>
      <dgm:t>
        <a:bodyPr/>
        <a:lstStyle/>
        <a:p>
          <a:endParaRPr lang="en-US"/>
        </a:p>
      </dgm:t>
    </dgm:pt>
    <dgm:pt modelId="{01CCAA3A-FBC3-4538-811B-191776182272}">
      <dgm:prSet/>
      <dgm:spPr/>
      <dgm:t>
        <a:bodyPr/>
        <a:lstStyle/>
        <a:p>
          <a:r>
            <a:rPr lang="en-US"/>
            <a:t>Here are some of the resources we offer WHEDA homeowners:</a:t>
          </a:r>
        </a:p>
      </dgm:t>
    </dgm:pt>
    <dgm:pt modelId="{2DE70CAC-EBFC-404A-AB18-BBEF1A29D0CB}" type="parTrans" cxnId="{94553E05-C190-4E8F-84D2-5331E81EE103}">
      <dgm:prSet/>
      <dgm:spPr/>
      <dgm:t>
        <a:bodyPr/>
        <a:lstStyle/>
        <a:p>
          <a:endParaRPr lang="en-US"/>
        </a:p>
      </dgm:t>
    </dgm:pt>
    <dgm:pt modelId="{B86D6920-E81D-4283-A717-EAC552FE08E1}" type="sibTrans" cxnId="{94553E05-C190-4E8F-84D2-5331E81EE103}">
      <dgm:prSet/>
      <dgm:spPr/>
      <dgm:t>
        <a:bodyPr/>
        <a:lstStyle/>
        <a:p>
          <a:endParaRPr lang="en-US"/>
        </a:p>
      </dgm:t>
    </dgm:pt>
    <dgm:pt modelId="{4ACA8DE0-21AE-49A9-B15E-3CA2D341153C}">
      <dgm:prSet/>
      <dgm:spPr/>
      <dgm:t>
        <a:bodyPr/>
        <a:lstStyle/>
        <a:p>
          <a:r>
            <a:rPr lang="en-US" dirty="0">
              <a:hlinkClick xmlns:r="http://schemas.openxmlformats.org/officeDocument/2006/relationships" r:id="rId1">
                <a:extLst>
                  <a:ext uri="{A12FA001-AC4F-418D-AE19-62706E023703}">
                    <ahyp:hlinkClr xmlns:ahyp="http://schemas.microsoft.com/office/drawing/2018/hyperlinkcolor" val="tx"/>
                  </a:ext>
                </a:extLst>
              </a:hlinkClick>
            </a:rPr>
            <a:t>Online, ACH  and phone payments</a:t>
          </a:r>
          <a:endParaRPr lang="en-US" dirty="0"/>
        </a:p>
      </dgm:t>
    </dgm:pt>
    <dgm:pt modelId="{CCBBF3F4-9E7C-4CC2-B772-4B70AD0CD135}" type="parTrans" cxnId="{10D84A4A-E4A5-4755-BF0A-00A017F82282}">
      <dgm:prSet/>
      <dgm:spPr/>
      <dgm:t>
        <a:bodyPr/>
        <a:lstStyle/>
        <a:p>
          <a:endParaRPr lang="en-US"/>
        </a:p>
      </dgm:t>
    </dgm:pt>
    <dgm:pt modelId="{A1A849F7-D32C-4EF4-8F3D-55456E5AB646}" type="sibTrans" cxnId="{10D84A4A-E4A5-4755-BF0A-00A017F82282}">
      <dgm:prSet/>
      <dgm:spPr/>
      <dgm:t>
        <a:bodyPr/>
        <a:lstStyle/>
        <a:p>
          <a:endParaRPr lang="en-US"/>
        </a:p>
      </dgm:t>
    </dgm:pt>
    <dgm:pt modelId="{01F912B9-E20D-4393-83FE-7E3E84CC6152}">
      <dgm:prSet/>
      <dgm:spPr/>
      <dgm:t>
        <a:bodyPr/>
        <a:lstStyle/>
        <a:p>
          <a:r>
            <a:rPr lang="en-US" dirty="0">
              <a:hlinkClick xmlns:r="http://schemas.openxmlformats.org/officeDocument/2006/relationships" r:id="rId2">
                <a:extLst>
                  <a:ext uri="{A12FA001-AC4F-418D-AE19-62706E023703}">
                    <ahyp:hlinkClr xmlns:ahyp="http://schemas.microsoft.com/office/drawing/2018/hyperlinkcolor" val="tx"/>
                  </a:ext>
                </a:extLst>
              </a:hlinkClick>
            </a:rPr>
            <a:t>Tax Info and Online Disclosures</a:t>
          </a:r>
          <a:endParaRPr lang="en-US" dirty="0"/>
        </a:p>
      </dgm:t>
    </dgm:pt>
    <dgm:pt modelId="{0829D575-F29F-434E-B126-05D17B560DCF}" type="parTrans" cxnId="{33D1DB04-9F42-4514-A675-A35FD27D999A}">
      <dgm:prSet/>
      <dgm:spPr/>
      <dgm:t>
        <a:bodyPr/>
        <a:lstStyle/>
        <a:p>
          <a:endParaRPr lang="en-US"/>
        </a:p>
      </dgm:t>
    </dgm:pt>
    <dgm:pt modelId="{6D08036B-575F-4DD9-9724-C6ACDB4F9D29}" type="sibTrans" cxnId="{33D1DB04-9F42-4514-A675-A35FD27D999A}">
      <dgm:prSet/>
      <dgm:spPr/>
      <dgm:t>
        <a:bodyPr/>
        <a:lstStyle/>
        <a:p>
          <a:endParaRPr lang="en-US"/>
        </a:p>
      </dgm:t>
    </dgm:pt>
    <dgm:pt modelId="{468AF30D-A0AA-43A0-9F0A-43D88F372F9D}">
      <dgm:prSet/>
      <dgm:spPr/>
      <dgm:t>
        <a:bodyPr/>
        <a:lstStyle/>
        <a:p>
          <a:r>
            <a:rPr lang="en-US" dirty="0">
              <a:hlinkClick xmlns:r="http://schemas.openxmlformats.org/officeDocument/2006/relationships" r:id="rId3">
                <a:extLst>
                  <a:ext uri="{A12FA001-AC4F-418D-AE19-62706E023703}">
                    <ahyp:hlinkClr xmlns:ahyp="http://schemas.microsoft.com/office/drawing/2018/hyperlinkcolor" val="tx"/>
                  </a:ext>
                </a:extLst>
              </a:hlinkClick>
            </a:rPr>
            <a:t>Foreclosure Prevention</a:t>
          </a:r>
          <a:endParaRPr lang="en-US" dirty="0"/>
        </a:p>
      </dgm:t>
    </dgm:pt>
    <dgm:pt modelId="{4E8B3BC0-BA2B-49A7-8BFD-AD5E5F40B063}" type="parTrans" cxnId="{03431BC5-FA9C-40DB-AE41-B634598A9D15}">
      <dgm:prSet/>
      <dgm:spPr/>
      <dgm:t>
        <a:bodyPr/>
        <a:lstStyle/>
        <a:p>
          <a:endParaRPr lang="en-US"/>
        </a:p>
      </dgm:t>
    </dgm:pt>
    <dgm:pt modelId="{88A7A017-547D-48F5-ACB8-3C04A1110F19}" type="sibTrans" cxnId="{03431BC5-FA9C-40DB-AE41-B634598A9D15}">
      <dgm:prSet/>
      <dgm:spPr/>
      <dgm:t>
        <a:bodyPr/>
        <a:lstStyle/>
        <a:p>
          <a:endParaRPr lang="en-US"/>
        </a:p>
      </dgm:t>
    </dgm:pt>
    <dgm:pt modelId="{E284E332-A131-4919-A41A-30952F4EECFB}">
      <dgm:prSet/>
      <dgm:spPr/>
      <dgm:t>
        <a:bodyPr/>
        <a:lstStyle/>
        <a:p>
          <a:r>
            <a:rPr lang="en-US" dirty="0">
              <a:hlinkClick xmlns:r="http://schemas.openxmlformats.org/officeDocument/2006/relationships" r:id="rId4">
                <a:extLst>
                  <a:ext uri="{A12FA001-AC4F-418D-AE19-62706E023703}">
                    <ahyp:hlinkClr xmlns:ahyp="http://schemas.microsoft.com/office/drawing/2018/hyperlinkcolor" val="tx"/>
                  </a:ext>
                </a:extLst>
              </a:hlinkClick>
            </a:rPr>
            <a:t>Existing Homeowner Loan Programs</a:t>
          </a:r>
          <a:endParaRPr lang="en-US" dirty="0"/>
        </a:p>
      </dgm:t>
    </dgm:pt>
    <dgm:pt modelId="{E3509CE5-4DBC-4389-98B0-3FB598B39961}" type="parTrans" cxnId="{A3E585B8-FE7B-4E61-AA4D-15426A712D2F}">
      <dgm:prSet/>
      <dgm:spPr/>
      <dgm:t>
        <a:bodyPr/>
        <a:lstStyle/>
        <a:p>
          <a:endParaRPr lang="en-US"/>
        </a:p>
      </dgm:t>
    </dgm:pt>
    <dgm:pt modelId="{3D7882AC-66D7-43D1-8FFF-C04721BC7B83}" type="sibTrans" cxnId="{A3E585B8-FE7B-4E61-AA4D-15426A712D2F}">
      <dgm:prSet/>
      <dgm:spPr/>
      <dgm:t>
        <a:bodyPr/>
        <a:lstStyle/>
        <a:p>
          <a:endParaRPr lang="en-US"/>
        </a:p>
      </dgm:t>
    </dgm:pt>
    <dgm:pt modelId="{8707454C-488F-4E66-AE20-11FD20E29777}">
      <dgm:prSet/>
      <dgm:spPr/>
      <dgm:t>
        <a:bodyPr/>
        <a:lstStyle/>
        <a:p>
          <a:r>
            <a:rPr lang="en-US" dirty="0">
              <a:hlinkClick xmlns:r="http://schemas.openxmlformats.org/officeDocument/2006/relationships" r:id="rId5">
                <a:extLst>
                  <a:ext uri="{A12FA001-AC4F-418D-AE19-62706E023703}">
                    <ahyp:hlinkClr xmlns:ahyp="http://schemas.microsoft.com/office/drawing/2018/hyperlinkcolor" val="tx"/>
                  </a:ext>
                </a:extLst>
              </a:hlinkClick>
            </a:rPr>
            <a:t>Contact a Servicing Professional</a:t>
          </a:r>
          <a:endParaRPr lang="en-US" dirty="0"/>
        </a:p>
      </dgm:t>
    </dgm:pt>
    <dgm:pt modelId="{3E70A77F-B36A-409C-9CEB-2550C572BB79}" type="parTrans" cxnId="{3D353BFD-3A98-4922-A0B7-683B401F64B3}">
      <dgm:prSet/>
      <dgm:spPr/>
      <dgm:t>
        <a:bodyPr/>
        <a:lstStyle/>
        <a:p>
          <a:endParaRPr lang="en-US"/>
        </a:p>
      </dgm:t>
    </dgm:pt>
    <dgm:pt modelId="{BDF6FE7E-1F0D-4F0B-8A78-DBB94B3E72DC}" type="sibTrans" cxnId="{3D353BFD-3A98-4922-A0B7-683B401F64B3}">
      <dgm:prSet/>
      <dgm:spPr/>
      <dgm:t>
        <a:bodyPr/>
        <a:lstStyle/>
        <a:p>
          <a:endParaRPr lang="en-US"/>
        </a:p>
      </dgm:t>
    </dgm:pt>
    <dgm:pt modelId="{E270ECE7-98FC-4863-B147-E313769FC94E}">
      <dgm:prSet/>
      <dgm:spPr/>
      <dgm:t>
        <a:bodyPr/>
        <a:lstStyle/>
        <a:p>
          <a:r>
            <a:rPr lang="en-US" dirty="0">
              <a:hlinkClick xmlns:r="http://schemas.openxmlformats.org/officeDocument/2006/relationships" r:id="rId6">
                <a:extLst>
                  <a:ext uri="{A12FA001-AC4F-418D-AE19-62706E023703}">
                    <ahyp:hlinkClr xmlns:ahyp="http://schemas.microsoft.com/office/drawing/2018/hyperlinkcolor" val="tx"/>
                  </a:ext>
                </a:extLst>
              </a:hlinkClick>
            </a:rPr>
            <a:t>WHEDA Mortgage FAQs</a:t>
          </a:r>
          <a:endParaRPr lang="en-US" dirty="0"/>
        </a:p>
      </dgm:t>
    </dgm:pt>
    <dgm:pt modelId="{B42D2097-39C7-4CD8-82C4-2E6BB5AB5891}" type="parTrans" cxnId="{D151B53B-73E7-4F17-B4BD-3FE2D53A3984}">
      <dgm:prSet/>
      <dgm:spPr/>
      <dgm:t>
        <a:bodyPr/>
        <a:lstStyle/>
        <a:p>
          <a:endParaRPr lang="en-US"/>
        </a:p>
      </dgm:t>
    </dgm:pt>
    <dgm:pt modelId="{A3BD9A28-5876-40C5-BEEE-2AAA8CBB186A}" type="sibTrans" cxnId="{D151B53B-73E7-4F17-B4BD-3FE2D53A3984}">
      <dgm:prSet/>
      <dgm:spPr/>
      <dgm:t>
        <a:bodyPr/>
        <a:lstStyle/>
        <a:p>
          <a:endParaRPr lang="en-US"/>
        </a:p>
      </dgm:t>
    </dgm:pt>
    <dgm:pt modelId="{164C3E2B-DA8F-4A62-8C9F-D36DF16CCA24}">
      <dgm:prSet/>
      <dgm:spPr/>
      <dgm:t>
        <a:bodyPr/>
        <a:lstStyle/>
        <a:p>
          <a:r>
            <a:rPr lang="en-US" dirty="0">
              <a:hlinkClick xmlns:r="http://schemas.openxmlformats.org/officeDocument/2006/relationships" r:id="rId7">
                <a:extLst>
                  <a:ext uri="{A12FA001-AC4F-418D-AE19-62706E023703}">
                    <ahyp:hlinkClr xmlns:ahyp="http://schemas.microsoft.com/office/drawing/2018/hyperlinkcolor" val="tx"/>
                  </a:ext>
                </a:extLst>
              </a:hlinkClick>
            </a:rPr>
            <a:t>Homeowner Resources</a:t>
          </a:r>
          <a:endParaRPr lang="en-US" dirty="0"/>
        </a:p>
      </dgm:t>
    </dgm:pt>
    <dgm:pt modelId="{388E38BC-5A4F-4472-BDE4-147E454E5E59}" type="parTrans" cxnId="{AD3A1F5A-9537-4122-8D7B-BB4F7E38AD9C}">
      <dgm:prSet/>
      <dgm:spPr/>
      <dgm:t>
        <a:bodyPr/>
        <a:lstStyle/>
        <a:p>
          <a:endParaRPr lang="en-US"/>
        </a:p>
      </dgm:t>
    </dgm:pt>
    <dgm:pt modelId="{8ACD80BF-A1C7-4382-AF41-CF7C17641B97}" type="sibTrans" cxnId="{AD3A1F5A-9537-4122-8D7B-BB4F7E38AD9C}">
      <dgm:prSet/>
      <dgm:spPr/>
      <dgm:t>
        <a:bodyPr/>
        <a:lstStyle/>
        <a:p>
          <a:endParaRPr lang="en-US"/>
        </a:p>
      </dgm:t>
    </dgm:pt>
    <dgm:pt modelId="{1EA69612-5B56-4DF8-9310-74A06EA0FBA2}" type="pres">
      <dgm:prSet presAssocID="{ADCD22E5-CDC7-4879-9F5D-10C18D7678EF}" presName="Name0" presStyleCnt="0">
        <dgm:presLayoutVars>
          <dgm:dir/>
          <dgm:resizeHandles val="exact"/>
        </dgm:presLayoutVars>
      </dgm:prSet>
      <dgm:spPr/>
    </dgm:pt>
    <dgm:pt modelId="{CC82F43D-2CAF-4F47-8CC2-703BB6CB7853}" type="pres">
      <dgm:prSet presAssocID="{7937CCBA-25C3-4163-995F-EB4E1804EEBC}" presName="node" presStyleLbl="node1" presStyleIdx="0" presStyleCnt="2">
        <dgm:presLayoutVars>
          <dgm:bulletEnabled val="1"/>
        </dgm:presLayoutVars>
      </dgm:prSet>
      <dgm:spPr/>
    </dgm:pt>
    <dgm:pt modelId="{07FA7AB7-DEAD-4542-90AA-7F91923ABA8E}" type="pres">
      <dgm:prSet presAssocID="{46D308DA-52A3-4115-8AAB-47BFB1D9407A}" presName="sibTrans" presStyleLbl="sibTrans2D1" presStyleIdx="0" presStyleCnt="1"/>
      <dgm:spPr/>
    </dgm:pt>
    <dgm:pt modelId="{52EB8CEA-2783-42E4-B85C-873BD3CE595C}" type="pres">
      <dgm:prSet presAssocID="{46D308DA-52A3-4115-8AAB-47BFB1D9407A}" presName="connectorText" presStyleLbl="sibTrans2D1" presStyleIdx="0" presStyleCnt="1"/>
      <dgm:spPr/>
    </dgm:pt>
    <dgm:pt modelId="{77BF6B6D-ACEE-49E4-B9D8-CBE1EC4FCDEC}" type="pres">
      <dgm:prSet presAssocID="{01CCAA3A-FBC3-4538-811B-191776182272}" presName="node" presStyleLbl="node1" presStyleIdx="1" presStyleCnt="2">
        <dgm:presLayoutVars>
          <dgm:bulletEnabled val="1"/>
        </dgm:presLayoutVars>
      </dgm:prSet>
      <dgm:spPr/>
    </dgm:pt>
  </dgm:ptLst>
  <dgm:cxnLst>
    <dgm:cxn modelId="{D1627600-E933-4271-9334-37025C43A338}" type="presOf" srcId="{4ACA8DE0-21AE-49A9-B15E-3CA2D341153C}" destId="{77BF6B6D-ACEE-49E4-B9D8-CBE1EC4FCDEC}" srcOrd="0" destOrd="1" presId="urn:microsoft.com/office/officeart/2005/8/layout/process1"/>
    <dgm:cxn modelId="{33D1DB04-9F42-4514-A675-A35FD27D999A}" srcId="{01CCAA3A-FBC3-4538-811B-191776182272}" destId="{01F912B9-E20D-4393-83FE-7E3E84CC6152}" srcOrd="1" destOrd="0" parTransId="{0829D575-F29F-434E-B126-05D17B560DCF}" sibTransId="{6D08036B-575F-4DD9-9724-C6ACDB4F9D29}"/>
    <dgm:cxn modelId="{94553E05-C190-4E8F-84D2-5331E81EE103}" srcId="{ADCD22E5-CDC7-4879-9F5D-10C18D7678EF}" destId="{01CCAA3A-FBC3-4538-811B-191776182272}" srcOrd="1" destOrd="0" parTransId="{2DE70CAC-EBFC-404A-AB18-BBEF1A29D0CB}" sibTransId="{B86D6920-E81D-4283-A717-EAC552FE08E1}"/>
    <dgm:cxn modelId="{9AEE801C-E7A5-4839-ADBB-D637D0720349}" type="presOf" srcId="{01CCAA3A-FBC3-4538-811B-191776182272}" destId="{77BF6B6D-ACEE-49E4-B9D8-CBE1EC4FCDEC}" srcOrd="0" destOrd="0" presId="urn:microsoft.com/office/officeart/2005/8/layout/process1"/>
    <dgm:cxn modelId="{273CC92A-6E05-4B64-A7A1-C302EF166B66}" type="presOf" srcId="{46D308DA-52A3-4115-8AAB-47BFB1D9407A}" destId="{07FA7AB7-DEAD-4542-90AA-7F91923ABA8E}" srcOrd="0" destOrd="0" presId="urn:microsoft.com/office/officeart/2005/8/layout/process1"/>
    <dgm:cxn modelId="{3F8D5B31-115C-437E-B5BB-24E55A9CC8A8}" type="presOf" srcId="{7937CCBA-25C3-4163-995F-EB4E1804EEBC}" destId="{CC82F43D-2CAF-4F47-8CC2-703BB6CB7853}" srcOrd="0" destOrd="0" presId="urn:microsoft.com/office/officeart/2005/8/layout/process1"/>
    <dgm:cxn modelId="{D151B53B-73E7-4F17-B4BD-3FE2D53A3984}" srcId="{01CCAA3A-FBC3-4538-811B-191776182272}" destId="{E270ECE7-98FC-4863-B147-E313769FC94E}" srcOrd="5" destOrd="0" parTransId="{B42D2097-39C7-4CD8-82C4-2E6BB5AB5891}" sibTransId="{A3BD9A28-5876-40C5-BEEE-2AAA8CBB186A}"/>
    <dgm:cxn modelId="{EF529F5D-E19A-4ACD-BAD8-F1715F5A0C77}" type="presOf" srcId="{ADCD22E5-CDC7-4879-9F5D-10C18D7678EF}" destId="{1EA69612-5B56-4DF8-9310-74A06EA0FBA2}" srcOrd="0" destOrd="0" presId="urn:microsoft.com/office/officeart/2005/8/layout/process1"/>
    <dgm:cxn modelId="{4E282C68-1E26-476A-AEAA-DE88F60CE592}" srcId="{ADCD22E5-CDC7-4879-9F5D-10C18D7678EF}" destId="{7937CCBA-25C3-4163-995F-EB4E1804EEBC}" srcOrd="0" destOrd="0" parTransId="{BD5396C0-04A1-4108-933F-0F83E5E85583}" sibTransId="{46D308DA-52A3-4115-8AAB-47BFB1D9407A}"/>
    <dgm:cxn modelId="{1779E149-88D1-43FA-A31C-2F15042AA828}" type="presOf" srcId="{E284E332-A131-4919-A41A-30952F4EECFB}" destId="{77BF6B6D-ACEE-49E4-B9D8-CBE1EC4FCDEC}" srcOrd="0" destOrd="4" presId="urn:microsoft.com/office/officeart/2005/8/layout/process1"/>
    <dgm:cxn modelId="{10D84A4A-E4A5-4755-BF0A-00A017F82282}" srcId="{01CCAA3A-FBC3-4538-811B-191776182272}" destId="{4ACA8DE0-21AE-49A9-B15E-3CA2D341153C}" srcOrd="0" destOrd="0" parTransId="{CCBBF3F4-9E7C-4CC2-B772-4B70AD0CD135}" sibTransId="{A1A849F7-D32C-4EF4-8F3D-55456E5AB646}"/>
    <dgm:cxn modelId="{8A10296E-E067-4287-A522-F83F96271F21}" type="presOf" srcId="{46D308DA-52A3-4115-8AAB-47BFB1D9407A}" destId="{52EB8CEA-2783-42E4-B85C-873BD3CE595C}" srcOrd="1" destOrd="0" presId="urn:microsoft.com/office/officeart/2005/8/layout/process1"/>
    <dgm:cxn modelId="{392A1470-CD9B-4498-BDA4-E5FE901CA943}" type="presOf" srcId="{164C3E2B-DA8F-4A62-8C9F-D36DF16CCA24}" destId="{77BF6B6D-ACEE-49E4-B9D8-CBE1EC4FCDEC}" srcOrd="0" destOrd="7" presId="urn:microsoft.com/office/officeart/2005/8/layout/process1"/>
    <dgm:cxn modelId="{2D7A5C59-A287-4776-BCF1-68A0FA0A4BC5}" type="presOf" srcId="{01F912B9-E20D-4393-83FE-7E3E84CC6152}" destId="{77BF6B6D-ACEE-49E4-B9D8-CBE1EC4FCDEC}" srcOrd="0" destOrd="2" presId="urn:microsoft.com/office/officeart/2005/8/layout/process1"/>
    <dgm:cxn modelId="{EBDCFF59-DB96-41B6-AE0D-171021FD9AF9}" type="presOf" srcId="{E270ECE7-98FC-4863-B147-E313769FC94E}" destId="{77BF6B6D-ACEE-49E4-B9D8-CBE1EC4FCDEC}" srcOrd="0" destOrd="6" presId="urn:microsoft.com/office/officeart/2005/8/layout/process1"/>
    <dgm:cxn modelId="{AD3A1F5A-9537-4122-8D7B-BB4F7E38AD9C}" srcId="{01CCAA3A-FBC3-4538-811B-191776182272}" destId="{164C3E2B-DA8F-4A62-8C9F-D36DF16CCA24}" srcOrd="6" destOrd="0" parTransId="{388E38BC-5A4F-4472-BDE4-147E454E5E59}" sibTransId="{8ACD80BF-A1C7-4382-AF41-CF7C17641B97}"/>
    <dgm:cxn modelId="{A3E585B8-FE7B-4E61-AA4D-15426A712D2F}" srcId="{01CCAA3A-FBC3-4538-811B-191776182272}" destId="{E284E332-A131-4919-A41A-30952F4EECFB}" srcOrd="3" destOrd="0" parTransId="{E3509CE5-4DBC-4389-98B0-3FB598B39961}" sibTransId="{3D7882AC-66D7-43D1-8FFF-C04721BC7B83}"/>
    <dgm:cxn modelId="{03431BC5-FA9C-40DB-AE41-B634598A9D15}" srcId="{01CCAA3A-FBC3-4538-811B-191776182272}" destId="{468AF30D-A0AA-43A0-9F0A-43D88F372F9D}" srcOrd="2" destOrd="0" parTransId="{4E8B3BC0-BA2B-49A7-8BFD-AD5E5F40B063}" sibTransId="{88A7A017-547D-48F5-ACB8-3C04A1110F19}"/>
    <dgm:cxn modelId="{64CD8BD9-2ECC-482E-A8CB-2CD32B940394}" type="presOf" srcId="{8707454C-488F-4E66-AE20-11FD20E29777}" destId="{77BF6B6D-ACEE-49E4-B9D8-CBE1EC4FCDEC}" srcOrd="0" destOrd="5" presId="urn:microsoft.com/office/officeart/2005/8/layout/process1"/>
    <dgm:cxn modelId="{9B67D6FC-9821-41F3-85F2-98B7B734BB77}" type="presOf" srcId="{468AF30D-A0AA-43A0-9F0A-43D88F372F9D}" destId="{77BF6B6D-ACEE-49E4-B9D8-CBE1EC4FCDEC}" srcOrd="0" destOrd="3" presId="urn:microsoft.com/office/officeart/2005/8/layout/process1"/>
    <dgm:cxn modelId="{3D353BFD-3A98-4922-A0B7-683B401F64B3}" srcId="{01CCAA3A-FBC3-4538-811B-191776182272}" destId="{8707454C-488F-4E66-AE20-11FD20E29777}" srcOrd="4" destOrd="0" parTransId="{3E70A77F-B36A-409C-9CEB-2550C572BB79}" sibTransId="{BDF6FE7E-1F0D-4F0B-8A78-DBB94B3E72DC}"/>
    <dgm:cxn modelId="{F00834F4-8912-4119-A9F8-62CD9C8F73D9}" type="presParOf" srcId="{1EA69612-5B56-4DF8-9310-74A06EA0FBA2}" destId="{CC82F43D-2CAF-4F47-8CC2-703BB6CB7853}" srcOrd="0" destOrd="0" presId="urn:microsoft.com/office/officeart/2005/8/layout/process1"/>
    <dgm:cxn modelId="{B2DDC3EE-F11C-497E-8B16-18784F56A170}" type="presParOf" srcId="{1EA69612-5B56-4DF8-9310-74A06EA0FBA2}" destId="{07FA7AB7-DEAD-4542-90AA-7F91923ABA8E}" srcOrd="1" destOrd="0" presId="urn:microsoft.com/office/officeart/2005/8/layout/process1"/>
    <dgm:cxn modelId="{D0DBF1BC-E6CD-4218-BCBE-E381BB731CFD}" type="presParOf" srcId="{07FA7AB7-DEAD-4542-90AA-7F91923ABA8E}" destId="{52EB8CEA-2783-42E4-B85C-873BD3CE595C}" srcOrd="0" destOrd="0" presId="urn:microsoft.com/office/officeart/2005/8/layout/process1"/>
    <dgm:cxn modelId="{C1019E7B-487A-4188-B97F-FE69B8288B08}" type="presParOf" srcId="{1EA69612-5B56-4DF8-9310-74A06EA0FBA2}" destId="{77BF6B6D-ACEE-49E4-B9D8-CBE1EC4FCDEC}"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6EC373BA-68C0-4C24-B04C-C86C5633955C}"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A97D7471-008F-4F62-9826-589A22DAB0B0}">
      <dgm:prSet custT="1"/>
      <dgm:spPr/>
      <dgm:t>
        <a:bodyPr/>
        <a:lstStyle/>
        <a:p>
          <a:pPr algn="ctr"/>
          <a:r>
            <a:rPr lang="en-US" sz="2000" dirty="0">
              <a:latin typeface="Gotham Rounded Book" pitchFamily="50" charset="0"/>
            </a:rPr>
            <a:t>There are many resources available to assist you with questions, help you find any grants you may be eligible for, and to offer you more in-depth guidance on purchasing a home.</a:t>
          </a:r>
        </a:p>
      </dgm:t>
    </dgm:pt>
    <dgm:pt modelId="{0E0E0479-4F2C-48E4-BC9C-77CF999E8A56}" type="parTrans" cxnId="{805E7E93-2F40-499B-891C-05D31055D6B7}">
      <dgm:prSet/>
      <dgm:spPr/>
      <dgm:t>
        <a:bodyPr/>
        <a:lstStyle/>
        <a:p>
          <a:endParaRPr lang="en-US"/>
        </a:p>
      </dgm:t>
    </dgm:pt>
    <dgm:pt modelId="{C2F55D3F-F74A-4BBA-B67A-A79D5EE17F97}" type="sibTrans" cxnId="{805E7E93-2F40-499B-891C-05D31055D6B7}">
      <dgm:prSet/>
      <dgm:spPr/>
      <dgm:t>
        <a:bodyPr/>
        <a:lstStyle/>
        <a:p>
          <a:endParaRPr lang="en-US"/>
        </a:p>
      </dgm:t>
    </dgm:pt>
    <dgm:pt modelId="{C03D3AF1-D126-4AC6-BFDC-BD154F658A94}" type="pres">
      <dgm:prSet presAssocID="{6EC373BA-68C0-4C24-B04C-C86C5633955C}" presName="linear" presStyleCnt="0">
        <dgm:presLayoutVars>
          <dgm:animLvl val="lvl"/>
          <dgm:resizeHandles val="exact"/>
        </dgm:presLayoutVars>
      </dgm:prSet>
      <dgm:spPr/>
    </dgm:pt>
    <dgm:pt modelId="{0EDA8536-32AF-49F4-84AC-D8E3AAB4CCA3}" type="pres">
      <dgm:prSet presAssocID="{A97D7471-008F-4F62-9826-589A22DAB0B0}" presName="parentText" presStyleLbl="node1" presStyleIdx="0" presStyleCnt="1" custScaleX="97950" custScaleY="374425" custLinFactY="20424" custLinFactNeighborX="-750" custLinFactNeighborY="100000">
        <dgm:presLayoutVars>
          <dgm:chMax val="0"/>
          <dgm:bulletEnabled val="1"/>
        </dgm:presLayoutVars>
      </dgm:prSet>
      <dgm:spPr/>
    </dgm:pt>
  </dgm:ptLst>
  <dgm:cxnLst>
    <dgm:cxn modelId="{D5ED7702-C034-418F-ABE2-975622D2DA40}" type="presOf" srcId="{A97D7471-008F-4F62-9826-589A22DAB0B0}" destId="{0EDA8536-32AF-49F4-84AC-D8E3AAB4CCA3}" srcOrd="0" destOrd="0" presId="urn:microsoft.com/office/officeart/2005/8/layout/vList2"/>
    <dgm:cxn modelId="{68E9FB40-5511-4205-8624-DC739769E0CF}" type="presOf" srcId="{6EC373BA-68C0-4C24-B04C-C86C5633955C}" destId="{C03D3AF1-D126-4AC6-BFDC-BD154F658A94}" srcOrd="0" destOrd="0" presId="urn:microsoft.com/office/officeart/2005/8/layout/vList2"/>
    <dgm:cxn modelId="{805E7E93-2F40-499B-891C-05D31055D6B7}" srcId="{6EC373BA-68C0-4C24-B04C-C86C5633955C}" destId="{A97D7471-008F-4F62-9826-589A22DAB0B0}" srcOrd="0" destOrd="0" parTransId="{0E0E0479-4F2C-48E4-BC9C-77CF999E8A56}" sibTransId="{C2F55D3F-F74A-4BBA-B67A-A79D5EE17F97}"/>
    <dgm:cxn modelId="{59ABD87A-93D1-41D8-AD95-EF767A856142}" type="presParOf" srcId="{C03D3AF1-D126-4AC6-BFDC-BD154F658A94}" destId="{0EDA8536-32AF-49F4-84AC-D8E3AAB4CCA3}"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6808CC-5048-4EE8-B583-130A9009E43C}" type="doc">
      <dgm:prSet loTypeId="urn:microsoft.com/office/officeart/2005/8/layout/list1" loCatId="list" qsTypeId="urn:microsoft.com/office/officeart/2005/8/quickstyle/simple1" qsCatId="simple" csTypeId="urn:microsoft.com/office/officeart/2005/8/colors/colorful4" csCatId="colorful"/>
      <dgm:spPr/>
      <dgm:t>
        <a:bodyPr/>
        <a:lstStyle/>
        <a:p>
          <a:endParaRPr lang="en-US"/>
        </a:p>
      </dgm:t>
    </dgm:pt>
    <dgm:pt modelId="{1E97233D-DFE3-47BB-A7AA-1A944F343272}">
      <dgm:prSet custT="1"/>
      <dgm:spPr/>
      <dgm:t>
        <a:bodyPr/>
        <a:lstStyle/>
        <a:p>
          <a:r>
            <a:rPr lang="en-US" sz="1600" dirty="0">
              <a:latin typeface="Gotham Rounded Medium" panose="02000000000000000000" pitchFamily="50" charset="0"/>
            </a:rPr>
            <a:t>Predictable Monthly Payments and owning can be cheaper!</a:t>
          </a:r>
        </a:p>
      </dgm:t>
    </dgm:pt>
    <dgm:pt modelId="{9CB1DD93-1740-4EDC-A568-ADE9C665CCCB}" type="parTrans" cxnId="{2C321A59-2D48-4CDC-A3E1-A95D4FBEACD0}">
      <dgm:prSet/>
      <dgm:spPr/>
      <dgm:t>
        <a:bodyPr/>
        <a:lstStyle/>
        <a:p>
          <a:endParaRPr lang="en-US" sz="2400">
            <a:latin typeface="Gotham Rounded Medium" panose="02000000000000000000" pitchFamily="50" charset="0"/>
          </a:endParaRPr>
        </a:p>
      </dgm:t>
    </dgm:pt>
    <dgm:pt modelId="{8CFC7A16-C643-4CA3-916A-DE5951F92E60}" type="sibTrans" cxnId="{2C321A59-2D48-4CDC-A3E1-A95D4FBEACD0}">
      <dgm:prSet/>
      <dgm:spPr/>
      <dgm:t>
        <a:bodyPr/>
        <a:lstStyle/>
        <a:p>
          <a:endParaRPr lang="en-US" sz="2400">
            <a:latin typeface="Gotham Rounded Medium" panose="02000000000000000000" pitchFamily="50" charset="0"/>
          </a:endParaRPr>
        </a:p>
      </dgm:t>
    </dgm:pt>
    <dgm:pt modelId="{C415DEDD-3216-4F51-AB79-E4EECFB61C18}">
      <dgm:prSet custT="1"/>
      <dgm:spPr/>
      <dgm:t>
        <a:bodyPr/>
        <a:lstStyle/>
        <a:p>
          <a:r>
            <a:rPr lang="en-US" sz="1600" dirty="0">
              <a:latin typeface="Gotham Rounded Medium" panose="02000000000000000000" pitchFamily="50" charset="0"/>
            </a:rPr>
            <a:t>As a homeowner, you can have a predictable mortgage payment for 30 years and in Wisconsin, many times it can be less expensive to own!</a:t>
          </a:r>
        </a:p>
      </dgm:t>
    </dgm:pt>
    <dgm:pt modelId="{06B528CF-905D-4216-93BC-9B77AE7A79F3}" type="parTrans" cxnId="{730D40BE-4776-4EFB-AE30-E267D08FE5B5}">
      <dgm:prSet/>
      <dgm:spPr/>
      <dgm:t>
        <a:bodyPr/>
        <a:lstStyle/>
        <a:p>
          <a:endParaRPr lang="en-US" sz="2400">
            <a:latin typeface="Gotham Rounded Medium" panose="02000000000000000000" pitchFamily="50" charset="0"/>
          </a:endParaRPr>
        </a:p>
      </dgm:t>
    </dgm:pt>
    <dgm:pt modelId="{9A1ED64C-1FF9-4638-8350-81482BB5DBF2}" type="sibTrans" cxnId="{730D40BE-4776-4EFB-AE30-E267D08FE5B5}">
      <dgm:prSet/>
      <dgm:spPr/>
      <dgm:t>
        <a:bodyPr/>
        <a:lstStyle/>
        <a:p>
          <a:endParaRPr lang="en-US" sz="2400">
            <a:latin typeface="Gotham Rounded Medium" panose="02000000000000000000" pitchFamily="50" charset="0"/>
          </a:endParaRPr>
        </a:p>
      </dgm:t>
    </dgm:pt>
    <dgm:pt modelId="{D7E5BB18-B69E-4919-A46E-2C986FE7FC2A}">
      <dgm:prSet custT="1"/>
      <dgm:spPr/>
      <dgm:t>
        <a:bodyPr/>
        <a:lstStyle/>
        <a:p>
          <a:r>
            <a:rPr lang="en-US" sz="1600" dirty="0">
              <a:latin typeface="Gotham Rounded Medium" panose="02000000000000000000" pitchFamily="50" charset="0"/>
            </a:rPr>
            <a:t>Appreciation</a:t>
          </a:r>
        </a:p>
      </dgm:t>
    </dgm:pt>
    <dgm:pt modelId="{C66105B8-B06F-431B-A70E-E7C991C6FB0B}" type="parTrans" cxnId="{774875DA-B98D-45A2-B668-6FA8A909D73E}">
      <dgm:prSet/>
      <dgm:spPr/>
      <dgm:t>
        <a:bodyPr/>
        <a:lstStyle/>
        <a:p>
          <a:endParaRPr lang="en-US" sz="2400">
            <a:latin typeface="Gotham Rounded Medium" panose="02000000000000000000" pitchFamily="50" charset="0"/>
          </a:endParaRPr>
        </a:p>
      </dgm:t>
    </dgm:pt>
    <dgm:pt modelId="{C80A6AC2-1716-406B-A981-7B6D2ACE9604}" type="sibTrans" cxnId="{774875DA-B98D-45A2-B668-6FA8A909D73E}">
      <dgm:prSet/>
      <dgm:spPr/>
      <dgm:t>
        <a:bodyPr/>
        <a:lstStyle/>
        <a:p>
          <a:endParaRPr lang="en-US" sz="2400">
            <a:latin typeface="Gotham Rounded Medium" panose="02000000000000000000" pitchFamily="50" charset="0"/>
          </a:endParaRPr>
        </a:p>
      </dgm:t>
    </dgm:pt>
    <dgm:pt modelId="{BE4156F7-0CB9-4069-9E0B-905CB0357A71}">
      <dgm:prSet custT="1"/>
      <dgm:spPr/>
      <dgm:t>
        <a:bodyPr/>
        <a:lstStyle/>
        <a:p>
          <a:r>
            <a:rPr lang="en-US" sz="1600" dirty="0">
              <a:latin typeface="Gotham Rounded Medium" panose="02000000000000000000" pitchFamily="50" charset="0"/>
            </a:rPr>
            <a:t>Owning a house provides you with a valuable asset that, in many cases will appreciate in value over time, providing you with a great investment for retirement. </a:t>
          </a:r>
        </a:p>
      </dgm:t>
    </dgm:pt>
    <dgm:pt modelId="{3B1E2EA2-ECE5-4321-A001-18450A1F2F35}" type="parTrans" cxnId="{60260275-6263-4BD8-BE0A-6200D33A9725}">
      <dgm:prSet/>
      <dgm:spPr/>
      <dgm:t>
        <a:bodyPr/>
        <a:lstStyle/>
        <a:p>
          <a:endParaRPr lang="en-US" sz="2400">
            <a:latin typeface="Gotham Rounded Medium" panose="02000000000000000000" pitchFamily="50" charset="0"/>
          </a:endParaRPr>
        </a:p>
      </dgm:t>
    </dgm:pt>
    <dgm:pt modelId="{01CEDCD8-70E1-4310-9CF4-3728AAFA6577}" type="sibTrans" cxnId="{60260275-6263-4BD8-BE0A-6200D33A9725}">
      <dgm:prSet/>
      <dgm:spPr/>
      <dgm:t>
        <a:bodyPr/>
        <a:lstStyle/>
        <a:p>
          <a:endParaRPr lang="en-US" sz="2400">
            <a:latin typeface="Gotham Rounded Medium" panose="02000000000000000000" pitchFamily="50" charset="0"/>
          </a:endParaRPr>
        </a:p>
      </dgm:t>
    </dgm:pt>
    <dgm:pt modelId="{AB48144D-F3B3-4ACE-A996-5885257EDC92}">
      <dgm:prSet custT="1"/>
      <dgm:spPr/>
      <dgm:t>
        <a:bodyPr/>
        <a:lstStyle/>
        <a:p>
          <a:r>
            <a:rPr lang="en-US" sz="1600" dirty="0">
              <a:latin typeface="Gotham Rounded Medium" panose="02000000000000000000" pitchFamily="50" charset="0"/>
            </a:rPr>
            <a:t>Freedom to make modifications..</a:t>
          </a:r>
        </a:p>
      </dgm:t>
    </dgm:pt>
    <dgm:pt modelId="{985C4F22-C0AF-4993-937A-B22F68AD09B2}" type="parTrans" cxnId="{75F40074-6F52-46DC-80AC-6D6AA667B212}">
      <dgm:prSet/>
      <dgm:spPr/>
      <dgm:t>
        <a:bodyPr/>
        <a:lstStyle/>
        <a:p>
          <a:endParaRPr lang="en-US" sz="2400">
            <a:latin typeface="Gotham Rounded Medium" panose="02000000000000000000" pitchFamily="50" charset="0"/>
          </a:endParaRPr>
        </a:p>
      </dgm:t>
    </dgm:pt>
    <dgm:pt modelId="{1F7FDB76-79A7-453D-9A21-E877AAC23818}" type="sibTrans" cxnId="{75F40074-6F52-46DC-80AC-6D6AA667B212}">
      <dgm:prSet/>
      <dgm:spPr/>
      <dgm:t>
        <a:bodyPr/>
        <a:lstStyle/>
        <a:p>
          <a:endParaRPr lang="en-US" sz="2400">
            <a:latin typeface="Gotham Rounded Medium" panose="02000000000000000000" pitchFamily="50" charset="0"/>
          </a:endParaRPr>
        </a:p>
      </dgm:t>
    </dgm:pt>
    <dgm:pt modelId="{F590DDFB-1DB8-44D3-B0AE-0BB184E8592C}">
      <dgm:prSet custT="1"/>
      <dgm:spPr/>
      <dgm:t>
        <a:bodyPr/>
        <a:lstStyle/>
        <a:p>
          <a:r>
            <a:rPr lang="en-US" sz="1600" dirty="0">
              <a:latin typeface="Gotham Rounded Medium" panose="02000000000000000000" pitchFamily="50" charset="0"/>
            </a:rPr>
            <a:t>Renters can not alter the space they are renting without permission from a landlord.  Homeowners, on the other hand, don’t need permission.  </a:t>
          </a:r>
        </a:p>
      </dgm:t>
    </dgm:pt>
    <dgm:pt modelId="{1587517F-F36B-4EB2-A2B0-35AC836FD6E8}" type="parTrans" cxnId="{C676AE66-1ED1-408B-928C-D46E01B8C95D}">
      <dgm:prSet/>
      <dgm:spPr/>
      <dgm:t>
        <a:bodyPr/>
        <a:lstStyle/>
        <a:p>
          <a:endParaRPr lang="en-US" sz="2400">
            <a:latin typeface="Gotham Rounded Medium" panose="02000000000000000000" pitchFamily="50" charset="0"/>
          </a:endParaRPr>
        </a:p>
      </dgm:t>
    </dgm:pt>
    <dgm:pt modelId="{09AC96D2-C1EF-4446-BDE6-9626289FE0E0}" type="sibTrans" cxnId="{C676AE66-1ED1-408B-928C-D46E01B8C95D}">
      <dgm:prSet/>
      <dgm:spPr/>
      <dgm:t>
        <a:bodyPr/>
        <a:lstStyle/>
        <a:p>
          <a:endParaRPr lang="en-US" sz="2400">
            <a:latin typeface="Gotham Rounded Medium" panose="02000000000000000000" pitchFamily="50" charset="0"/>
          </a:endParaRPr>
        </a:p>
      </dgm:t>
    </dgm:pt>
    <dgm:pt modelId="{01DCAB20-6586-4B9A-ABF0-511C4913DEB5}">
      <dgm:prSet custT="1"/>
      <dgm:spPr/>
      <dgm:t>
        <a:bodyPr/>
        <a:lstStyle/>
        <a:p>
          <a:r>
            <a:rPr lang="en-US" sz="1600" dirty="0">
              <a:latin typeface="Gotham Rounded Medium" panose="02000000000000000000" pitchFamily="50" charset="0"/>
            </a:rPr>
            <a:t>Your rainy-day fund… </a:t>
          </a:r>
        </a:p>
      </dgm:t>
    </dgm:pt>
    <dgm:pt modelId="{A332C508-40E6-4DCF-B102-FC92C315696D}" type="parTrans" cxnId="{10982F55-7378-4ED4-A3EE-AB94B1C90F73}">
      <dgm:prSet/>
      <dgm:spPr/>
      <dgm:t>
        <a:bodyPr/>
        <a:lstStyle/>
        <a:p>
          <a:endParaRPr lang="en-US" sz="2400">
            <a:latin typeface="Gotham Rounded Medium" panose="02000000000000000000" pitchFamily="50" charset="0"/>
          </a:endParaRPr>
        </a:p>
      </dgm:t>
    </dgm:pt>
    <dgm:pt modelId="{463802C8-CAA3-40A3-ADD5-0BC71DBB481E}" type="sibTrans" cxnId="{10982F55-7378-4ED4-A3EE-AB94B1C90F73}">
      <dgm:prSet/>
      <dgm:spPr/>
      <dgm:t>
        <a:bodyPr/>
        <a:lstStyle/>
        <a:p>
          <a:endParaRPr lang="en-US" sz="2400">
            <a:latin typeface="Gotham Rounded Medium" panose="02000000000000000000" pitchFamily="50" charset="0"/>
          </a:endParaRPr>
        </a:p>
      </dgm:t>
    </dgm:pt>
    <dgm:pt modelId="{BDABE5ED-9C3A-46E6-BF94-3A5ABCA98062}">
      <dgm:prSet custT="1"/>
      <dgm:spPr/>
      <dgm:t>
        <a:bodyPr/>
        <a:lstStyle/>
        <a:p>
          <a:r>
            <a:rPr lang="en-US" sz="1600" dirty="0">
              <a:latin typeface="Gotham Rounded Medium" panose="02000000000000000000" pitchFamily="50" charset="0"/>
            </a:rPr>
            <a:t>Homeownership provides you with the opportunity to borrow money on the equity you eventually build up by consistently paying your mortgage.</a:t>
          </a:r>
        </a:p>
      </dgm:t>
    </dgm:pt>
    <dgm:pt modelId="{EE4EF7B8-3E8F-46A8-A853-D264F6961A54}" type="parTrans" cxnId="{8E30E132-A099-477C-B0C8-7C1D9CA36BD8}">
      <dgm:prSet/>
      <dgm:spPr/>
      <dgm:t>
        <a:bodyPr/>
        <a:lstStyle/>
        <a:p>
          <a:endParaRPr lang="en-US" sz="2400">
            <a:latin typeface="Gotham Rounded Medium" panose="02000000000000000000" pitchFamily="50" charset="0"/>
          </a:endParaRPr>
        </a:p>
      </dgm:t>
    </dgm:pt>
    <dgm:pt modelId="{9517CC0A-CD64-4AF0-8B16-51FF850DA753}" type="sibTrans" cxnId="{8E30E132-A099-477C-B0C8-7C1D9CA36BD8}">
      <dgm:prSet/>
      <dgm:spPr/>
      <dgm:t>
        <a:bodyPr/>
        <a:lstStyle/>
        <a:p>
          <a:endParaRPr lang="en-US" sz="2400">
            <a:latin typeface="Gotham Rounded Medium" panose="02000000000000000000" pitchFamily="50" charset="0"/>
          </a:endParaRPr>
        </a:p>
      </dgm:t>
    </dgm:pt>
    <dgm:pt modelId="{9283E7FF-B59E-4F5C-B5FC-02C79DA1FF38}">
      <dgm:prSet custT="1"/>
      <dgm:spPr/>
      <dgm:t>
        <a:bodyPr/>
        <a:lstStyle/>
        <a:p>
          <a:r>
            <a:rPr lang="en-US" sz="1600" dirty="0">
              <a:latin typeface="Gotham Rounded Medium" panose="02000000000000000000" pitchFamily="50" charset="0"/>
            </a:rPr>
            <a:t>Community Ties</a:t>
          </a:r>
        </a:p>
      </dgm:t>
    </dgm:pt>
    <dgm:pt modelId="{0025986F-60A1-4C13-B79B-48AF3017E703}" type="parTrans" cxnId="{10E604EA-160B-4952-99B1-2B38F6725FF7}">
      <dgm:prSet/>
      <dgm:spPr/>
      <dgm:t>
        <a:bodyPr/>
        <a:lstStyle/>
        <a:p>
          <a:endParaRPr lang="en-US" sz="2400">
            <a:latin typeface="Gotham Rounded Medium" panose="02000000000000000000" pitchFamily="50" charset="0"/>
          </a:endParaRPr>
        </a:p>
      </dgm:t>
    </dgm:pt>
    <dgm:pt modelId="{8D256056-FC13-46A0-B2C5-0CF07F387A1F}" type="sibTrans" cxnId="{10E604EA-160B-4952-99B1-2B38F6725FF7}">
      <dgm:prSet/>
      <dgm:spPr/>
      <dgm:t>
        <a:bodyPr/>
        <a:lstStyle/>
        <a:p>
          <a:endParaRPr lang="en-US" sz="2400">
            <a:latin typeface="Gotham Rounded Medium" panose="02000000000000000000" pitchFamily="50" charset="0"/>
          </a:endParaRPr>
        </a:p>
      </dgm:t>
    </dgm:pt>
    <dgm:pt modelId="{27B58EFA-0FC8-40D7-8EF2-5AE6783F56B1}">
      <dgm:prSet custT="1"/>
      <dgm:spPr/>
      <dgm:t>
        <a:bodyPr/>
        <a:lstStyle/>
        <a:p>
          <a:r>
            <a:rPr lang="en-US" sz="1600" dirty="0">
              <a:latin typeface="Gotham Rounded Medium" panose="02000000000000000000" pitchFamily="50" charset="0"/>
            </a:rPr>
            <a:t>Owning a home allows you to have an impact on your community.  The taxes you pay benefit local schools, businesses and organizations.  </a:t>
          </a:r>
        </a:p>
      </dgm:t>
    </dgm:pt>
    <dgm:pt modelId="{059442E1-B68D-4EEF-A5D5-3895091034B2}" type="parTrans" cxnId="{6AAF885D-7521-4BC8-A0ED-0E10A5336831}">
      <dgm:prSet/>
      <dgm:spPr/>
      <dgm:t>
        <a:bodyPr/>
        <a:lstStyle/>
        <a:p>
          <a:endParaRPr lang="en-US" sz="2400">
            <a:latin typeface="Gotham Rounded Medium" panose="02000000000000000000" pitchFamily="50" charset="0"/>
          </a:endParaRPr>
        </a:p>
      </dgm:t>
    </dgm:pt>
    <dgm:pt modelId="{5B40BD10-3DD4-49D8-B197-12F6066125FA}" type="sibTrans" cxnId="{6AAF885D-7521-4BC8-A0ED-0E10A5336831}">
      <dgm:prSet/>
      <dgm:spPr/>
      <dgm:t>
        <a:bodyPr/>
        <a:lstStyle/>
        <a:p>
          <a:endParaRPr lang="en-US" sz="2400">
            <a:latin typeface="Gotham Rounded Medium" panose="02000000000000000000" pitchFamily="50" charset="0"/>
          </a:endParaRPr>
        </a:p>
      </dgm:t>
    </dgm:pt>
    <dgm:pt modelId="{A5F729AB-7267-4306-830A-DF613A995219}">
      <dgm:prSet custT="1"/>
      <dgm:spPr/>
      <dgm:t>
        <a:bodyPr/>
        <a:lstStyle/>
        <a:p>
          <a:r>
            <a:rPr lang="en-US" sz="1600" dirty="0">
              <a:latin typeface="Gotham Rounded Medium" panose="02000000000000000000" pitchFamily="50" charset="0"/>
            </a:rPr>
            <a:t>It’s Yours!</a:t>
          </a:r>
        </a:p>
      </dgm:t>
    </dgm:pt>
    <dgm:pt modelId="{A83F28CB-C57D-41D6-910B-AD143AC56668}" type="parTrans" cxnId="{15884B2F-1562-4C7F-882A-7B568C7909C6}">
      <dgm:prSet/>
      <dgm:spPr/>
      <dgm:t>
        <a:bodyPr/>
        <a:lstStyle/>
        <a:p>
          <a:endParaRPr lang="en-US" sz="2400">
            <a:latin typeface="Gotham Rounded Medium" panose="02000000000000000000" pitchFamily="50" charset="0"/>
          </a:endParaRPr>
        </a:p>
      </dgm:t>
    </dgm:pt>
    <dgm:pt modelId="{16BB703A-DEBB-4B66-8C03-64E8293B8B9C}" type="sibTrans" cxnId="{15884B2F-1562-4C7F-882A-7B568C7909C6}">
      <dgm:prSet/>
      <dgm:spPr/>
      <dgm:t>
        <a:bodyPr/>
        <a:lstStyle/>
        <a:p>
          <a:endParaRPr lang="en-US" sz="2400">
            <a:latin typeface="Gotham Rounded Medium" panose="02000000000000000000" pitchFamily="50" charset="0"/>
          </a:endParaRPr>
        </a:p>
      </dgm:t>
    </dgm:pt>
    <dgm:pt modelId="{9FACECAB-0909-4C00-9146-3738062C8210}">
      <dgm:prSet custT="1"/>
      <dgm:spPr/>
      <dgm:t>
        <a:bodyPr/>
        <a:lstStyle/>
        <a:p>
          <a:r>
            <a:rPr lang="en-US" sz="1600" dirty="0">
              <a:latin typeface="Gotham Rounded Medium" panose="02000000000000000000" pitchFamily="50" charset="0"/>
            </a:rPr>
            <a:t>You’ll always have roof over your head!</a:t>
          </a:r>
        </a:p>
      </dgm:t>
    </dgm:pt>
    <dgm:pt modelId="{B1A56B6D-2F6A-4EB8-BA19-E10BF50F62A0}" type="parTrans" cxnId="{DB8C7144-711D-49C1-BDDB-EAAEE35B5941}">
      <dgm:prSet/>
      <dgm:spPr/>
      <dgm:t>
        <a:bodyPr/>
        <a:lstStyle/>
        <a:p>
          <a:endParaRPr lang="en-US" sz="2400">
            <a:latin typeface="Gotham Rounded Medium" panose="02000000000000000000" pitchFamily="50" charset="0"/>
          </a:endParaRPr>
        </a:p>
      </dgm:t>
    </dgm:pt>
    <dgm:pt modelId="{C704AC72-856A-4405-89C1-7693B3C7B9CD}" type="sibTrans" cxnId="{DB8C7144-711D-49C1-BDDB-EAAEE35B5941}">
      <dgm:prSet/>
      <dgm:spPr/>
      <dgm:t>
        <a:bodyPr/>
        <a:lstStyle/>
        <a:p>
          <a:endParaRPr lang="en-US" sz="2400">
            <a:latin typeface="Gotham Rounded Medium" panose="02000000000000000000" pitchFamily="50" charset="0"/>
          </a:endParaRPr>
        </a:p>
      </dgm:t>
    </dgm:pt>
    <dgm:pt modelId="{97719DF9-63BB-4915-A679-3EACB93BC078}" type="pres">
      <dgm:prSet presAssocID="{086808CC-5048-4EE8-B583-130A9009E43C}" presName="linear" presStyleCnt="0">
        <dgm:presLayoutVars>
          <dgm:dir/>
          <dgm:animLvl val="lvl"/>
          <dgm:resizeHandles val="exact"/>
        </dgm:presLayoutVars>
      </dgm:prSet>
      <dgm:spPr/>
    </dgm:pt>
    <dgm:pt modelId="{38F351D3-C889-43BE-B09F-8C0955A8BF54}" type="pres">
      <dgm:prSet presAssocID="{1E97233D-DFE3-47BB-A7AA-1A944F343272}" presName="parentLin" presStyleCnt="0"/>
      <dgm:spPr/>
    </dgm:pt>
    <dgm:pt modelId="{D1B9A9C8-3BB6-449A-8749-A061845DEEF7}" type="pres">
      <dgm:prSet presAssocID="{1E97233D-DFE3-47BB-A7AA-1A944F343272}" presName="parentLeftMargin" presStyleLbl="node1" presStyleIdx="0" presStyleCnt="6"/>
      <dgm:spPr/>
    </dgm:pt>
    <dgm:pt modelId="{E2D8894B-346C-48E1-859C-383274F8D90E}" type="pres">
      <dgm:prSet presAssocID="{1E97233D-DFE3-47BB-A7AA-1A944F343272}" presName="parentText" presStyleLbl="node1" presStyleIdx="0" presStyleCnt="6">
        <dgm:presLayoutVars>
          <dgm:chMax val="0"/>
          <dgm:bulletEnabled val="1"/>
        </dgm:presLayoutVars>
      </dgm:prSet>
      <dgm:spPr/>
    </dgm:pt>
    <dgm:pt modelId="{789AB30C-68F1-43BD-A117-8292F5079C4F}" type="pres">
      <dgm:prSet presAssocID="{1E97233D-DFE3-47BB-A7AA-1A944F343272}" presName="negativeSpace" presStyleCnt="0"/>
      <dgm:spPr/>
    </dgm:pt>
    <dgm:pt modelId="{DD68EEDD-FE47-4219-A8ED-7AD875F71938}" type="pres">
      <dgm:prSet presAssocID="{1E97233D-DFE3-47BB-A7AA-1A944F343272}" presName="childText" presStyleLbl="conFgAcc1" presStyleIdx="0" presStyleCnt="6">
        <dgm:presLayoutVars>
          <dgm:bulletEnabled val="1"/>
        </dgm:presLayoutVars>
      </dgm:prSet>
      <dgm:spPr/>
    </dgm:pt>
    <dgm:pt modelId="{BBD4ED58-5F8D-4BCE-BB48-809262CC1ACF}" type="pres">
      <dgm:prSet presAssocID="{8CFC7A16-C643-4CA3-916A-DE5951F92E60}" presName="spaceBetweenRectangles" presStyleCnt="0"/>
      <dgm:spPr/>
    </dgm:pt>
    <dgm:pt modelId="{48D3D066-5114-4A57-AE64-9B3CA5A074E5}" type="pres">
      <dgm:prSet presAssocID="{D7E5BB18-B69E-4919-A46E-2C986FE7FC2A}" presName="parentLin" presStyleCnt="0"/>
      <dgm:spPr/>
    </dgm:pt>
    <dgm:pt modelId="{930ABBAC-A6AD-4A33-AE99-DF3BBD945B3F}" type="pres">
      <dgm:prSet presAssocID="{D7E5BB18-B69E-4919-A46E-2C986FE7FC2A}" presName="parentLeftMargin" presStyleLbl="node1" presStyleIdx="0" presStyleCnt="6"/>
      <dgm:spPr/>
    </dgm:pt>
    <dgm:pt modelId="{AB4B2C67-4D30-4041-8211-322AD10D88FA}" type="pres">
      <dgm:prSet presAssocID="{D7E5BB18-B69E-4919-A46E-2C986FE7FC2A}" presName="parentText" presStyleLbl="node1" presStyleIdx="1" presStyleCnt="6">
        <dgm:presLayoutVars>
          <dgm:chMax val="0"/>
          <dgm:bulletEnabled val="1"/>
        </dgm:presLayoutVars>
      </dgm:prSet>
      <dgm:spPr/>
    </dgm:pt>
    <dgm:pt modelId="{F94431FE-EA9D-495A-95DD-2A0F712EAD8F}" type="pres">
      <dgm:prSet presAssocID="{D7E5BB18-B69E-4919-A46E-2C986FE7FC2A}" presName="negativeSpace" presStyleCnt="0"/>
      <dgm:spPr/>
    </dgm:pt>
    <dgm:pt modelId="{F3F9234F-F100-4DA1-87D5-CBD4ECBE0422}" type="pres">
      <dgm:prSet presAssocID="{D7E5BB18-B69E-4919-A46E-2C986FE7FC2A}" presName="childText" presStyleLbl="conFgAcc1" presStyleIdx="1" presStyleCnt="6">
        <dgm:presLayoutVars>
          <dgm:bulletEnabled val="1"/>
        </dgm:presLayoutVars>
      </dgm:prSet>
      <dgm:spPr/>
    </dgm:pt>
    <dgm:pt modelId="{4AF3998E-A484-414E-BA2A-ADF7091D7F5C}" type="pres">
      <dgm:prSet presAssocID="{C80A6AC2-1716-406B-A981-7B6D2ACE9604}" presName="spaceBetweenRectangles" presStyleCnt="0"/>
      <dgm:spPr/>
    </dgm:pt>
    <dgm:pt modelId="{713B9EE0-92D6-48BF-97A9-2D4A6A32CFB0}" type="pres">
      <dgm:prSet presAssocID="{AB48144D-F3B3-4ACE-A996-5885257EDC92}" presName="parentLin" presStyleCnt="0"/>
      <dgm:spPr/>
    </dgm:pt>
    <dgm:pt modelId="{BA902271-C83F-4771-94BC-9EFBD65DC6FB}" type="pres">
      <dgm:prSet presAssocID="{AB48144D-F3B3-4ACE-A996-5885257EDC92}" presName="parentLeftMargin" presStyleLbl="node1" presStyleIdx="1" presStyleCnt="6"/>
      <dgm:spPr/>
    </dgm:pt>
    <dgm:pt modelId="{896F701E-1576-4132-B8DB-04A0D8354095}" type="pres">
      <dgm:prSet presAssocID="{AB48144D-F3B3-4ACE-A996-5885257EDC92}" presName="parentText" presStyleLbl="node1" presStyleIdx="2" presStyleCnt="6">
        <dgm:presLayoutVars>
          <dgm:chMax val="0"/>
          <dgm:bulletEnabled val="1"/>
        </dgm:presLayoutVars>
      </dgm:prSet>
      <dgm:spPr/>
    </dgm:pt>
    <dgm:pt modelId="{40914D66-B098-48E5-B5E9-E3C4CD6AABFC}" type="pres">
      <dgm:prSet presAssocID="{AB48144D-F3B3-4ACE-A996-5885257EDC92}" presName="negativeSpace" presStyleCnt="0"/>
      <dgm:spPr/>
    </dgm:pt>
    <dgm:pt modelId="{A5EE04BA-4C6F-4905-BBBB-86E7F11AD0C6}" type="pres">
      <dgm:prSet presAssocID="{AB48144D-F3B3-4ACE-A996-5885257EDC92}" presName="childText" presStyleLbl="conFgAcc1" presStyleIdx="2" presStyleCnt="6">
        <dgm:presLayoutVars>
          <dgm:bulletEnabled val="1"/>
        </dgm:presLayoutVars>
      </dgm:prSet>
      <dgm:spPr/>
    </dgm:pt>
    <dgm:pt modelId="{40EF43A2-DFB3-4DFB-9681-822533319C7F}" type="pres">
      <dgm:prSet presAssocID="{1F7FDB76-79A7-453D-9A21-E877AAC23818}" presName="spaceBetweenRectangles" presStyleCnt="0"/>
      <dgm:spPr/>
    </dgm:pt>
    <dgm:pt modelId="{17D0F73B-EFEE-41DE-93B4-EC1F61920ECF}" type="pres">
      <dgm:prSet presAssocID="{01DCAB20-6586-4B9A-ABF0-511C4913DEB5}" presName="parentLin" presStyleCnt="0"/>
      <dgm:spPr/>
    </dgm:pt>
    <dgm:pt modelId="{52BF6652-98A0-4890-AF2D-532FA6A31B0A}" type="pres">
      <dgm:prSet presAssocID="{01DCAB20-6586-4B9A-ABF0-511C4913DEB5}" presName="parentLeftMargin" presStyleLbl="node1" presStyleIdx="2" presStyleCnt="6"/>
      <dgm:spPr/>
    </dgm:pt>
    <dgm:pt modelId="{1CB08CE3-508C-4F8B-86D0-88A857691617}" type="pres">
      <dgm:prSet presAssocID="{01DCAB20-6586-4B9A-ABF0-511C4913DEB5}" presName="parentText" presStyleLbl="node1" presStyleIdx="3" presStyleCnt="6">
        <dgm:presLayoutVars>
          <dgm:chMax val="0"/>
          <dgm:bulletEnabled val="1"/>
        </dgm:presLayoutVars>
      </dgm:prSet>
      <dgm:spPr/>
    </dgm:pt>
    <dgm:pt modelId="{03E9A198-27A0-4817-8F03-54E1D48997A9}" type="pres">
      <dgm:prSet presAssocID="{01DCAB20-6586-4B9A-ABF0-511C4913DEB5}" presName="negativeSpace" presStyleCnt="0"/>
      <dgm:spPr/>
    </dgm:pt>
    <dgm:pt modelId="{1499E0F1-CD67-42A9-A066-B20C0A33B553}" type="pres">
      <dgm:prSet presAssocID="{01DCAB20-6586-4B9A-ABF0-511C4913DEB5}" presName="childText" presStyleLbl="conFgAcc1" presStyleIdx="3" presStyleCnt="6">
        <dgm:presLayoutVars>
          <dgm:bulletEnabled val="1"/>
        </dgm:presLayoutVars>
      </dgm:prSet>
      <dgm:spPr/>
    </dgm:pt>
    <dgm:pt modelId="{F6AF03CF-A2F7-4DDB-9AC9-FCAA183F0AB5}" type="pres">
      <dgm:prSet presAssocID="{463802C8-CAA3-40A3-ADD5-0BC71DBB481E}" presName="spaceBetweenRectangles" presStyleCnt="0"/>
      <dgm:spPr/>
    </dgm:pt>
    <dgm:pt modelId="{E21BF24B-DC52-4A98-9D95-1744DDC9F4B2}" type="pres">
      <dgm:prSet presAssocID="{9283E7FF-B59E-4F5C-B5FC-02C79DA1FF38}" presName="parentLin" presStyleCnt="0"/>
      <dgm:spPr/>
    </dgm:pt>
    <dgm:pt modelId="{78BCD1CF-A582-456E-B5EA-3447CEE56ABD}" type="pres">
      <dgm:prSet presAssocID="{9283E7FF-B59E-4F5C-B5FC-02C79DA1FF38}" presName="parentLeftMargin" presStyleLbl="node1" presStyleIdx="3" presStyleCnt="6"/>
      <dgm:spPr/>
    </dgm:pt>
    <dgm:pt modelId="{D9A448E7-E7D8-4B27-B261-F4E61C6DDFCB}" type="pres">
      <dgm:prSet presAssocID="{9283E7FF-B59E-4F5C-B5FC-02C79DA1FF38}" presName="parentText" presStyleLbl="node1" presStyleIdx="4" presStyleCnt="6">
        <dgm:presLayoutVars>
          <dgm:chMax val="0"/>
          <dgm:bulletEnabled val="1"/>
        </dgm:presLayoutVars>
      </dgm:prSet>
      <dgm:spPr/>
    </dgm:pt>
    <dgm:pt modelId="{219558DC-DA86-4115-A11D-CB4955435E24}" type="pres">
      <dgm:prSet presAssocID="{9283E7FF-B59E-4F5C-B5FC-02C79DA1FF38}" presName="negativeSpace" presStyleCnt="0"/>
      <dgm:spPr/>
    </dgm:pt>
    <dgm:pt modelId="{365B7A9D-7135-407B-B330-8EB0EE893B0E}" type="pres">
      <dgm:prSet presAssocID="{9283E7FF-B59E-4F5C-B5FC-02C79DA1FF38}" presName="childText" presStyleLbl="conFgAcc1" presStyleIdx="4" presStyleCnt="6">
        <dgm:presLayoutVars>
          <dgm:bulletEnabled val="1"/>
        </dgm:presLayoutVars>
      </dgm:prSet>
      <dgm:spPr/>
    </dgm:pt>
    <dgm:pt modelId="{6A2F1FD3-EEB9-463A-91B6-A1A31D7BCB71}" type="pres">
      <dgm:prSet presAssocID="{8D256056-FC13-46A0-B2C5-0CF07F387A1F}" presName="spaceBetweenRectangles" presStyleCnt="0"/>
      <dgm:spPr/>
    </dgm:pt>
    <dgm:pt modelId="{8BD66BE1-9B29-44EA-9749-12A4EFCEABE1}" type="pres">
      <dgm:prSet presAssocID="{A5F729AB-7267-4306-830A-DF613A995219}" presName="parentLin" presStyleCnt="0"/>
      <dgm:spPr/>
    </dgm:pt>
    <dgm:pt modelId="{FC6E7B70-5F9C-4EC5-8F6C-228F124C5066}" type="pres">
      <dgm:prSet presAssocID="{A5F729AB-7267-4306-830A-DF613A995219}" presName="parentLeftMargin" presStyleLbl="node1" presStyleIdx="4" presStyleCnt="6"/>
      <dgm:spPr/>
    </dgm:pt>
    <dgm:pt modelId="{F90356A9-C86A-47D0-B7CE-278F863B631F}" type="pres">
      <dgm:prSet presAssocID="{A5F729AB-7267-4306-830A-DF613A995219}" presName="parentText" presStyleLbl="node1" presStyleIdx="5" presStyleCnt="6">
        <dgm:presLayoutVars>
          <dgm:chMax val="0"/>
          <dgm:bulletEnabled val="1"/>
        </dgm:presLayoutVars>
      </dgm:prSet>
      <dgm:spPr/>
    </dgm:pt>
    <dgm:pt modelId="{729638A4-D64B-48A5-8037-F96C1EF18A1B}" type="pres">
      <dgm:prSet presAssocID="{A5F729AB-7267-4306-830A-DF613A995219}" presName="negativeSpace" presStyleCnt="0"/>
      <dgm:spPr/>
    </dgm:pt>
    <dgm:pt modelId="{051DAE44-9594-4A0F-A6D4-2A9FE557CB07}" type="pres">
      <dgm:prSet presAssocID="{A5F729AB-7267-4306-830A-DF613A995219}" presName="childText" presStyleLbl="conFgAcc1" presStyleIdx="5" presStyleCnt="6">
        <dgm:presLayoutVars>
          <dgm:bulletEnabled val="1"/>
        </dgm:presLayoutVars>
      </dgm:prSet>
      <dgm:spPr/>
    </dgm:pt>
  </dgm:ptLst>
  <dgm:cxnLst>
    <dgm:cxn modelId="{E3894B00-C553-4047-8EA7-9147A9B10522}" type="presOf" srcId="{9283E7FF-B59E-4F5C-B5FC-02C79DA1FF38}" destId="{78BCD1CF-A582-456E-B5EA-3447CEE56ABD}" srcOrd="0" destOrd="0" presId="urn:microsoft.com/office/officeart/2005/8/layout/list1"/>
    <dgm:cxn modelId="{55A59721-8AA6-4729-9E4C-FFBF2478EC20}" type="presOf" srcId="{D7E5BB18-B69E-4919-A46E-2C986FE7FC2A}" destId="{930ABBAC-A6AD-4A33-AE99-DF3BBD945B3F}" srcOrd="0" destOrd="0" presId="urn:microsoft.com/office/officeart/2005/8/layout/list1"/>
    <dgm:cxn modelId="{15884B2F-1562-4C7F-882A-7B568C7909C6}" srcId="{086808CC-5048-4EE8-B583-130A9009E43C}" destId="{A5F729AB-7267-4306-830A-DF613A995219}" srcOrd="5" destOrd="0" parTransId="{A83F28CB-C57D-41D6-910B-AD143AC56668}" sibTransId="{16BB703A-DEBB-4B66-8C03-64E8293B8B9C}"/>
    <dgm:cxn modelId="{8E30E132-A099-477C-B0C8-7C1D9CA36BD8}" srcId="{01DCAB20-6586-4B9A-ABF0-511C4913DEB5}" destId="{BDABE5ED-9C3A-46E6-BF94-3A5ABCA98062}" srcOrd="0" destOrd="0" parTransId="{EE4EF7B8-3E8F-46A8-A853-D264F6961A54}" sibTransId="{9517CC0A-CD64-4AF0-8B16-51FF850DA753}"/>
    <dgm:cxn modelId="{836FB337-ADBF-4130-928B-5197419E20AC}" type="presOf" srcId="{BDABE5ED-9C3A-46E6-BF94-3A5ABCA98062}" destId="{1499E0F1-CD67-42A9-A066-B20C0A33B553}" srcOrd="0" destOrd="0" presId="urn:microsoft.com/office/officeart/2005/8/layout/list1"/>
    <dgm:cxn modelId="{6A1AB13B-A645-45A7-8C9A-3DA0C25086C1}" type="presOf" srcId="{A5F729AB-7267-4306-830A-DF613A995219}" destId="{F90356A9-C86A-47D0-B7CE-278F863B631F}" srcOrd="1" destOrd="0" presId="urn:microsoft.com/office/officeart/2005/8/layout/list1"/>
    <dgm:cxn modelId="{6AAF885D-7521-4BC8-A0ED-0E10A5336831}" srcId="{9283E7FF-B59E-4F5C-B5FC-02C79DA1FF38}" destId="{27B58EFA-0FC8-40D7-8EF2-5AE6783F56B1}" srcOrd="0" destOrd="0" parTransId="{059442E1-B68D-4EEF-A5D5-3895091034B2}" sibTransId="{5B40BD10-3DD4-49D8-B197-12F6066125FA}"/>
    <dgm:cxn modelId="{DB8C7144-711D-49C1-BDDB-EAAEE35B5941}" srcId="{A5F729AB-7267-4306-830A-DF613A995219}" destId="{9FACECAB-0909-4C00-9146-3738062C8210}" srcOrd="0" destOrd="0" parTransId="{B1A56B6D-2F6A-4EB8-BA19-E10BF50F62A0}" sibTransId="{C704AC72-856A-4405-89C1-7693B3C7B9CD}"/>
    <dgm:cxn modelId="{C676AE66-1ED1-408B-928C-D46E01B8C95D}" srcId="{AB48144D-F3B3-4ACE-A996-5885257EDC92}" destId="{F590DDFB-1DB8-44D3-B0AE-0BB184E8592C}" srcOrd="0" destOrd="0" parTransId="{1587517F-F36B-4EB2-A2B0-35AC836FD6E8}" sibTransId="{09AC96D2-C1EF-4446-BDE6-9626289FE0E0}"/>
    <dgm:cxn modelId="{75F40074-6F52-46DC-80AC-6D6AA667B212}" srcId="{086808CC-5048-4EE8-B583-130A9009E43C}" destId="{AB48144D-F3B3-4ACE-A996-5885257EDC92}" srcOrd="2" destOrd="0" parTransId="{985C4F22-C0AF-4993-937A-B22F68AD09B2}" sibTransId="{1F7FDB76-79A7-453D-9A21-E877AAC23818}"/>
    <dgm:cxn modelId="{60260275-6263-4BD8-BE0A-6200D33A9725}" srcId="{D7E5BB18-B69E-4919-A46E-2C986FE7FC2A}" destId="{BE4156F7-0CB9-4069-9E0B-905CB0357A71}" srcOrd="0" destOrd="0" parTransId="{3B1E2EA2-ECE5-4321-A001-18450A1F2F35}" sibTransId="{01CEDCD8-70E1-4310-9CF4-3728AAFA6577}"/>
    <dgm:cxn modelId="{10982F55-7378-4ED4-A3EE-AB94B1C90F73}" srcId="{086808CC-5048-4EE8-B583-130A9009E43C}" destId="{01DCAB20-6586-4B9A-ABF0-511C4913DEB5}" srcOrd="3" destOrd="0" parTransId="{A332C508-40E6-4DCF-B102-FC92C315696D}" sibTransId="{463802C8-CAA3-40A3-ADD5-0BC71DBB481E}"/>
    <dgm:cxn modelId="{2C321A59-2D48-4CDC-A3E1-A95D4FBEACD0}" srcId="{086808CC-5048-4EE8-B583-130A9009E43C}" destId="{1E97233D-DFE3-47BB-A7AA-1A944F343272}" srcOrd="0" destOrd="0" parTransId="{9CB1DD93-1740-4EDC-A568-ADE9C665CCCB}" sibTransId="{8CFC7A16-C643-4CA3-916A-DE5951F92E60}"/>
    <dgm:cxn modelId="{76E0C07D-0D86-4365-9194-7BACFF388A81}" type="presOf" srcId="{01DCAB20-6586-4B9A-ABF0-511C4913DEB5}" destId="{1CB08CE3-508C-4F8B-86D0-88A857691617}" srcOrd="1" destOrd="0" presId="urn:microsoft.com/office/officeart/2005/8/layout/list1"/>
    <dgm:cxn modelId="{0D7C947F-EC26-4409-AD08-C36C60ECCF9B}" type="presOf" srcId="{01DCAB20-6586-4B9A-ABF0-511C4913DEB5}" destId="{52BF6652-98A0-4890-AF2D-532FA6A31B0A}" srcOrd="0" destOrd="0" presId="urn:microsoft.com/office/officeart/2005/8/layout/list1"/>
    <dgm:cxn modelId="{9EB3F09C-17CD-4958-84A3-A1FBACF70736}" type="presOf" srcId="{1E97233D-DFE3-47BB-A7AA-1A944F343272}" destId="{E2D8894B-346C-48E1-859C-383274F8D90E}" srcOrd="1" destOrd="0" presId="urn:microsoft.com/office/officeart/2005/8/layout/list1"/>
    <dgm:cxn modelId="{B31E94A6-C532-4658-833B-50BA89E97CD4}" type="presOf" srcId="{C415DEDD-3216-4F51-AB79-E4EECFB61C18}" destId="{DD68EEDD-FE47-4219-A8ED-7AD875F71938}" srcOrd="0" destOrd="0" presId="urn:microsoft.com/office/officeart/2005/8/layout/list1"/>
    <dgm:cxn modelId="{702C08B1-ED62-47C8-8A99-BFD7589E72FA}" type="presOf" srcId="{F590DDFB-1DB8-44D3-B0AE-0BB184E8592C}" destId="{A5EE04BA-4C6F-4905-BBBB-86E7F11AD0C6}" srcOrd="0" destOrd="0" presId="urn:microsoft.com/office/officeart/2005/8/layout/list1"/>
    <dgm:cxn modelId="{2470B7B1-3196-4C8C-82E8-A2DFD73620F3}" type="presOf" srcId="{086808CC-5048-4EE8-B583-130A9009E43C}" destId="{97719DF9-63BB-4915-A679-3EACB93BC078}" srcOrd="0" destOrd="0" presId="urn:microsoft.com/office/officeart/2005/8/layout/list1"/>
    <dgm:cxn modelId="{730D40BE-4776-4EFB-AE30-E267D08FE5B5}" srcId="{1E97233D-DFE3-47BB-A7AA-1A944F343272}" destId="{C415DEDD-3216-4F51-AB79-E4EECFB61C18}" srcOrd="0" destOrd="0" parTransId="{06B528CF-905D-4216-93BC-9B77AE7A79F3}" sibTransId="{9A1ED64C-1FF9-4638-8350-81482BB5DBF2}"/>
    <dgm:cxn modelId="{F6413FBF-2C75-4DD7-9988-62E2C6BD394A}" type="presOf" srcId="{9283E7FF-B59E-4F5C-B5FC-02C79DA1FF38}" destId="{D9A448E7-E7D8-4B27-B261-F4E61C6DDFCB}" srcOrd="1" destOrd="0" presId="urn:microsoft.com/office/officeart/2005/8/layout/list1"/>
    <dgm:cxn modelId="{35D17EC3-E7BE-4913-A97A-B0C80CCC2AAF}" type="presOf" srcId="{D7E5BB18-B69E-4919-A46E-2C986FE7FC2A}" destId="{AB4B2C67-4D30-4041-8211-322AD10D88FA}" srcOrd="1" destOrd="0" presId="urn:microsoft.com/office/officeart/2005/8/layout/list1"/>
    <dgm:cxn modelId="{6D7B01D5-365C-4AC9-B461-279EACE13025}" type="presOf" srcId="{AB48144D-F3B3-4ACE-A996-5885257EDC92}" destId="{896F701E-1576-4132-B8DB-04A0D8354095}" srcOrd="1" destOrd="0" presId="urn:microsoft.com/office/officeart/2005/8/layout/list1"/>
    <dgm:cxn modelId="{774875DA-B98D-45A2-B668-6FA8A909D73E}" srcId="{086808CC-5048-4EE8-B583-130A9009E43C}" destId="{D7E5BB18-B69E-4919-A46E-2C986FE7FC2A}" srcOrd="1" destOrd="0" parTransId="{C66105B8-B06F-431B-A70E-E7C991C6FB0B}" sibTransId="{C80A6AC2-1716-406B-A981-7B6D2ACE9604}"/>
    <dgm:cxn modelId="{42A152E2-66EC-4D5C-A5CB-C29896845E67}" type="presOf" srcId="{BE4156F7-0CB9-4069-9E0B-905CB0357A71}" destId="{F3F9234F-F100-4DA1-87D5-CBD4ECBE0422}" srcOrd="0" destOrd="0" presId="urn:microsoft.com/office/officeart/2005/8/layout/list1"/>
    <dgm:cxn modelId="{AA7B9DE3-3010-4F69-9B0C-04F49536E13D}" type="presOf" srcId="{27B58EFA-0FC8-40D7-8EF2-5AE6783F56B1}" destId="{365B7A9D-7135-407B-B330-8EB0EE893B0E}" srcOrd="0" destOrd="0" presId="urn:microsoft.com/office/officeart/2005/8/layout/list1"/>
    <dgm:cxn modelId="{CB93FDE4-E38E-4A70-AA65-FF0384B3C33E}" type="presOf" srcId="{A5F729AB-7267-4306-830A-DF613A995219}" destId="{FC6E7B70-5F9C-4EC5-8F6C-228F124C5066}" srcOrd="0" destOrd="0" presId="urn:microsoft.com/office/officeart/2005/8/layout/list1"/>
    <dgm:cxn modelId="{10E604EA-160B-4952-99B1-2B38F6725FF7}" srcId="{086808CC-5048-4EE8-B583-130A9009E43C}" destId="{9283E7FF-B59E-4F5C-B5FC-02C79DA1FF38}" srcOrd="4" destOrd="0" parTransId="{0025986F-60A1-4C13-B79B-48AF3017E703}" sibTransId="{8D256056-FC13-46A0-B2C5-0CF07F387A1F}"/>
    <dgm:cxn modelId="{FC353FEE-A917-45E7-8B94-42005559FBD3}" type="presOf" srcId="{9FACECAB-0909-4C00-9146-3738062C8210}" destId="{051DAE44-9594-4A0F-A6D4-2A9FE557CB07}" srcOrd="0" destOrd="0" presId="urn:microsoft.com/office/officeart/2005/8/layout/list1"/>
    <dgm:cxn modelId="{187734F5-7AF4-4E45-A808-D6110B2E8CB6}" type="presOf" srcId="{AB48144D-F3B3-4ACE-A996-5885257EDC92}" destId="{BA902271-C83F-4771-94BC-9EFBD65DC6FB}" srcOrd="0" destOrd="0" presId="urn:microsoft.com/office/officeart/2005/8/layout/list1"/>
    <dgm:cxn modelId="{4A33A1F7-0643-46FF-8147-B75026FC8EF6}" type="presOf" srcId="{1E97233D-DFE3-47BB-A7AA-1A944F343272}" destId="{D1B9A9C8-3BB6-449A-8749-A061845DEEF7}" srcOrd="0" destOrd="0" presId="urn:microsoft.com/office/officeart/2005/8/layout/list1"/>
    <dgm:cxn modelId="{E16BFE82-500C-439D-B11A-AE36FE7ADCA8}" type="presParOf" srcId="{97719DF9-63BB-4915-A679-3EACB93BC078}" destId="{38F351D3-C889-43BE-B09F-8C0955A8BF54}" srcOrd="0" destOrd="0" presId="urn:microsoft.com/office/officeart/2005/8/layout/list1"/>
    <dgm:cxn modelId="{FAF50DAD-AAE3-4A54-A655-9801E07FCF17}" type="presParOf" srcId="{38F351D3-C889-43BE-B09F-8C0955A8BF54}" destId="{D1B9A9C8-3BB6-449A-8749-A061845DEEF7}" srcOrd="0" destOrd="0" presId="urn:microsoft.com/office/officeart/2005/8/layout/list1"/>
    <dgm:cxn modelId="{7E673EFC-BC2A-4460-A4A8-C836085336F5}" type="presParOf" srcId="{38F351D3-C889-43BE-B09F-8C0955A8BF54}" destId="{E2D8894B-346C-48E1-859C-383274F8D90E}" srcOrd="1" destOrd="0" presId="urn:microsoft.com/office/officeart/2005/8/layout/list1"/>
    <dgm:cxn modelId="{4C1DB60A-3C1A-4B04-B58D-28B5CF3E04C0}" type="presParOf" srcId="{97719DF9-63BB-4915-A679-3EACB93BC078}" destId="{789AB30C-68F1-43BD-A117-8292F5079C4F}" srcOrd="1" destOrd="0" presId="urn:microsoft.com/office/officeart/2005/8/layout/list1"/>
    <dgm:cxn modelId="{AAB707FA-8320-412F-855E-E83B8EC3C340}" type="presParOf" srcId="{97719DF9-63BB-4915-A679-3EACB93BC078}" destId="{DD68EEDD-FE47-4219-A8ED-7AD875F71938}" srcOrd="2" destOrd="0" presId="urn:microsoft.com/office/officeart/2005/8/layout/list1"/>
    <dgm:cxn modelId="{5E1B881C-4B6C-4422-A291-0EF7F9168716}" type="presParOf" srcId="{97719DF9-63BB-4915-A679-3EACB93BC078}" destId="{BBD4ED58-5F8D-4BCE-BB48-809262CC1ACF}" srcOrd="3" destOrd="0" presId="urn:microsoft.com/office/officeart/2005/8/layout/list1"/>
    <dgm:cxn modelId="{6341F219-A60B-4BB2-B8CE-E0A7903D481F}" type="presParOf" srcId="{97719DF9-63BB-4915-A679-3EACB93BC078}" destId="{48D3D066-5114-4A57-AE64-9B3CA5A074E5}" srcOrd="4" destOrd="0" presId="urn:microsoft.com/office/officeart/2005/8/layout/list1"/>
    <dgm:cxn modelId="{DF80367A-D295-4C98-9F8B-40ABAD553570}" type="presParOf" srcId="{48D3D066-5114-4A57-AE64-9B3CA5A074E5}" destId="{930ABBAC-A6AD-4A33-AE99-DF3BBD945B3F}" srcOrd="0" destOrd="0" presId="urn:microsoft.com/office/officeart/2005/8/layout/list1"/>
    <dgm:cxn modelId="{8466C0AA-3473-4050-9BE5-3E1CB71FCC69}" type="presParOf" srcId="{48D3D066-5114-4A57-AE64-9B3CA5A074E5}" destId="{AB4B2C67-4D30-4041-8211-322AD10D88FA}" srcOrd="1" destOrd="0" presId="urn:microsoft.com/office/officeart/2005/8/layout/list1"/>
    <dgm:cxn modelId="{ADE4E7AC-9C1A-4871-9486-5EC72733AB47}" type="presParOf" srcId="{97719DF9-63BB-4915-A679-3EACB93BC078}" destId="{F94431FE-EA9D-495A-95DD-2A0F712EAD8F}" srcOrd="5" destOrd="0" presId="urn:microsoft.com/office/officeart/2005/8/layout/list1"/>
    <dgm:cxn modelId="{2E87DEE1-D3B1-420D-84FF-F8120FBACFC0}" type="presParOf" srcId="{97719DF9-63BB-4915-A679-3EACB93BC078}" destId="{F3F9234F-F100-4DA1-87D5-CBD4ECBE0422}" srcOrd="6" destOrd="0" presId="urn:microsoft.com/office/officeart/2005/8/layout/list1"/>
    <dgm:cxn modelId="{0D502A6E-316D-4A0C-AD41-4AB7DF7B68EE}" type="presParOf" srcId="{97719DF9-63BB-4915-A679-3EACB93BC078}" destId="{4AF3998E-A484-414E-BA2A-ADF7091D7F5C}" srcOrd="7" destOrd="0" presId="urn:microsoft.com/office/officeart/2005/8/layout/list1"/>
    <dgm:cxn modelId="{3DD73CF0-29F8-4CAC-818D-72D4250C2BFB}" type="presParOf" srcId="{97719DF9-63BB-4915-A679-3EACB93BC078}" destId="{713B9EE0-92D6-48BF-97A9-2D4A6A32CFB0}" srcOrd="8" destOrd="0" presId="urn:microsoft.com/office/officeart/2005/8/layout/list1"/>
    <dgm:cxn modelId="{5623C5D7-84A0-4139-9D95-9ED319E9500B}" type="presParOf" srcId="{713B9EE0-92D6-48BF-97A9-2D4A6A32CFB0}" destId="{BA902271-C83F-4771-94BC-9EFBD65DC6FB}" srcOrd="0" destOrd="0" presId="urn:microsoft.com/office/officeart/2005/8/layout/list1"/>
    <dgm:cxn modelId="{074836A5-8A07-4E63-86A6-C6DB492FBEC9}" type="presParOf" srcId="{713B9EE0-92D6-48BF-97A9-2D4A6A32CFB0}" destId="{896F701E-1576-4132-B8DB-04A0D8354095}" srcOrd="1" destOrd="0" presId="urn:microsoft.com/office/officeart/2005/8/layout/list1"/>
    <dgm:cxn modelId="{731570D3-4159-49D1-82F1-BA105E46B21D}" type="presParOf" srcId="{97719DF9-63BB-4915-A679-3EACB93BC078}" destId="{40914D66-B098-48E5-B5E9-E3C4CD6AABFC}" srcOrd="9" destOrd="0" presId="urn:microsoft.com/office/officeart/2005/8/layout/list1"/>
    <dgm:cxn modelId="{A3E344B2-DB8F-4C97-A0E0-2DCB05687594}" type="presParOf" srcId="{97719DF9-63BB-4915-A679-3EACB93BC078}" destId="{A5EE04BA-4C6F-4905-BBBB-86E7F11AD0C6}" srcOrd="10" destOrd="0" presId="urn:microsoft.com/office/officeart/2005/8/layout/list1"/>
    <dgm:cxn modelId="{84B1B848-2B15-4D9F-80B3-6509346BCD39}" type="presParOf" srcId="{97719DF9-63BB-4915-A679-3EACB93BC078}" destId="{40EF43A2-DFB3-4DFB-9681-822533319C7F}" srcOrd="11" destOrd="0" presId="urn:microsoft.com/office/officeart/2005/8/layout/list1"/>
    <dgm:cxn modelId="{8A3AFBF1-6EC9-4C62-8199-368414A6E078}" type="presParOf" srcId="{97719DF9-63BB-4915-A679-3EACB93BC078}" destId="{17D0F73B-EFEE-41DE-93B4-EC1F61920ECF}" srcOrd="12" destOrd="0" presId="urn:microsoft.com/office/officeart/2005/8/layout/list1"/>
    <dgm:cxn modelId="{A7EC28EE-4D1E-4D3A-93C3-04BA0FEBA9E0}" type="presParOf" srcId="{17D0F73B-EFEE-41DE-93B4-EC1F61920ECF}" destId="{52BF6652-98A0-4890-AF2D-532FA6A31B0A}" srcOrd="0" destOrd="0" presId="urn:microsoft.com/office/officeart/2005/8/layout/list1"/>
    <dgm:cxn modelId="{68F75DC0-A691-485B-8E80-F63B9E714770}" type="presParOf" srcId="{17D0F73B-EFEE-41DE-93B4-EC1F61920ECF}" destId="{1CB08CE3-508C-4F8B-86D0-88A857691617}" srcOrd="1" destOrd="0" presId="urn:microsoft.com/office/officeart/2005/8/layout/list1"/>
    <dgm:cxn modelId="{16A08F0B-5ADA-4B48-811B-913B5888333A}" type="presParOf" srcId="{97719DF9-63BB-4915-A679-3EACB93BC078}" destId="{03E9A198-27A0-4817-8F03-54E1D48997A9}" srcOrd="13" destOrd="0" presId="urn:microsoft.com/office/officeart/2005/8/layout/list1"/>
    <dgm:cxn modelId="{DBF62FD4-2382-4AB8-8E9E-A21D708B9527}" type="presParOf" srcId="{97719DF9-63BB-4915-A679-3EACB93BC078}" destId="{1499E0F1-CD67-42A9-A066-B20C0A33B553}" srcOrd="14" destOrd="0" presId="urn:microsoft.com/office/officeart/2005/8/layout/list1"/>
    <dgm:cxn modelId="{0E01F2BD-EDB9-4D84-ACD2-B1418D23E132}" type="presParOf" srcId="{97719DF9-63BB-4915-A679-3EACB93BC078}" destId="{F6AF03CF-A2F7-4DDB-9AC9-FCAA183F0AB5}" srcOrd="15" destOrd="0" presId="urn:microsoft.com/office/officeart/2005/8/layout/list1"/>
    <dgm:cxn modelId="{66AF79EA-0FF2-4C7B-932D-DE4915DC56BC}" type="presParOf" srcId="{97719DF9-63BB-4915-A679-3EACB93BC078}" destId="{E21BF24B-DC52-4A98-9D95-1744DDC9F4B2}" srcOrd="16" destOrd="0" presId="urn:microsoft.com/office/officeart/2005/8/layout/list1"/>
    <dgm:cxn modelId="{B31639D3-60D5-4AEE-9D52-4B115B68AA45}" type="presParOf" srcId="{E21BF24B-DC52-4A98-9D95-1744DDC9F4B2}" destId="{78BCD1CF-A582-456E-B5EA-3447CEE56ABD}" srcOrd="0" destOrd="0" presId="urn:microsoft.com/office/officeart/2005/8/layout/list1"/>
    <dgm:cxn modelId="{8ED58DC9-1BF2-48D3-96ED-C30B414FB82A}" type="presParOf" srcId="{E21BF24B-DC52-4A98-9D95-1744DDC9F4B2}" destId="{D9A448E7-E7D8-4B27-B261-F4E61C6DDFCB}" srcOrd="1" destOrd="0" presId="urn:microsoft.com/office/officeart/2005/8/layout/list1"/>
    <dgm:cxn modelId="{7E6E07D9-293A-4A4B-B89C-E254A7525DC1}" type="presParOf" srcId="{97719DF9-63BB-4915-A679-3EACB93BC078}" destId="{219558DC-DA86-4115-A11D-CB4955435E24}" srcOrd="17" destOrd="0" presId="urn:microsoft.com/office/officeart/2005/8/layout/list1"/>
    <dgm:cxn modelId="{A86AD4FB-9827-4DD8-AA24-BC1C97C8A084}" type="presParOf" srcId="{97719DF9-63BB-4915-A679-3EACB93BC078}" destId="{365B7A9D-7135-407B-B330-8EB0EE893B0E}" srcOrd="18" destOrd="0" presId="urn:microsoft.com/office/officeart/2005/8/layout/list1"/>
    <dgm:cxn modelId="{EB27A81C-7AB9-49A3-8649-6691322CDC9F}" type="presParOf" srcId="{97719DF9-63BB-4915-A679-3EACB93BC078}" destId="{6A2F1FD3-EEB9-463A-91B6-A1A31D7BCB71}" srcOrd="19" destOrd="0" presId="urn:microsoft.com/office/officeart/2005/8/layout/list1"/>
    <dgm:cxn modelId="{34438001-8B19-4F3C-8617-342FF23970D2}" type="presParOf" srcId="{97719DF9-63BB-4915-A679-3EACB93BC078}" destId="{8BD66BE1-9B29-44EA-9749-12A4EFCEABE1}" srcOrd="20" destOrd="0" presId="urn:microsoft.com/office/officeart/2005/8/layout/list1"/>
    <dgm:cxn modelId="{065C120F-6C1B-459D-8B8A-C77C072444B7}" type="presParOf" srcId="{8BD66BE1-9B29-44EA-9749-12A4EFCEABE1}" destId="{FC6E7B70-5F9C-4EC5-8F6C-228F124C5066}" srcOrd="0" destOrd="0" presId="urn:microsoft.com/office/officeart/2005/8/layout/list1"/>
    <dgm:cxn modelId="{30A8195C-4BDE-4127-BFC0-302EABAE93F2}" type="presParOf" srcId="{8BD66BE1-9B29-44EA-9749-12A4EFCEABE1}" destId="{F90356A9-C86A-47D0-B7CE-278F863B631F}" srcOrd="1" destOrd="0" presId="urn:microsoft.com/office/officeart/2005/8/layout/list1"/>
    <dgm:cxn modelId="{E76407B3-BB76-40FF-B8B4-B8EFBB647554}" type="presParOf" srcId="{97719DF9-63BB-4915-A679-3EACB93BC078}" destId="{729638A4-D64B-48A5-8037-F96C1EF18A1B}" srcOrd="21" destOrd="0" presId="urn:microsoft.com/office/officeart/2005/8/layout/list1"/>
    <dgm:cxn modelId="{6F3111AC-2402-4BA4-9D54-07796B54303F}" type="presParOf" srcId="{97719DF9-63BB-4915-A679-3EACB93BC078}" destId="{051DAE44-9594-4A0F-A6D4-2A9FE557CB07}"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44A3311-C6BB-4172-AE79-35F6DF4E250C}" type="doc">
      <dgm:prSet loTypeId="urn:microsoft.com/office/officeart/2005/8/layout/list1" loCatId="list" qsTypeId="urn:microsoft.com/office/officeart/2005/8/quickstyle/3d3" qsCatId="3D" csTypeId="urn:microsoft.com/office/officeart/2005/8/colors/accent1_2" csCatId="accent1"/>
      <dgm:spPr/>
      <dgm:t>
        <a:bodyPr/>
        <a:lstStyle/>
        <a:p>
          <a:endParaRPr lang="en-US"/>
        </a:p>
      </dgm:t>
    </dgm:pt>
    <dgm:pt modelId="{EFF9FF2D-E05C-42E0-A591-FDAB557E1B05}">
      <dgm:prSet/>
      <dgm:spPr/>
      <dgm:t>
        <a:bodyPr/>
        <a:lstStyle/>
        <a:p>
          <a:r>
            <a:rPr lang="en-US" dirty="0">
              <a:solidFill>
                <a:schemeClr val="bg1"/>
              </a:solidFill>
              <a:latin typeface="Gotham Rounded Bold" pitchFamily="50" charset="0"/>
              <a:hlinkClick xmlns:r="http://schemas.openxmlformats.org/officeDocument/2006/relationships" r:id="rId1">
                <a:extLst>
                  <a:ext uri="{A12FA001-AC4F-418D-AE19-62706E023703}">
                    <ahyp:hlinkClr xmlns:ahyp="http://schemas.microsoft.com/office/drawing/2018/hyperlinkcolor" val="tx"/>
                  </a:ext>
                </a:extLst>
              </a:hlinkClick>
            </a:rPr>
            <a:t>WWW.WHEDA.COM</a:t>
          </a:r>
          <a:endParaRPr lang="en-US" dirty="0">
            <a:solidFill>
              <a:schemeClr val="bg1"/>
            </a:solidFill>
            <a:latin typeface="Gotham Rounded Bold" pitchFamily="50" charset="0"/>
          </a:endParaRPr>
        </a:p>
      </dgm:t>
    </dgm:pt>
    <dgm:pt modelId="{1FF8A683-F86D-4AA7-BA55-ABA2BC199997}" type="parTrans" cxnId="{D86AF066-FD2D-42D0-A884-732A8D421508}">
      <dgm:prSet/>
      <dgm:spPr/>
      <dgm:t>
        <a:bodyPr/>
        <a:lstStyle/>
        <a:p>
          <a:endParaRPr lang="en-US">
            <a:latin typeface="Gotham Rounded Bold" pitchFamily="50" charset="0"/>
          </a:endParaRPr>
        </a:p>
      </dgm:t>
    </dgm:pt>
    <dgm:pt modelId="{9740A839-B12F-485A-8289-E3C7716A246B}" type="sibTrans" cxnId="{D86AF066-FD2D-42D0-A884-732A8D421508}">
      <dgm:prSet/>
      <dgm:spPr/>
      <dgm:t>
        <a:bodyPr/>
        <a:lstStyle/>
        <a:p>
          <a:endParaRPr lang="en-US">
            <a:latin typeface="Gotham Rounded Bold" pitchFamily="50" charset="0"/>
          </a:endParaRPr>
        </a:p>
      </dgm:t>
    </dgm:pt>
    <dgm:pt modelId="{36EC51F1-5A8D-4EDB-8F78-07CDF247B8AF}">
      <dgm:prSet/>
      <dgm:spPr/>
      <dgm:t>
        <a:bodyPr/>
        <a:lstStyle/>
        <a:p>
          <a:r>
            <a:rPr lang="en-US">
              <a:latin typeface="Gotham Rounded Bold" pitchFamily="50" charset="0"/>
            </a:rPr>
            <a:t>HOMEOWNERSHIP and RENTERS</a:t>
          </a:r>
        </a:p>
      </dgm:t>
    </dgm:pt>
    <dgm:pt modelId="{9696DA12-4145-49C4-A449-91D0A0D1C6FD}" type="parTrans" cxnId="{010F7B18-6C19-4ECC-88EC-76A8EE177D0C}">
      <dgm:prSet/>
      <dgm:spPr/>
      <dgm:t>
        <a:bodyPr/>
        <a:lstStyle/>
        <a:p>
          <a:endParaRPr lang="en-US">
            <a:latin typeface="Gotham Rounded Bold" pitchFamily="50" charset="0"/>
          </a:endParaRPr>
        </a:p>
      </dgm:t>
    </dgm:pt>
    <dgm:pt modelId="{03362195-ABAC-4F1B-8433-1C8BC8AE305C}" type="sibTrans" cxnId="{010F7B18-6C19-4ECC-88EC-76A8EE177D0C}">
      <dgm:prSet/>
      <dgm:spPr/>
      <dgm:t>
        <a:bodyPr/>
        <a:lstStyle/>
        <a:p>
          <a:endParaRPr lang="en-US">
            <a:latin typeface="Gotham Rounded Bold" pitchFamily="50" charset="0"/>
          </a:endParaRPr>
        </a:p>
      </dgm:t>
    </dgm:pt>
    <dgm:pt modelId="{9EBCF072-BD21-497C-B77B-8F6B236F1429}" type="pres">
      <dgm:prSet presAssocID="{544A3311-C6BB-4172-AE79-35F6DF4E250C}" presName="linear" presStyleCnt="0">
        <dgm:presLayoutVars>
          <dgm:dir/>
          <dgm:animLvl val="lvl"/>
          <dgm:resizeHandles val="exact"/>
        </dgm:presLayoutVars>
      </dgm:prSet>
      <dgm:spPr/>
    </dgm:pt>
    <dgm:pt modelId="{49DB63FF-2256-4B1B-A2E9-384A1AEE5E74}" type="pres">
      <dgm:prSet presAssocID="{EFF9FF2D-E05C-42E0-A591-FDAB557E1B05}" presName="parentLin" presStyleCnt="0"/>
      <dgm:spPr/>
    </dgm:pt>
    <dgm:pt modelId="{A0AD84B7-7E39-46E9-A06A-5D76EAD2F3BC}" type="pres">
      <dgm:prSet presAssocID="{EFF9FF2D-E05C-42E0-A591-FDAB557E1B05}" presName="parentLeftMargin" presStyleLbl="node1" presStyleIdx="0" presStyleCnt="1"/>
      <dgm:spPr/>
    </dgm:pt>
    <dgm:pt modelId="{06FD43C2-A03E-447E-A5FC-E60B71DE27ED}" type="pres">
      <dgm:prSet presAssocID="{EFF9FF2D-E05C-42E0-A591-FDAB557E1B05}" presName="parentText" presStyleLbl="node1" presStyleIdx="0" presStyleCnt="1">
        <dgm:presLayoutVars>
          <dgm:chMax val="0"/>
          <dgm:bulletEnabled val="1"/>
        </dgm:presLayoutVars>
      </dgm:prSet>
      <dgm:spPr/>
    </dgm:pt>
    <dgm:pt modelId="{6A63C02B-5FF5-47B5-BEA3-6BB617420CCD}" type="pres">
      <dgm:prSet presAssocID="{EFF9FF2D-E05C-42E0-A591-FDAB557E1B05}" presName="negativeSpace" presStyleCnt="0"/>
      <dgm:spPr/>
    </dgm:pt>
    <dgm:pt modelId="{BD6ADB02-8A45-40CD-8A9F-9A15CBF1E5D7}" type="pres">
      <dgm:prSet presAssocID="{EFF9FF2D-E05C-42E0-A591-FDAB557E1B05}" presName="childText" presStyleLbl="conFgAcc1" presStyleIdx="0" presStyleCnt="1">
        <dgm:presLayoutVars>
          <dgm:bulletEnabled val="1"/>
        </dgm:presLayoutVars>
      </dgm:prSet>
      <dgm:spPr/>
    </dgm:pt>
  </dgm:ptLst>
  <dgm:cxnLst>
    <dgm:cxn modelId="{010F7B18-6C19-4ECC-88EC-76A8EE177D0C}" srcId="{EFF9FF2D-E05C-42E0-A591-FDAB557E1B05}" destId="{36EC51F1-5A8D-4EDB-8F78-07CDF247B8AF}" srcOrd="0" destOrd="0" parTransId="{9696DA12-4145-49C4-A449-91D0A0D1C6FD}" sibTransId="{03362195-ABAC-4F1B-8433-1C8BC8AE305C}"/>
    <dgm:cxn modelId="{9F7C4D19-DA15-4AC3-945F-59B7FF7274F6}" type="presOf" srcId="{544A3311-C6BB-4172-AE79-35F6DF4E250C}" destId="{9EBCF072-BD21-497C-B77B-8F6B236F1429}" srcOrd="0" destOrd="0" presId="urn:microsoft.com/office/officeart/2005/8/layout/list1"/>
    <dgm:cxn modelId="{A728752D-76A1-43C1-A43C-734E714AE0C8}" type="presOf" srcId="{EFF9FF2D-E05C-42E0-A591-FDAB557E1B05}" destId="{06FD43C2-A03E-447E-A5FC-E60B71DE27ED}" srcOrd="1" destOrd="0" presId="urn:microsoft.com/office/officeart/2005/8/layout/list1"/>
    <dgm:cxn modelId="{50B71A3B-CBE8-424F-B933-0498C0ABF889}" type="presOf" srcId="{36EC51F1-5A8D-4EDB-8F78-07CDF247B8AF}" destId="{BD6ADB02-8A45-40CD-8A9F-9A15CBF1E5D7}" srcOrd="0" destOrd="0" presId="urn:microsoft.com/office/officeart/2005/8/layout/list1"/>
    <dgm:cxn modelId="{D86AF066-FD2D-42D0-A884-732A8D421508}" srcId="{544A3311-C6BB-4172-AE79-35F6DF4E250C}" destId="{EFF9FF2D-E05C-42E0-A591-FDAB557E1B05}" srcOrd="0" destOrd="0" parTransId="{1FF8A683-F86D-4AA7-BA55-ABA2BC199997}" sibTransId="{9740A839-B12F-485A-8289-E3C7716A246B}"/>
    <dgm:cxn modelId="{7C6681D0-9BCF-4776-B182-B3056986D3D7}" type="presOf" srcId="{EFF9FF2D-E05C-42E0-A591-FDAB557E1B05}" destId="{A0AD84B7-7E39-46E9-A06A-5D76EAD2F3BC}" srcOrd="0" destOrd="0" presId="urn:microsoft.com/office/officeart/2005/8/layout/list1"/>
    <dgm:cxn modelId="{2EEE1AF4-8592-4B2E-9006-19D1D61F95B4}" type="presParOf" srcId="{9EBCF072-BD21-497C-B77B-8F6B236F1429}" destId="{49DB63FF-2256-4B1B-A2E9-384A1AEE5E74}" srcOrd="0" destOrd="0" presId="urn:microsoft.com/office/officeart/2005/8/layout/list1"/>
    <dgm:cxn modelId="{6D18BA9A-47C0-4FF8-9914-AA4FA2B522AE}" type="presParOf" srcId="{49DB63FF-2256-4B1B-A2E9-384A1AEE5E74}" destId="{A0AD84B7-7E39-46E9-A06A-5D76EAD2F3BC}" srcOrd="0" destOrd="0" presId="urn:microsoft.com/office/officeart/2005/8/layout/list1"/>
    <dgm:cxn modelId="{89544E12-3726-4757-96E8-962F2BDAC4C9}" type="presParOf" srcId="{49DB63FF-2256-4B1B-A2E9-384A1AEE5E74}" destId="{06FD43C2-A03E-447E-A5FC-E60B71DE27ED}" srcOrd="1" destOrd="0" presId="urn:microsoft.com/office/officeart/2005/8/layout/list1"/>
    <dgm:cxn modelId="{90D84EF6-7E7B-4005-BCC8-1951738822AF}" type="presParOf" srcId="{9EBCF072-BD21-497C-B77B-8F6B236F1429}" destId="{6A63C02B-5FF5-47B5-BEA3-6BB617420CCD}" srcOrd="1" destOrd="0" presId="urn:microsoft.com/office/officeart/2005/8/layout/list1"/>
    <dgm:cxn modelId="{4E27472C-B8D0-4562-9849-8AC3E73AE5EF}" type="presParOf" srcId="{9EBCF072-BD21-497C-B77B-8F6B236F1429}" destId="{BD6ADB02-8A45-40CD-8A9F-9A15CBF1E5D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68516B-C4B7-431C-BFDF-0E1A2E6B294E}" type="doc">
      <dgm:prSet loTypeId="urn:microsoft.com/office/officeart/2005/8/layout/chevron1" loCatId="process" qsTypeId="urn:microsoft.com/office/officeart/2005/8/quickstyle/3d3" qsCatId="3D" csTypeId="urn:microsoft.com/office/officeart/2005/8/colors/colorful1" csCatId="colorful" phldr="1"/>
      <dgm:spPr/>
      <dgm:t>
        <a:bodyPr/>
        <a:lstStyle/>
        <a:p>
          <a:endParaRPr lang="en-US"/>
        </a:p>
      </dgm:t>
    </dgm:pt>
    <dgm:pt modelId="{662382C4-453A-47AC-8333-D14B2A857E67}">
      <dgm:prSet custT="1"/>
      <dgm:spPr/>
      <dgm:t>
        <a:bodyPr/>
        <a:lstStyle/>
        <a:p>
          <a:r>
            <a:rPr lang="en-US" sz="2000" b="1" dirty="0">
              <a:latin typeface="Gotham Rounded Book" pitchFamily="50" charset="0"/>
            </a:rPr>
            <a:t>Credit Concerns</a:t>
          </a:r>
          <a:endParaRPr lang="en-US" sz="2000" dirty="0">
            <a:latin typeface="Gotham Rounded Book" pitchFamily="50" charset="0"/>
          </a:endParaRPr>
        </a:p>
      </dgm:t>
    </dgm:pt>
    <dgm:pt modelId="{884CD256-09B2-4276-B4F7-A3F6EF863AEB}" type="parTrans" cxnId="{6AC3E735-E84E-423A-B85A-EFE0ABB82888}">
      <dgm:prSet/>
      <dgm:spPr/>
      <dgm:t>
        <a:bodyPr/>
        <a:lstStyle/>
        <a:p>
          <a:endParaRPr lang="en-US">
            <a:latin typeface="Gotham Rounded Book" pitchFamily="50" charset="0"/>
          </a:endParaRPr>
        </a:p>
      </dgm:t>
    </dgm:pt>
    <dgm:pt modelId="{A002540A-D654-409D-839E-92C73019FDDF}" type="sibTrans" cxnId="{6AC3E735-E84E-423A-B85A-EFE0ABB82888}">
      <dgm:prSet/>
      <dgm:spPr/>
      <dgm:t>
        <a:bodyPr/>
        <a:lstStyle/>
        <a:p>
          <a:endParaRPr lang="en-US" dirty="0">
            <a:latin typeface="Gotham Rounded Book" pitchFamily="50" charset="0"/>
          </a:endParaRPr>
        </a:p>
      </dgm:t>
    </dgm:pt>
    <dgm:pt modelId="{21A1DF6A-62AE-4C61-A214-2AB0616B6151}">
      <dgm:prSet custT="1"/>
      <dgm:spPr/>
      <dgm:t>
        <a:bodyPr/>
        <a:lstStyle/>
        <a:p>
          <a:r>
            <a:rPr lang="en-US" sz="1300" dirty="0">
              <a:latin typeface="Gotham Rounded Book" pitchFamily="50" charset="0"/>
            </a:rPr>
            <a:t>Your mortgage loan officer will let you know what you qualify for.  You can request a free copy of your credit report at </a:t>
          </a:r>
          <a:r>
            <a:rPr lang="en-US" sz="1300" dirty="0">
              <a:solidFill>
                <a:srgbClr val="FF0000"/>
              </a:solidFill>
              <a:latin typeface="Gotham Rounded Book" pitchFamily="50" charset="0"/>
            </a:rPr>
            <a:t>annualcreditreport.com.</a:t>
          </a:r>
        </a:p>
      </dgm:t>
    </dgm:pt>
    <dgm:pt modelId="{9193F342-EEC4-4355-8071-3D83AD63BD1C}" type="parTrans" cxnId="{E134E0DD-BBBA-4A42-94C6-61F249532C29}">
      <dgm:prSet/>
      <dgm:spPr/>
      <dgm:t>
        <a:bodyPr/>
        <a:lstStyle/>
        <a:p>
          <a:endParaRPr lang="en-US">
            <a:latin typeface="Gotham Rounded Book" pitchFamily="50" charset="0"/>
          </a:endParaRPr>
        </a:p>
      </dgm:t>
    </dgm:pt>
    <dgm:pt modelId="{61E62FE4-5ED1-49B2-84DB-B5F68A9D4626}" type="sibTrans" cxnId="{E134E0DD-BBBA-4A42-94C6-61F249532C29}">
      <dgm:prSet/>
      <dgm:spPr/>
      <dgm:t>
        <a:bodyPr/>
        <a:lstStyle/>
        <a:p>
          <a:endParaRPr lang="en-US">
            <a:latin typeface="Gotham Rounded Book" pitchFamily="50" charset="0"/>
          </a:endParaRPr>
        </a:p>
      </dgm:t>
    </dgm:pt>
    <dgm:pt modelId="{A013DF41-9A5C-4D84-B428-B19F6DE2612A}">
      <dgm:prSet/>
      <dgm:spPr/>
      <dgm:t>
        <a:bodyPr/>
        <a:lstStyle/>
        <a:p>
          <a:r>
            <a:rPr lang="en-US" sz="1600" b="1" dirty="0">
              <a:latin typeface="Gotham Rounded Book" pitchFamily="50" charset="0"/>
            </a:rPr>
            <a:t>Lack of Knowledge</a:t>
          </a:r>
          <a:endParaRPr lang="en-US" sz="1600" dirty="0">
            <a:latin typeface="Gotham Rounded Book" pitchFamily="50" charset="0"/>
          </a:endParaRPr>
        </a:p>
      </dgm:t>
    </dgm:pt>
    <dgm:pt modelId="{C6DB2A62-86B9-4E69-9674-E197D6952A62}" type="parTrans" cxnId="{AC31C2B0-DD99-4EE6-B927-62FFED4C43F3}">
      <dgm:prSet/>
      <dgm:spPr/>
      <dgm:t>
        <a:bodyPr/>
        <a:lstStyle/>
        <a:p>
          <a:endParaRPr lang="en-US">
            <a:latin typeface="Gotham Rounded Book" pitchFamily="50" charset="0"/>
          </a:endParaRPr>
        </a:p>
      </dgm:t>
    </dgm:pt>
    <dgm:pt modelId="{9E9C877E-DAFC-4297-8B2D-6151EE961A83}" type="sibTrans" cxnId="{AC31C2B0-DD99-4EE6-B927-62FFED4C43F3}">
      <dgm:prSet/>
      <dgm:spPr/>
      <dgm:t>
        <a:bodyPr/>
        <a:lstStyle/>
        <a:p>
          <a:endParaRPr lang="en-US" dirty="0">
            <a:latin typeface="Gotham Rounded Book" pitchFamily="50" charset="0"/>
          </a:endParaRPr>
        </a:p>
      </dgm:t>
    </dgm:pt>
    <dgm:pt modelId="{8DC1B95C-7A50-4D56-B55F-3D3A0D7D317A}">
      <dgm:prSet custT="1"/>
      <dgm:spPr/>
      <dgm:t>
        <a:bodyPr/>
        <a:lstStyle/>
        <a:p>
          <a:r>
            <a:rPr lang="en-US" sz="1400" dirty="0">
              <a:latin typeface="Gotham Rounded Book" pitchFamily="50" charset="0"/>
            </a:rPr>
            <a:t>You’ll learn a lot of the basics today!  Plus, your mortgage loan officer will help with anything you may not know or understand.</a:t>
          </a:r>
        </a:p>
      </dgm:t>
    </dgm:pt>
    <dgm:pt modelId="{FB014229-204A-4F09-BA91-837610056E4A}" type="parTrans" cxnId="{9AF2D316-63C4-493C-97BB-4622B8545C36}">
      <dgm:prSet/>
      <dgm:spPr/>
      <dgm:t>
        <a:bodyPr/>
        <a:lstStyle/>
        <a:p>
          <a:endParaRPr lang="en-US">
            <a:latin typeface="Gotham Rounded Book" pitchFamily="50" charset="0"/>
          </a:endParaRPr>
        </a:p>
      </dgm:t>
    </dgm:pt>
    <dgm:pt modelId="{EF66ED03-5B5C-4177-B39D-C48ED2EF99EC}" type="sibTrans" cxnId="{9AF2D316-63C4-493C-97BB-4622B8545C36}">
      <dgm:prSet/>
      <dgm:spPr/>
      <dgm:t>
        <a:bodyPr/>
        <a:lstStyle/>
        <a:p>
          <a:endParaRPr lang="en-US">
            <a:latin typeface="Gotham Rounded Book" pitchFamily="50" charset="0"/>
          </a:endParaRPr>
        </a:p>
      </dgm:t>
    </dgm:pt>
    <dgm:pt modelId="{E77BBD65-1574-4BCA-999C-27E33FA42206}">
      <dgm:prSet/>
      <dgm:spPr/>
      <dgm:t>
        <a:bodyPr/>
        <a:lstStyle/>
        <a:p>
          <a:r>
            <a:rPr lang="en-US" sz="1600" b="1" dirty="0">
              <a:latin typeface="Gotham Rounded Book" pitchFamily="50" charset="0"/>
            </a:rPr>
            <a:t>Picking The Wrong House</a:t>
          </a:r>
          <a:endParaRPr lang="en-US" sz="1600" dirty="0">
            <a:latin typeface="Gotham Rounded Book" pitchFamily="50" charset="0"/>
          </a:endParaRPr>
        </a:p>
      </dgm:t>
    </dgm:pt>
    <dgm:pt modelId="{6F6279D0-8F74-4EC0-A9CF-3928BB0E745B}" type="parTrans" cxnId="{F3180AE7-787D-4D68-B06C-6CEB1C9DEAF3}">
      <dgm:prSet/>
      <dgm:spPr/>
      <dgm:t>
        <a:bodyPr/>
        <a:lstStyle/>
        <a:p>
          <a:endParaRPr lang="en-US">
            <a:latin typeface="Gotham Rounded Book" pitchFamily="50" charset="0"/>
          </a:endParaRPr>
        </a:p>
      </dgm:t>
    </dgm:pt>
    <dgm:pt modelId="{454E2DA2-027A-4D87-85C3-12067567FD07}" type="sibTrans" cxnId="{F3180AE7-787D-4D68-B06C-6CEB1C9DEAF3}">
      <dgm:prSet/>
      <dgm:spPr/>
      <dgm:t>
        <a:bodyPr/>
        <a:lstStyle/>
        <a:p>
          <a:endParaRPr lang="en-US" dirty="0">
            <a:latin typeface="Gotham Rounded Book" pitchFamily="50" charset="0"/>
          </a:endParaRPr>
        </a:p>
      </dgm:t>
    </dgm:pt>
    <dgm:pt modelId="{90A99527-EA52-429A-A462-00921C842E6A}">
      <dgm:prSet custT="1"/>
      <dgm:spPr/>
      <dgm:t>
        <a:bodyPr/>
        <a:lstStyle/>
        <a:p>
          <a:r>
            <a:rPr lang="en-US" sz="1400" dirty="0">
              <a:latin typeface="Gotham Rounded Book" pitchFamily="50" charset="0"/>
            </a:rPr>
            <a:t>Knowing your “wants” and “needs” will eliminate the anxiety of choosing the wrong home.</a:t>
          </a:r>
        </a:p>
      </dgm:t>
    </dgm:pt>
    <dgm:pt modelId="{98BBC8A6-BF66-4C0C-83D5-65399703909D}" type="parTrans" cxnId="{280F655D-FFDB-4DD5-9661-7FC8E340A9B5}">
      <dgm:prSet/>
      <dgm:spPr/>
      <dgm:t>
        <a:bodyPr/>
        <a:lstStyle/>
        <a:p>
          <a:endParaRPr lang="en-US">
            <a:latin typeface="Gotham Rounded Book" pitchFamily="50" charset="0"/>
          </a:endParaRPr>
        </a:p>
      </dgm:t>
    </dgm:pt>
    <dgm:pt modelId="{11CAB4E5-FC53-49F3-8BDE-1DC50EE52A09}" type="sibTrans" cxnId="{280F655D-FFDB-4DD5-9661-7FC8E340A9B5}">
      <dgm:prSet/>
      <dgm:spPr/>
      <dgm:t>
        <a:bodyPr/>
        <a:lstStyle/>
        <a:p>
          <a:endParaRPr lang="en-US">
            <a:latin typeface="Gotham Rounded Book" pitchFamily="50" charset="0"/>
          </a:endParaRPr>
        </a:p>
      </dgm:t>
    </dgm:pt>
    <dgm:pt modelId="{5CBBFFA0-A3CF-43EC-8EA9-8F8721FBEEB7}">
      <dgm:prSet custT="1"/>
      <dgm:spPr/>
      <dgm:t>
        <a:bodyPr/>
        <a:lstStyle/>
        <a:p>
          <a:r>
            <a:rPr lang="en-US" sz="1600" b="1" dirty="0">
              <a:latin typeface="Gotham Rounded Book" pitchFamily="50" charset="0"/>
            </a:rPr>
            <a:t>Affordability</a:t>
          </a:r>
          <a:endParaRPr lang="en-US" sz="1600" dirty="0">
            <a:latin typeface="Gotham Rounded Book" pitchFamily="50" charset="0"/>
          </a:endParaRPr>
        </a:p>
      </dgm:t>
    </dgm:pt>
    <dgm:pt modelId="{63C4323B-3EFB-442C-908C-35BB039BA581}" type="parTrans" cxnId="{32296708-5EE8-40C4-897A-5E30722FFD51}">
      <dgm:prSet/>
      <dgm:spPr/>
      <dgm:t>
        <a:bodyPr/>
        <a:lstStyle/>
        <a:p>
          <a:endParaRPr lang="en-US">
            <a:latin typeface="Gotham Rounded Book" pitchFamily="50" charset="0"/>
          </a:endParaRPr>
        </a:p>
      </dgm:t>
    </dgm:pt>
    <dgm:pt modelId="{BFE876AD-713A-4FD3-AD58-56E09804A6D6}" type="sibTrans" cxnId="{32296708-5EE8-40C4-897A-5E30722FFD51}">
      <dgm:prSet/>
      <dgm:spPr/>
      <dgm:t>
        <a:bodyPr/>
        <a:lstStyle/>
        <a:p>
          <a:endParaRPr lang="en-US" dirty="0">
            <a:latin typeface="Gotham Rounded Book" pitchFamily="50" charset="0"/>
          </a:endParaRPr>
        </a:p>
      </dgm:t>
    </dgm:pt>
    <dgm:pt modelId="{581522CF-821E-4F15-A1B9-63BFDFF2464B}">
      <dgm:prSet custT="1"/>
      <dgm:spPr/>
      <dgm:t>
        <a:bodyPr/>
        <a:lstStyle/>
        <a:p>
          <a:r>
            <a:rPr lang="en-US" sz="1600" dirty="0">
              <a:latin typeface="Gotham Rounded Book" pitchFamily="50" charset="0"/>
            </a:rPr>
            <a:t>Getting pre-approved assures you that you’re capable of paying the note</a:t>
          </a:r>
        </a:p>
      </dgm:t>
    </dgm:pt>
    <dgm:pt modelId="{035F9BE0-3268-443D-84FA-026256FD2A20}" type="parTrans" cxnId="{41414AEF-CC8C-4BEE-9790-DD9DD48C889A}">
      <dgm:prSet/>
      <dgm:spPr/>
      <dgm:t>
        <a:bodyPr/>
        <a:lstStyle/>
        <a:p>
          <a:endParaRPr lang="en-US">
            <a:latin typeface="Gotham Rounded Book" pitchFamily="50" charset="0"/>
          </a:endParaRPr>
        </a:p>
      </dgm:t>
    </dgm:pt>
    <dgm:pt modelId="{1FA0F465-4848-4EE5-A8F0-F6D0EA106AAC}" type="sibTrans" cxnId="{41414AEF-CC8C-4BEE-9790-DD9DD48C889A}">
      <dgm:prSet/>
      <dgm:spPr/>
      <dgm:t>
        <a:bodyPr/>
        <a:lstStyle/>
        <a:p>
          <a:endParaRPr lang="en-US">
            <a:latin typeface="Gotham Rounded Book" pitchFamily="50" charset="0"/>
          </a:endParaRPr>
        </a:p>
      </dgm:t>
    </dgm:pt>
    <dgm:pt modelId="{AEAC6113-6EB8-4D60-BA32-E48D8CEE87D9}">
      <dgm:prSet custT="1"/>
      <dgm:spPr/>
      <dgm:t>
        <a:bodyPr/>
        <a:lstStyle/>
        <a:p>
          <a:r>
            <a:rPr lang="en-US" sz="1400" b="1" dirty="0">
              <a:latin typeface="Gotham Rounded Book" pitchFamily="50" charset="0"/>
            </a:rPr>
            <a:t>You Never Thought </a:t>
          </a:r>
          <a:r>
            <a:rPr lang="en-US" sz="1200" b="1" dirty="0">
              <a:latin typeface="Gotham Rounded Book" pitchFamily="50" charset="0"/>
            </a:rPr>
            <a:t>You</a:t>
          </a:r>
          <a:r>
            <a:rPr lang="en-US" sz="1400" b="1" dirty="0">
              <a:latin typeface="Gotham Rounded Book" pitchFamily="50" charset="0"/>
            </a:rPr>
            <a:t> Could afford to own a home</a:t>
          </a:r>
          <a:r>
            <a:rPr lang="en-US" sz="1400" dirty="0">
              <a:latin typeface="Gotham Rounded Book" pitchFamily="50" charset="0"/>
            </a:rPr>
            <a:t> </a:t>
          </a:r>
        </a:p>
      </dgm:t>
    </dgm:pt>
    <dgm:pt modelId="{68C913D5-5D63-4E82-A51B-0D55CD03F875}" type="parTrans" cxnId="{441A21EC-2CA4-45B7-A0F2-68037AE6DD18}">
      <dgm:prSet/>
      <dgm:spPr/>
      <dgm:t>
        <a:bodyPr/>
        <a:lstStyle/>
        <a:p>
          <a:endParaRPr lang="en-US">
            <a:latin typeface="Gotham Rounded Book" pitchFamily="50" charset="0"/>
          </a:endParaRPr>
        </a:p>
      </dgm:t>
    </dgm:pt>
    <dgm:pt modelId="{D2CA8715-2A56-4990-A461-E45A5274EE64}" type="sibTrans" cxnId="{441A21EC-2CA4-45B7-A0F2-68037AE6DD18}">
      <dgm:prSet/>
      <dgm:spPr/>
      <dgm:t>
        <a:bodyPr/>
        <a:lstStyle/>
        <a:p>
          <a:endParaRPr lang="en-US">
            <a:latin typeface="Gotham Rounded Book" pitchFamily="50" charset="0"/>
          </a:endParaRPr>
        </a:p>
      </dgm:t>
    </dgm:pt>
    <dgm:pt modelId="{6FA3CCDD-CA85-49D2-B4F2-B2E8A8B40146}">
      <dgm:prSet custT="1"/>
      <dgm:spPr/>
      <dgm:t>
        <a:bodyPr/>
        <a:lstStyle/>
        <a:p>
          <a:r>
            <a:rPr lang="en-US" sz="1400" dirty="0">
              <a:latin typeface="Gotham Rounded Book" pitchFamily="50" charset="0"/>
            </a:rPr>
            <a:t>You can! </a:t>
          </a:r>
        </a:p>
      </dgm:t>
    </dgm:pt>
    <dgm:pt modelId="{200114FF-264E-4B0C-8A56-9C14A3DA4B0D}" type="parTrans" cxnId="{B0A76789-75BA-45D3-B411-46B0D21ABE20}">
      <dgm:prSet/>
      <dgm:spPr/>
      <dgm:t>
        <a:bodyPr/>
        <a:lstStyle/>
        <a:p>
          <a:endParaRPr lang="en-US">
            <a:latin typeface="Gotham Rounded Book" pitchFamily="50" charset="0"/>
          </a:endParaRPr>
        </a:p>
      </dgm:t>
    </dgm:pt>
    <dgm:pt modelId="{6F101C28-7D30-4F59-A7D3-7455EB245DA1}" type="sibTrans" cxnId="{B0A76789-75BA-45D3-B411-46B0D21ABE20}">
      <dgm:prSet/>
      <dgm:spPr/>
      <dgm:t>
        <a:bodyPr/>
        <a:lstStyle/>
        <a:p>
          <a:endParaRPr lang="en-US">
            <a:latin typeface="Gotham Rounded Book" pitchFamily="50" charset="0"/>
          </a:endParaRPr>
        </a:p>
      </dgm:t>
    </dgm:pt>
    <dgm:pt modelId="{FF28B5C5-E99E-4515-AD4B-3CCDC4A0E39A}">
      <dgm:prSet custT="1"/>
      <dgm:spPr/>
      <dgm:t>
        <a:bodyPr/>
        <a:lstStyle/>
        <a:p>
          <a:r>
            <a:rPr lang="en-US" sz="1400" dirty="0">
              <a:latin typeface="Gotham Rounded Book" pitchFamily="50" charset="0"/>
            </a:rPr>
            <a:t>And you’ll learn how today!</a:t>
          </a:r>
        </a:p>
      </dgm:t>
    </dgm:pt>
    <dgm:pt modelId="{DD718F65-911F-4209-A48C-221203A8BFC9}" type="parTrans" cxnId="{40D0150C-9EE8-4AD3-8191-A76DBF66516E}">
      <dgm:prSet/>
      <dgm:spPr/>
      <dgm:t>
        <a:bodyPr/>
        <a:lstStyle/>
        <a:p>
          <a:endParaRPr lang="en-US"/>
        </a:p>
      </dgm:t>
    </dgm:pt>
    <dgm:pt modelId="{8134D259-C94A-451D-B39E-CEFD39E890C2}" type="sibTrans" cxnId="{40D0150C-9EE8-4AD3-8191-A76DBF66516E}">
      <dgm:prSet/>
      <dgm:spPr/>
      <dgm:t>
        <a:bodyPr/>
        <a:lstStyle/>
        <a:p>
          <a:endParaRPr lang="en-US"/>
        </a:p>
      </dgm:t>
    </dgm:pt>
    <dgm:pt modelId="{BFC07DF0-76DA-45E0-A969-C2EB30975816}" type="pres">
      <dgm:prSet presAssocID="{3168516B-C4B7-431C-BFDF-0E1A2E6B294E}" presName="Name0" presStyleCnt="0">
        <dgm:presLayoutVars>
          <dgm:dir/>
          <dgm:animLvl val="lvl"/>
          <dgm:resizeHandles val="exact"/>
        </dgm:presLayoutVars>
      </dgm:prSet>
      <dgm:spPr/>
    </dgm:pt>
    <dgm:pt modelId="{DB1F1C71-3CCC-443E-BE32-E05E44192636}" type="pres">
      <dgm:prSet presAssocID="{662382C4-453A-47AC-8333-D14B2A857E67}" presName="composite" presStyleCnt="0"/>
      <dgm:spPr/>
    </dgm:pt>
    <dgm:pt modelId="{6744CCA6-DC2B-4AE4-B867-E619282842B6}" type="pres">
      <dgm:prSet presAssocID="{662382C4-453A-47AC-8333-D14B2A857E67}" presName="parTx" presStyleLbl="node1" presStyleIdx="0" presStyleCnt="5">
        <dgm:presLayoutVars>
          <dgm:chMax val="0"/>
          <dgm:chPref val="0"/>
          <dgm:bulletEnabled val="1"/>
        </dgm:presLayoutVars>
      </dgm:prSet>
      <dgm:spPr/>
    </dgm:pt>
    <dgm:pt modelId="{3293F498-60FC-4023-A833-6843BE8EC2CF}" type="pres">
      <dgm:prSet presAssocID="{662382C4-453A-47AC-8333-D14B2A857E67}" presName="desTx" presStyleLbl="revTx" presStyleIdx="0" presStyleCnt="5" custScaleX="113377">
        <dgm:presLayoutVars>
          <dgm:bulletEnabled val="1"/>
        </dgm:presLayoutVars>
      </dgm:prSet>
      <dgm:spPr/>
    </dgm:pt>
    <dgm:pt modelId="{3FB26EAF-4321-43D8-9512-08F2066847E2}" type="pres">
      <dgm:prSet presAssocID="{A002540A-D654-409D-839E-92C73019FDDF}" presName="space" presStyleCnt="0"/>
      <dgm:spPr/>
    </dgm:pt>
    <dgm:pt modelId="{C12C65FC-A0B7-4335-885E-AC851323733B}" type="pres">
      <dgm:prSet presAssocID="{A013DF41-9A5C-4D84-B428-B19F6DE2612A}" presName="composite" presStyleCnt="0"/>
      <dgm:spPr/>
    </dgm:pt>
    <dgm:pt modelId="{E36CA598-D9B0-44F3-B8D1-C6A91F53A9D6}" type="pres">
      <dgm:prSet presAssocID="{A013DF41-9A5C-4D84-B428-B19F6DE2612A}" presName="parTx" presStyleLbl="node1" presStyleIdx="1" presStyleCnt="5">
        <dgm:presLayoutVars>
          <dgm:chMax val="0"/>
          <dgm:chPref val="0"/>
          <dgm:bulletEnabled val="1"/>
        </dgm:presLayoutVars>
      </dgm:prSet>
      <dgm:spPr/>
    </dgm:pt>
    <dgm:pt modelId="{22CE00BD-796F-4DBF-ADEF-63AC82848B2A}" type="pres">
      <dgm:prSet presAssocID="{A013DF41-9A5C-4D84-B428-B19F6DE2612A}" presName="desTx" presStyleLbl="revTx" presStyleIdx="1" presStyleCnt="5">
        <dgm:presLayoutVars>
          <dgm:bulletEnabled val="1"/>
        </dgm:presLayoutVars>
      </dgm:prSet>
      <dgm:spPr/>
    </dgm:pt>
    <dgm:pt modelId="{2BE95CE6-BD2B-4EC8-86FF-6A79FDE1B23F}" type="pres">
      <dgm:prSet presAssocID="{9E9C877E-DAFC-4297-8B2D-6151EE961A83}" presName="space" presStyleCnt="0"/>
      <dgm:spPr/>
    </dgm:pt>
    <dgm:pt modelId="{313B7343-B3D6-435F-97E3-9F0C62CB5B0D}" type="pres">
      <dgm:prSet presAssocID="{E77BBD65-1574-4BCA-999C-27E33FA42206}" presName="composite" presStyleCnt="0"/>
      <dgm:spPr/>
    </dgm:pt>
    <dgm:pt modelId="{EE524E23-AD9F-46C7-BBD1-CB89E12C8D36}" type="pres">
      <dgm:prSet presAssocID="{E77BBD65-1574-4BCA-999C-27E33FA42206}" presName="parTx" presStyleLbl="node1" presStyleIdx="2" presStyleCnt="5">
        <dgm:presLayoutVars>
          <dgm:chMax val="0"/>
          <dgm:chPref val="0"/>
          <dgm:bulletEnabled val="1"/>
        </dgm:presLayoutVars>
      </dgm:prSet>
      <dgm:spPr/>
    </dgm:pt>
    <dgm:pt modelId="{BCF5D878-AB63-472A-9BDD-21BE770192DD}" type="pres">
      <dgm:prSet presAssocID="{E77BBD65-1574-4BCA-999C-27E33FA42206}" presName="desTx" presStyleLbl="revTx" presStyleIdx="2" presStyleCnt="5">
        <dgm:presLayoutVars>
          <dgm:bulletEnabled val="1"/>
        </dgm:presLayoutVars>
      </dgm:prSet>
      <dgm:spPr/>
    </dgm:pt>
    <dgm:pt modelId="{231E445B-ABFB-4D51-B42F-F36758565184}" type="pres">
      <dgm:prSet presAssocID="{454E2DA2-027A-4D87-85C3-12067567FD07}" presName="space" presStyleCnt="0"/>
      <dgm:spPr/>
    </dgm:pt>
    <dgm:pt modelId="{643CB6F9-C99C-48EF-ACA7-AD028BCEBCD8}" type="pres">
      <dgm:prSet presAssocID="{5CBBFFA0-A3CF-43EC-8EA9-8F8721FBEEB7}" presName="composite" presStyleCnt="0"/>
      <dgm:spPr/>
    </dgm:pt>
    <dgm:pt modelId="{ACC584F0-E918-490C-AEA5-BC9DFC8E2A40}" type="pres">
      <dgm:prSet presAssocID="{5CBBFFA0-A3CF-43EC-8EA9-8F8721FBEEB7}" presName="parTx" presStyleLbl="node1" presStyleIdx="3" presStyleCnt="5">
        <dgm:presLayoutVars>
          <dgm:chMax val="0"/>
          <dgm:chPref val="0"/>
          <dgm:bulletEnabled val="1"/>
        </dgm:presLayoutVars>
      </dgm:prSet>
      <dgm:spPr/>
    </dgm:pt>
    <dgm:pt modelId="{35909C1B-2F22-47A7-8417-A065E015B067}" type="pres">
      <dgm:prSet presAssocID="{5CBBFFA0-A3CF-43EC-8EA9-8F8721FBEEB7}" presName="desTx" presStyleLbl="revTx" presStyleIdx="3" presStyleCnt="5">
        <dgm:presLayoutVars>
          <dgm:bulletEnabled val="1"/>
        </dgm:presLayoutVars>
      </dgm:prSet>
      <dgm:spPr/>
    </dgm:pt>
    <dgm:pt modelId="{E6DB336C-6153-4CF7-B565-1D04A38A67D8}" type="pres">
      <dgm:prSet presAssocID="{BFE876AD-713A-4FD3-AD58-56E09804A6D6}" presName="space" presStyleCnt="0"/>
      <dgm:spPr/>
    </dgm:pt>
    <dgm:pt modelId="{0DDEAD8F-6E9B-470F-A824-77B2D70B7C76}" type="pres">
      <dgm:prSet presAssocID="{AEAC6113-6EB8-4D60-BA32-E48D8CEE87D9}" presName="composite" presStyleCnt="0"/>
      <dgm:spPr/>
    </dgm:pt>
    <dgm:pt modelId="{E781FF98-E59E-4A07-ACD8-66DB1EB272B7}" type="pres">
      <dgm:prSet presAssocID="{AEAC6113-6EB8-4D60-BA32-E48D8CEE87D9}" presName="parTx" presStyleLbl="node1" presStyleIdx="4" presStyleCnt="5" custScaleX="103559">
        <dgm:presLayoutVars>
          <dgm:chMax val="0"/>
          <dgm:chPref val="0"/>
          <dgm:bulletEnabled val="1"/>
        </dgm:presLayoutVars>
      </dgm:prSet>
      <dgm:spPr/>
    </dgm:pt>
    <dgm:pt modelId="{97144180-F1D7-4C09-BDA3-F83F21609BC4}" type="pres">
      <dgm:prSet presAssocID="{AEAC6113-6EB8-4D60-BA32-E48D8CEE87D9}" presName="desTx" presStyleLbl="revTx" presStyleIdx="4" presStyleCnt="5">
        <dgm:presLayoutVars>
          <dgm:bulletEnabled val="1"/>
        </dgm:presLayoutVars>
      </dgm:prSet>
      <dgm:spPr/>
    </dgm:pt>
  </dgm:ptLst>
  <dgm:cxnLst>
    <dgm:cxn modelId="{32296708-5EE8-40C4-897A-5E30722FFD51}" srcId="{3168516B-C4B7-431C-BFDF-0E1A2E6B294E}" destId="{5CBBFFA0-A3CF-43EC-8EA9-8F8721FBEEB7}" srcOrd="3" destOrd="0" parTransId="{63C4323B-3EFB-442C-908C-35BB039BA581}" sibTransId="{BFE876AD-713A-4FD3-AD58-56E09804A6D6}"/>
    <dgm:cxn modelId="{40D0150C-9EE8-4AD3-8191-A76DBF66516E}" srcId="{AEAC6113-6EB8-4D60-BA32-E48D8CEE87D9}" destId="{FF28B5C5-E99E-4515-AD4B-3CCDC4A0E39A}" srcOrd="1" destOrd="0" parTransId="{DD718F65-911F-4209-A48C-221203A8BFC9}" sibTransId="{8134D259-C94A-451D-B39E-CEFD39E890C2}"/>
    <dgm:cxn modelId="{E2141710-FABA-4022-A8F6-C13DDD44E143}" type="presOf" srcId="{5CBBFFA0-A3CF-43EC-8EA9-8F8721FBEEB7}" destId="{ACC584F0-E918-490C-AEA5-BC9DFC8E2A40}" srcOrd="0" destOrd="0" presId="urn:microsoft.com/office/officeart/2005/8/layout/chevron1"/>
    <dgm:cxn modelId="{9AF2D316-63C4-493C-97BB-4622B8545C36}" srcId="{A013DF41-9A5C-4D84-B428-B19F6DE2612A}" destId="{8DC1B95C-7A50-4D56-B55F-3D3A0D7D317A}" srcOrd="0" destOrd="0" parTransId="{FB014229-204A-4F09-BA91-837610056E4A}" sibTransId="{EF66ED03-5B5C-4177-B39D-C48ED2EF99EC}"/>
    <dgm:cxn modelId="{6AC3E735-E84E-423A-B85A-EFE0ABB82888}" srcId="{3168516B-C4B7-431C-BFDF-0E1A2E6B294E}" destId="{662382C4-453A-47AC-8333-D14B2A857E67}" srcOrd="0" destOrd="0" parTransId="{884CD256-09B2-4276-B4F7-A3F6EF863AEB}" sibTransId="{A002540A-D654-409D-839E-92C73019FDDF}"/>
    <dgm:cxn modelId="{4842DE37-6E92-49B8-A978-D35F118211C1}" type="presOf" srcId="{21A1DF6A-62AE-4C61-A214-2AB0616B6151}" destId="{3293F498-60FC-4023-A833-6843BE8EC2CF}" srcOrd="0" destOrd="0" presId="urn:microsoft.com/office/officeart/2005/8/layout/chevron1"/>
    <dgm:cxn modelId="{12D2BD38-5874-4561-9910-EF708EE6EC5D}" type="presOf" srcId="{90A99527-EA52-429A-A462-00921C842E6A}" destId="{BCF5D878-AB63-472A-9BDD-21BE770192DD}" srcOrd="0" destOrd="0" presId="urn:microsoft.com/office/officeart/2005/8/layout/chevron1"/>
    <dgm:cxn modelId="{280F655D-FFDB-4DD5-9661-7FC8E340A9B5}" srcId="{E77BBD65-1574-4BCA-999C-27E33FA42206}" destId="{90A99527-EA52-429A-A462-00921C842E6A}" srcOrd="0" destOrd="0" parTransId="{98BBC8A6-BF66-4C0C-83D5-65399703909D}" sibTransId="{11CAB4E5-FC53-49F3-8BDE-1DC50EE52A09}"/>
    <dgm:cxn modelId="{6DCD0175-DCF8-4003-B87F-342FEE009130}" type="presOf" srcId="{FF28B5C5-E99E-4515-AD4B-3CCDC4A0E39A}" destId="{97144180-F1D7-4C09-BDA3-F83F21609BC4}" srcOrd="0" destOrd="1" presId="urn:microsoft.com/office/officeart/2005/8/layout/chevron1"/>
    <dgm:cxn modelId="{89AA1055-E285-4EA8-9B3D-0E760671E8D8}" type="presOf" srcId="{AEAC6113-6EB8-4D60-BA32-E48D8CEE87D9}" destId="{E781FF98-E59E-4A07-ACD8-66DB1EB272B7}" srcOrd="0" destOrd="0" presId="urn:microsoft.com/office/officeart/2005/8/layout/chevron1"/>
    <dgm:cxn modelId="{9203F376-93AD-4F7D-A5C1-FA52D58720B8}" type="presOf" srcId="{662382C4-453A-47AC-8333-D14B2A857E67}" destId="{6744CCA6-DC2B-4AE4-B867-E619282842B6}" srcOrd="0" destOrd="0" presId="urn:microsoft.com/office/officeart/2005/8/layout/chevron1"/>
    <dgm:cxn modelId="{B0A76789-75BA-45D3-B411-46B0D21ABE20}" srcId="{AEAC6113-6EB8-4D60-BA32-E48D8CEE87D9}" destId="{6FA3CCDD-CA85-49D2-B4F2-B2E8A8B40146}" srcOrd="0" destOrd="0" parTransId="{200114FF-264E-4B0C-8A56-9C14A3DA4B0D}" sibTransId="{6F101C28-7D30-4F59-A7D3-7455EB245DA1}"/>
    <dgm:cxn modelId="{4527828A-DB78-4117-B092-D15E13D9AC2F}" type="presOf" srcId="{A013DF41-9A5C-4D84-B428-B19F6DE2612A}" destId="{E36CA598-D9B0-44F3-B8D1-C6A91F53A9D6}" srcOrd="0" destOrd="0" presId="urn:microsoft.com/office/officeart/2005/8/layout/chevron1"/>
    <dgm:cxn modelId="{0A30C68A-5366-453C-8022-A482384F3E65}" type="presOf" srcId="{3168516B-C4B7-431C-BFDF-0E1A2E6B294E}" destId="{BFC07DF0-76DA-45E0-A969-C2EB30975816}" srcOrd="0" destOrd="0" presId="urn:microsoft.com/office/officeart/2005/8/layout/chevron1"/>
    <dgm:cxn modelId="{97C28495-885C-4C82-BC3E-EF1B659E1798}" type="presOf" srcId="{8DC1B95C-7A50-4D56-B55F-3D3A0D7D317A}" destId="{22CE00BD-796F-4DBF-ADEF-63AC82848B2A}" srcOrd="0" destOrd="0" presId="urn:microsoft.com/office/officeart/2005/8/layout/chevron1"/>
    <dgm:cxn modelId="{AC31C2B0-DD99-4EE6-B927-62FFED4C43F3}" srcId="{3168516B-C4B7-431C-BFDF-0E1A2E6B294E}" destId="{A013DF41-9A5C-4D84-B428-B19F6DE2612A}" srcOrd="1" destOrd="0" parTransId="{C6DB2A62-86B9-4E69-9674-E197D6952A62}" sibTransId="{9E9C877E-DAFC-4297-8B2D-6151EE961A83}"/>
    <dgm:cxn modelId="{E134E0DD-BBBA-4A42-94C6-61F249532C29}" srcId="{662382C4-453A-47AC-8333-D14B2A857E67}" destId="{21A1DF6A-62AE-4C61-A214-2AB0616B6151}" srcOrd="0" destOrd="0" parTransId="{9193F342-EEC4-4355-8071-3D83AD63BD1C}" sibTransId="{61E62FE4-5ED1-49B2-84DB-B5F68A9D4626}"/>
    <dgm:cxn modelId="{F3180AE7-787D-4D68-B06C-6CEB1C9DEAF3}" srcId="{3168516B-C4B7-431C-BFDF-0E1A2E6B294E}" destId="{E77BBD65-1574-4BCA-999C-27E33FA42206}" srcOrd="2" destOrd="0" parTransId="{6F6279D0-8F74-4EC0-A9CF-3928BB0E745B}" sibTransId="{454E2DA2-027A-4D87-85C3-12067567FD07}"/>
    <dgm:cxn modelId="{441A21EC-2CA4-45B7-A0F2-68037AE6DD18}" srcId="{3168516B-C4B7-431C-BFDF-0E1A2E6B294E}" destId="{AEAC6113-6EB8-4D60-BA32-E48D8CEE87D9}" srcOrd="4" destOrd="0" parTransId="{68C913D5-5D63-4E82-A51B-0D55CD03F875}" sibTransId="{D2CA8715-2A56-4990-A461-E45A5274EE64}"/>
    <dgm:cxn modelId="{E35996EC-DA2D-4894-8E5E-350BB7E8644D}" type="presOf" srcId="{6FA3CCDD-CA85-49D2-B4F2-B2E8A8B40146}" destId="{97144180-F1D7-4C09-BDA3-F83F21609BC4}" srcOrd="0" destOrd="0" presId="urn:microsoft.com/office/officeart/2005/8/layout/chevron1"/>
    <dgm:cxn modelId="{D16836ED-F883-49EE-A537-86EF609AC41B}" type="presOf" srcId="{581522CF-821E-4F15-A1B9-63BFDFF2464B}" destId="{35909C1B-2F22-47A7-8417-A065E015B067}" srcOrd="0" destOrd="0" presId="urn:microsoft.com/office/officeart/2005/8/layout/chevron1"/>
    <dgm:cxn modelId="{41414AEF-CC8C-4BEE-9790-DD9DD48C889A}" srcId="{5CBBFFA0-A3CF-43EC-8EA9-8F8721FBEEB7}" destId="{581522CF-821E-4F15-A1B9-63BFDFF2464B}" srcOrd="0" destOrd="0" parTransId="{035F9BE0-3268-443D-84FA-026256FD2A20}" sibTransId="{1FA0F465-4848-4EE5-A8F0-F6D0EA106AAC}"/>
    <dgm:cxn modelId="{3088D3F5-BD88-49E1-9886-CE603D34B8B1}" type="presOf" srcId="{E77BBD65-1574-4BCA-999C-27E33FA42206}" destId="{EE524E23-AD9F-46C7-BBD1-CB89E12C8D36}" srcOrd="0" destOrd="0" presId="urn:microsoft.com/office/officeart/2005/8/layout/chevron1"/>
    <dgm:cxn modelId="{CC34363C-D3B5-4F03-A9A0-A5D131F67EB0}" type="presParOf" srcId="{BFC07DF0-76DA-45E0-A969-C2EB30975816}" destId="{DB1F1C71-3CCC-443E-BE32-E05E44192636}" srcOrd="0" destOrd="0" presId="urn:microsoft.com/office/officeart/2005/8/layout/chevron1"/>
    <dgm:cxn modelId="{B556F178-8898-4BBA-896A-0B3F533B775A}" type="presParOf" srcId="{DB1F1C71-3CCC-443E-BE32-E05E44192636}" destId="{6744CCA6-DC2B-4AE4-B867-E619282842B6}" srcOrd="0" destOrd="0" presId="urn:microsoft.com/office/officeart/2005/8/layout/chevron1"/>
    <dgm:cxn modelId="{77BA77A3-565E-470D-A703-CAE93D3E0106}" type="presParOf" srcId="{DB1F1C71-3CCC-443E-BE32-E05E44192636}" destId="{3293F498-60FC-4023-A833-6843BE8EC2CF}" srcOrd="1" destOrd="0" presId="urn:microsoft.com/office/officeart/2005/8/layout/chevron1"/>
    <dgm:cxn modelId="{42956B39-3F89-49EB-81AC-83394C6A5F75}" type="presParOf" srcId="{BFC07DF0-76DA-45E0-A969-C2EB30975816}" destId="{3FB26EAF-4321-43D8-9512-08F2066847E2}" srcOrd="1" destOrd="0" presId="urn:microsoft.com/office/officeart/2005/8/layout/chevron1"/>
    <dgm:cxn modelId="{4B6A8740-B82B-4487-9EB5-5075D83DB3C3}" type="presParOf" srcId="{BFC07DF0-76DA-45E0-A969-C2EB30975816}" destId="{C12C65FC-A0B7-4335-885E-AC851323733B}" srcOrd="2" destOrd="0" presId="urn:microsoft.com/office/officeart/2005/8/layout/chevron1"/>
    <dgm:cxn modelId="{B343EE2F-917C-4005-8BAD-D808EF8B430F}" type="presParOf" srcId="{C12C65FC-A0B7-4335-885E-AC851323733B}" destId="{E36CA598-D9B0-44F3-B8D1-C6A91F53A9D6}" srcOrd="0" destOrd="0" presId="urn:microsoft.com/office/officeart/2005/8/layout/chevron1"/>
    <dgm:cxn modelId="{38E0DEB9-81B5-4CCF-AA79-5F1AD39A2BFE}" type="presParOf" srcId="{C12C65FC-A0B7-4335-885E-AC851323733B}" destId="{22CE00BD-796F-4DBF-ADEF-63AC82848B2A}" srcOrd="1" destOrd="0" presId="urn:microsoft.com/office/officeart/2005/8/layout/chevron1"/>
    <dgm:cxn modelId="{49829EE4-D277-4E40-ABDD-7435CDFF23E1}" type="presParOf" srcId="{BFC07DF0-76DA-45E0-A969-C2EB30975816}" destId="{2BE95CE6-BD2B-4EC8-86FF-6A79FDE1B23F}" srcOrd="3" destOrd="0" presId="urn:microsoft.com/office/officeart/2005/8/layout/chevron1"/>
    <dgm:cxn modelId="{56E8544A-9335-4D39-8708-B50AA8F15181}" type="presParOf" srcId="{BFC07DF0-76DA-45E0-A969-C2EB30975816}" destId="{313B7343-B3D6-435F-97E3-9F0C62CB5B0D}" srcOrd="4" destOrd="0" presId="urn:microsoft.com/office/officeart/2005/8/layout/chevron1"/>
    <dgm:cxn modelId="{CE6FF3E7-E72B-47C3-85F4-DB37A4563A07}" type="presParOf" srcId="{313B7343-B3D6-435F-97E3-9F0C62CB5B0D}" destId="{EE524E23-AD9F-46C7-BBD1-CB89E12C8D36}" srcOrd="0" destOrd="0" presId="urn:microsoft.com/office/officeart/2005/8/layout/chevron1"/>
    <dgm:cxn modelId="{9ABA6C3D-FB50-4253-BBDF-7AA1E297F6F6}" type="presParOf" srcId="{313B7343-B3D6-435F-97E3-9F0C62CB5B0D}" destId="{BCF5D878-AB63-472A-9BDD-21BE770192DD}" srcOrd="1" destOrd="0" presId="urn:microsoft.com/office/officeart/2005/8/layout/chevron1"/>
    <dgm:cxn modelId="{0EC859A5-473F-44C8-97C7-2D490ACB9284}" type="presParOf" srcId="{BFC07DF0-76DA-45E0-A969-C2EB30975816}" destId="{231E445B-ABFB-4D51-B42F-F36758565184}" srcOrd="5" destOrd="0" presId="urn:microsoft.com/office/officeart/2005/8/layout/chevron1"/>
    <dgm:cxn modelId="{A18CE03F-1AF1-43A4-BEDB-2DAB5A7B93A2}" type="presParOf" srcId="{BFC07DF0-76DA-45E0-A969-C2EB30975816}" destId="{643CB6F9-C99C-48EF-ACA7-AD028BCEBCD8}" srcOrd="6" destOrd="0" presId="urn:microsoft.com/office/officeart/2005/8/layout/chevron1"/>
    <dgm:cxn modelId="{3FC41A69-445B-469B-9BBA-3411175789ED}" type="presParOf" srcId="{643CB6F9-C99C-48EF-ACA7-AD028BCEBCD8}" destId="{ACC584F0-E918-490C-AEA5-BC9DFC8E2A40}" srcOrd="0" destOrd="0" presId="urn:microsoft.com/office/officeart/2005/8/layout/chevron1"/>
    <dgm:cxn modelId="{5B325924-A1B9-47EA-855F-3455D4350521}" type="presParOf" srcId="{643CB6F9-C99C-48EF-ACA7-AD028BCEBCD8}" destId="{35909C1B-2F22-47A7-8417-A065E015B067}" srcOrd="1" destOrd="0" presId="urn:microsoft.com/office/officeart/2005/8/layout/chevron1"/>
    <dgm:cxn modelId="{15E72634-573F-4BBA-A2C3-148C3D1C668E}" type="presParOf" srcId="{BFC07DF0-76DA-45E0-A969-C2EB30975816}" destId="{E6DB336C-6153-4CF7-B565-1D04A38A67D8}" srcOrd="7" destOrd="0" presId="urn:microsoft.com/office/officeart/2005/8/layout/chevron1"/>
    <dgm:cxn modelId="{47E66F4D-3BB0-4D3E-A9FD-36B3E9B40109}" type="presParOf" srcId="{BFC07DF0-76DA-45E0-A969-C2EB30975816}" destId="{0DDEAD8F-6E9B-470F-A824-77B2D70B7C76}" srcOrd="8" destOrd="0" presId="urn:microsoft.com/office/officeart/2005/8/layout/chevron1"/>
    <dgm:cxn modelId="{E6BB6187-949E-4715-95AA-B6A2D98AE2F4}" type="presParOf" srcId="{0DDEAD8F-6E9B-470F-A824-77B2D70B7C76}" destId="{E781FF98-E59E-4A07-ACD8-66DB1EB272B7}" srcOrd="0" destOrd="0" presId="urn:microsoft.com/office/officeart/2005/8/layout/chevron1"/>
    <dgm:cxn modelId="{6D44605F-2D8A-42BD-ABA4-6EA7F3F8CD20}" type="presParOf" srcId="{0DDEAD8F-6E9B-470F-A824-77B2D70B7C76}" destId="{97144180-F1D7-4C09-BDA3-F83F21609BC4}"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8AB5E6-67F9-4854-AF0B-80FAFAD0BA97}" type="doc">
      <dgm:prSet loTypeId="urn:microsoft.com/office/officeart/2005/8/layout/process1" loCatId="process" qsTypeId="urn:microsoft.com/office/officeart/2005/8/quickstyle/3d3" qsCatId="3D" csTypeId="urn:microsoft.com/office/officeart/2005/8/colors/colorful1" csCatId="colorful"/>
      <dgm:spPr/>
      <dgm:t>
        <a:bodyPr/>
        <a:lstStyle/>
        <a:p>
          <a:endParaRPr lang="en-US"/>
        </a:p>
      </dgm:t>
    </dgm:pt>
    <dgm:pt modelId="{0719196A-D0AC-4B0A-92D4-C447BE003CC0}">
      <dgm:prSet/>
      <dgm:spPr/>
      <dgm:t>
        <a:bodyPr/>
        <a:lstStyle/>
        <a:p>
          <a:r>
            <a:rPr lang="en-US">
              <a:latin typeface="Gotham Rounded Bold" pitchFamily="50" charset="0"/>
            </a:rPr>
            <a:t>Webinar attachment #1 includes links to all 3 credit repositories, as well as annualcreditreport.com.  </a:t>
          </a:r>
        </a:p>
      </dgm:t>
    </dgm:pt>
    <dgm:pt modelId="{07E24825-5D21-4DEF-A040-594BB842BDB3}" type="parTrans" cxnId="{74382F64-E6AA-4A91-B995-6A84A5C795BF}">
      <dgm:prSet/>
      <dgm:spPr/>
      <dgm:t>
        <a:bodyPr/>
        <a:lstStyle/>
        <a:p>
          <a:endParaRPr lang="en-US"/>
        </a:p>
      </dgm:t>
    </dgm:pt>
    <dgm:pt modelId="{72DEBD8D-8AF9-4E94-B6E4-FFB3BB75C466}" type="sibTrans" cxnId="{74382F64-E6AA-4A91-B995-6A84A5C795BF}">
      <dgm:prSet/>
      <dgm:spPr/>
      <dgm:t>
        <a:bodyPr/>
        <a:lstStyle/>
        <a:p>
          <a:endParaRPr lang="en-US"/>
        </a:p>
      </dgm:t>
    </dgm:pt>
    <dgm:pt modelId="{0EBF4303-479D-4436-9069-38D0024A6142}">
      <dgm:prSet/>
      <dgm:spPr/>
      <dgm:t>
        <a:bodyPr/>
        <a:lstStyle/>
        <a:p>
          <a:r>
            <a:rPr lang="en-US" dirty="0">
              <a:latin typeface="Gotham Rounded Bold" pitchFamily="50" charset="0"/>
            </a:rPr>
            <a:t>Review your credit report and get prepared, so you can enjoy the lowest interest rate possible </a:t>
          </a:r>
        </a:p>
      </dgm:t>
    </dgm:pt>
    <dgm:pt modelId="{A8B34168-5C4A-4203-8315-C03A26E2798F}" type="parTrans" cxnId="{E1136B46-B351-476D-BB7F-CCC0EFEED8A9}">
      <dgm:prSet/>
      <dgm:spPr/>
      <dgm:t>
        <a:bodyPr/>
        <a:lstStyle/>
        <a:p>
          <a:endParaRPr lang="en-US"/>
        </a:p>
      </dgm:t>
    </dgm:pt>
    <dgm:pt modelId="{D93FBE04-4932-41B8-B1A7-763AEE1C433B}" type="sibTrans" cxnId="{E1136B46-B351-476D-BB7F-CCC0EFEED8A9}">
      <dgm:prSet/>
      <dgm:spPr/>
      <dgm:t>
        <a:bodyPr/>
        <a:lstStyle/>
        <a:p>
          <a:endParaRPr lang="en-US"/>
        </a:p>
      </dgm:t>
    </dgm:pt>
    <dgm:pt modelId="{42B036BF-7184-42A8-854C-CD4D7F38B898}">
      <dgm:prSet custT="1"/>
      <dgm:spPr/>
      <dgm:t>
        <a:bodyPr/>
        <a:lstStyle/>
        <a:p>
          <a:r>
            <a:rPr lang="en-US" sz="1200" dirty="0">
              <a:latin typeface="Gotham Rounded Bold" pitchFamily="50" charset="0"/>
            </a:rPr>
            <a:t>and save cash over the life of your loan</a:t>
          </a:r>
          <a:r>
            <a:rPr lang="en-US" sz="1100" dirty="0"/>
            <a:t>.</a:t>
          </a:r>
        </a:p>
      </dgm:t>
    </dgm:pt>
    <dgm:pt modelId="{EEAFE65C-CD01-42D8-A8B1-933CE4B0000D}" type="parTrans" cxnId="{9E56C22E-725D-42E3-AF40-F958A7F8E93C}">
      <dgm:prSet/>
      <dgm:spPr/>
      <dgm:t>
        <a:bodyPr/>
        <a:lstStyle/>
        <a:p>
          <a:endParaRPr lang="en-US"/>
        </a:p>
      </dgm:t>
    </dgm:pt>
    <dgm:pt modelId="{A8507A15-5AB8-486F-A196-8CAE44629720}" type="sibTrans" cxnId="{9E56C22E-725D-42E3-AF40-F958A7F8E93C}">
      <dgm:prSet/>
      <dgm:spPr/>
      <dgm:t>
        <a:bodyPr/>
        <a:lstStyle/>
        <a:p>
          <a:endParaRPr lang="en-US"/>
        </a:p>
      </dgm:t>
    </dgm:pt>
    <dgm:pt modelId="{F7233B8B-18D4-4365-9ED8-178C552DDC56}" type="pres">
      <dgm:prSet presAssocID="{D08AB5E6-67F9-4854-AF0B-80FAFAD0BA97}" presName="Name0" presStyleCnt="0">
        <dgm:presLayoutVars>
          <dgm:dir/>
          <dgm:resizeHandles val="exact"/>
        </dgm:presLayoutVars>
      </dgm:prSet>
      <dgm:spPr/>
    </dgm:pt>
    <dgm:pt modelId="{697AE65A-7477-402F-B97E-6CF0F991EA39}" type="pres">
      <dgm:prSet presAssocID="{0719196A-D0AC-4B0A-92D4-C447BE003CC0}" presName="node" presStyleLbl="node1" presStyleIdx="0" presStyleCnt="3">
        <dgm:presLayoutVars>
          <dgm:bulletEnabled val="1"/>
        </dgm:presLayoutVars>
      </dgm:prSet>
      <dgm:spPr/>
    </dgm:pt>
    <dgm:pt modelId="{87072CCB-C2C9-485C-81BC-4D93E835288C}" type="pres">
      <dgm:prSet presAssocID="{72DEBD8D-8AF9-4E94-B6E4-FFB3BB75C466}" presName="sibTrans" presStyleLbl="sibTrans2D1" presStyleIdx="0" presStyleCnt="2"/>
      <dgm:spPr/>
    </dgm:pt>
    <dgm:pt modelId="{53EABECC-D6C8-4221-8AD3-E68CDB630462}" type="pres">
      <dgm:prSet presAssocID="{72DEBD8D-8AF9-4E94-B6E4-FFB3BB75C466}" presName="connectorText" presStyleLbl="sibTrans2D1" presStyleIdx="0" presStyleCnt="2"/>
      <dgm:spPr/>
    </dgm:pt>
    <dgm:pt modelId="{13008134-B639-49A6-949D-14ECE60F0BB6}" type="pres">
      <dgm:prSet presAssocID="{0EBF4303-479D-4436-9069-38D0024A6142}" presName="node" presStyleLbl="node1" presStyleIdx="1" presStyleCnt="3">
        <dgm:presLayoutVars>
          <dgm:bulletEnabled val="1"/>
        </dgm:presLayoutVars>
      </dgm:prSet>
      <dgm:spPr/>
    </dgm:pt>
    <dgm:pt modelId="{C5E95FD6-27BD-41F7-9F0D-AC5FBCB05917}" type="pres">
      <dgm:prSet presAssocID="{D93FBE04-4932-41B8-B1A7-763AEE1C433B}" presName="sibTrans" presStyleLbl="sibTrans2D1" presStyleIdx="1" presStyleCnt="2"/>
      <dgm:spPr/>
    </dgm:pt>
    <dgm:pt modelId="{C4F5779A-F8AF-4AEA-864F-AA059B84CB5D}" type="pres">
      <dgm:prSet presAssocID="{D93FBE04-4932-41B8-B1A7-763AEE1C433B}" presName="connectorText" presStyleLbl="sibTrans2D1" presStyleIdx="1" presStyleCnt="2"/>
      <dgm:spPr/>
    </dgm:pt>
    <dgm:pt modelId="{30DA8E9A-96EE-403D-A868-0F5EF2A1C8B3}" type="pres">
      <dgm:prSet presAssocID="{42B036BF-7184-42A8-854C-CD4D7F38B898}" presName="node" presStyleLbl="node1" presStyleIdx="2" presStyleCnt="3">
        <dgm:presLayoutVars>
          <dgm:bulletEnabled val="1"/>
        </dgm:presLayoutVars>
      </dgm:prSet>
      <dgm:spPr/>
    </dgm:pt>
  </dgm:ptLst>
  <dgm:cxnLst>
    <dgm:cxn modelId="{C1720618-E99D-41C8-B9E1-3EFA5142761E}" type="presOf" srcId="{0719196A-D0AC-4B0A-92D4-C447BE003CC0}" destId="{697AE65A-7477-402F-B97E-6CF0F991EA39}" srcOrd="0" destOrd="0" presId="urn:microsoft.com/office/officeart/2005/8/layout/process1"/>
    <dgm:cxn modelId="{7FAA401C-140F-4E76-B099-1BF0156A6EB4}" type="presOf" srcId="{D08AB5E6-67F9-4854-AF0B-80FAFAD0BA97}" destId="{F7233B8B-18D4-4365-9ED8-178C552DDC56}" srcOrd="0" destOrd="0" presId="urn:microsoft.com/office/officeart/2005/8/layout/process1"/>
    <dgm:cxn modelId="{9E56C22E-725D-42E3-AF40-F958A7F8E93C}" srcId="{D08AB5E6-67F9-4854-AF0B-80FAFAD0BA97}" destId="{42B036BF-7184-42A8-854C-CD4D7F38B898}" srcOrd="2" destOrd="0" parTransId="{EEAFE65C-CD01-42D8-A8B1-933CE4B0000D}" sibTransId="{A8507A15-5AB8-486F-A196-8CAE44629720}"/>
    <dgm:cxn modelId="{74382F64-E6AA-4A91-B995-6A84A5C795BF}" srcId="{D08AB5E6-67F9-4854-AF0B-80FAFAD0BA97}" destId="{0719196A-D0AC-4B0A-92D4-C447BE003CC0}" srcOrd="0" destOrd="0" parTransId="{07E24825-5D21-4DEF-A040-594BB842BDB3}" sibTransId="{72DEBD8D-8AF9-4E94-B6E4-FFB3BB75C466}"/>
    <dgm:cxn modelId="{E1136B46-B351-476D-BB7F-CCC0EFEED8A9}" srcId="{D08AB5E6-67F9-4854-AF0B-80FAFAD0BA97}" destId="{0EBF4303-479D-4436-9069-38D0024A6142}" srcOrd="1" destOrd="0" parTransId="{A8B34168-5C4A-4203-8315-C03A26E2798F}" sibTransId="{D93FBE04-4932-41B8-B1A7-763AEE1C433B}"/>
    <dgm:cxn modelId="{3B212C95-D10D-48AF-AC86-0C40797F9C4B}" type="presOf" srcId="{D93FBE04-4932-41B8-B1A7-763AEE1C433B}" destId="{C4F5779A-F8AF-4AEA-864F-AA059B84CB5D}" srcOrd="1" destOrd="0" presId="urn:microsoft.com/office/officeart/2005/8/layout/process1"/>
    <dgm:cxn modelId="{EE545297-8FAC-4B16-966C-9B6B5549AE7E}" type="presOf" srcId="{72DEBD8D-8AF9-4E94-B6E4-FFB3BB75C466}" destId="{87072CCB-C2C9-485C-81BC-4D93E835288C}" srcOrd="0" destOrd="0" presId="urn:microsoft.com/office/officeart/2005/8/layout/process1"/>
    <dgm:cxn modelId="{CB8CB2A2-1473-4C5F-B2DD-A292F3FC36AE}" type="presOf" srcId="{42B036BF-7184-42A8-854C-CD4D7F38B898}" destId="{30DA8E9A-96EE-403D-A868-0F5EF2A1C8B3}" srcOrd="0" destOrd="0" presId="urn:microsoft.com/office/officeart/2005/8/layout/process1"/>
    <dgm:cxn modelId="{C87767B3-EB71-4ECB-A547-E35CC3FEB194}" type="presOf" srcId="{D93FBE04-4932-41B8-B1A7-763AEE1C433B}" destId="{C5E95FD6-27BD-41F7-9F0D-AC5FBCB05917}" srcOrd="0" destOrd="0" presId="urn:microsoft.com/office/officeart/2005/8/layout/process1"/>
    <dgm:cxn modelId="{E04A94C2-18D1-4BDE-B5F1-688E4D8C9A14}" type="presOf" srcId="{72DEBD8D-8AF9-4E94-B6E4-FFB3BB75C466}" destId="{53EABECC-D6C8-4221-8AD3-E68CDB630462}" srcOrd="1" destOrd="0" presId="urn:microsoft.com/office/officeart/2005/8/layout/process1"/>
    <dgm:cxn modelId="{FA3D5DC7-F02E-4D60-8BB2-0432C67BC2E1}" type="presOf" srcId="{0EBF4303-479D-4436-9069-38D0024A6142}" destId="{13008134-B639-49A6-949D-14ECE60F0BB6}" srcOrd="0" destOrd="0" presId="urn:microsoft.com/office/officeart/2005/8/layout/process1"/>
    <dgm:cxn modelId="{E9D20095-12E4-4025-B9E9-AE1DDD0BE344}" type="presParOf" srcId="{F7233B8B-18D4-4365-9ED8-178C552DDC56}" destId="{697AE65A-7477-402F-B97E-6CF0F991EA39}" srcOrd="0" destOrd="0" presId="urn:microsoft.com/office/officeart/2005/8/layout/process1"/>
    <dgm:cxn modelId="{2A18AB91-4B7B-4762-8452-2776604485A4}" type="presParOf" srcId="{F7233B8B-18D4-4365-9ED8-178C552DDC56}" destId="{87072CCB-C2C9-485C-81BC-4D93E835288C}" srcOrd="1" destOrd="0" presId="urn:microsoft.com/office/officeart/2005/8/layout/process1"/>
    <dgm:cxn modelId="{DAB6589B-EEBD-4FB8-AECF-C2979DD9328D}" type="presParOf" srcId="{87072CCB-C2C9-485C-81BC-4D93E835288C}" destId="{53EABECC-D6C8-4221-8AD3-E68CDB630462}" srcOrd="0" destOrd="0" presId="urn:microsoft.com/office/officeart/2005/8/layout/process1"/>
    <dgm:cxn modelId="{31917EF8-6AE0-48C9-AD24-1E88BF0DB1ED}" type="presParOf" srcId="{F7233B8B-18D4-4365-9ED8-178C552DDC56}" destId="{13008134-B639-49A6-949D-14ECE60F0BB6}" srcOrd="2" destOrd="0" presId="urn:microsoft.com/office/officeart/2005/8/layout/process1"/>
    <dgm:cxn modelId="{00D8F575-BB4A-41EA-A84E-7723BEAB04AF}" type="presParOf" srcId="{F7233B8B-18D4-4365-9ED8-178C552DDC56}" destId="{C5E95FD6-27BD-41F7-9F0D-AC5FBCB05917}" srcOrd="3" destOrd="0" presId="urn:microsoft.com/office/officeart/2005/8/layout/process1"/>
    <dgm:cxn modelId="{29011F31-7F0B-4270-B67D-373AC058E32E}" type="presParOf" srcId="{C5E95FD6-27BD-41F7-9F0D-AC5FBCB05917}" destId="{C4F5779A-F8AF-4AEA-864F-AA059B84CB5D}" srcOrd="0" destOrd="0" presId="urn:microsoft.com/office/officeart/2005/8/layout/process1"/>
    <dgm:cxn modelId="{9F68A078-B260-4687-B4FC-8BD7722DE2A0}" type="presParOf" srcId="{F7233B8B-18D4-4365-9ED8-178C552DDC56}" destId="{30DA8E9A-96EE-403D-A868-0F5EF2A1C8B3}"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CEA2D4-DF06-422C-ABD3-40A6CBF170AA}"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B9B367F2-8AF0-402A-AA42-1F63DAF028BE}">
      <dgm:prSet phldrT="[Text]" custT="1"/>
      <dgm:spPr/>
      <dgm:t>
        <a:bodyPr/>
        <a:lstStyle/>
        <a:p>
          <a:r>
            <a:rPr lang="en-US" sz="1800" dirty="0">
              <a:latin typeface="Gotham Rounded Book" pitchFamily="50" charset="0"/>
            </a:rPr>
            <a:t>Make goals specific	</a:t>
          </a:r>
        </a:p>
      </dgm:t>
    </dgm:pt>
    <dgm:pt modelId="{60AC5FA2-4DB4-4B0F-BEB0-D1DA8214BFAD}" type="parTrans" cxnId="{4BF46A38-CCC9-4F23-895A-1A020FEB5A91}">
      <dgm:prSet/>
      <dgm:spPr/>
      <dgm:t>
        <a:bodyPr/>
        <a:lstStyle/>
        <a:p>
          <a:endParaRPr lang="en-US"/>
        </a:p>
      </dgm:t>
    </dgm:pt>
    <dgm:pt modelId="{AFCD827A-9D14-437D-86B4-977CDE235DBD}" type="sibTrans" cxnId="{4BF46A38-CCC9-4F23-895A-1A020FEB5A91}">
      <dgm:prSet/>
      <dgm:spPr/>
      <dgm:t>
        <a:bodyPr/>
        <a:lstStyle/>
        <a:p>
          <a:endParaRPr lang="en-US" dirty="0"/>
        </a:p>
      </dgm:t>
    </dgm:pt>
    <dgm:pt modelId="{1FFDFACE-2D4B-4182-AADD-8ADDD14D3976}">
      <dgm:prSet phldrT="[Text]" custT="1"/>
      <dgm:spPr/>
      <dgm:t>
        <a:bodyPr/>
        <a:lstStyle/>
        <a:p>
          <a:r>
            <a:rPr lang="en-US" sz="1400" dirty="0">
              <a:latin typeface="Gotham Rounded Book" pitchFamily="50" charset="0"/>
            </a:rPr>
            <a:t>Be prepared to compromise</a:t>
          </a:r>
        </a:p>
      </dgm:t>
    </dgm:pt>
    <dgm:pt modelId="{B257A28A-4382-4950-A5B7-C39C9330D754}" type="parTrans" cxnId="{AEBBB3E3-A703-4476-9338-ACB99162F726}">
      <dgm:prSet/>
      <dgm:spPr/>
      <dgm:t>
        <a:bodyPr/>
        <a:lstStyle/>
        <a:p>
          <a:endParaRPr lang="en-US"/>
        </a:p>
      </dgm:t>
    </dgm:pt>
    <dgm:pt modelId="{A7A764DF-130A-46E6-B8F4-FE4C01F4066D}" type="sibTrans" cxnId="{AEBBB3E3-A703-4476-9338-ACB99162F726}">
      <dgm:prSet/>
      <dgm:spPr/>
      <dgm:t>
        <a:bodyPr/>
        <a:lstStyle/>
        <a:p>
          <a:endParaRPr lang="en-US" dirty="0"/>
        </a:p>
      </dgm:t>
    </dgm:pt>
    <dgm:pt modelId="{D5818D46-2C21-443F-B2BD-C19698DB0C9E}">
      <dgm:prSet phldrT="[Text]" custT="1"/>
      <dgm:spPr/>
      <dgm:t>
        <a:bodyPr/>
        <a:lstStyle/>
        <a:p>
          <a:r>
            <a:rPr lang="en-US" sz="1600" dirty="0">
              <a:latin typeface="Gotham Rounded Book" pitchFamily="50" charset="0"/>
            </a:rPr>
            <a:t>Set realistic goals and objectives</a:t>
          </a:r>
        </a:p>
      </dgm:t>
    </dgm:pt>
    <dgm:pt modelId="{9F11EA57-49A7-4DE2-A34B-66E755BD1389}" type="parTrans" cxnId="{E10797D6-B9C8-4B7C-BA36-8FD731B037E1}">
      <dgm:prSet/>
      <dgm:spPr/>
      <dgm:t>
        <a:bodyPr/>
        <a:lstStyle/>
        <a:p>
          <a:endParaRPr lang="en-US"/>
        </a:p>
      </dgm:t>
    </dgm:pt>
    <dgm:pt modelId="{B13B4116-54DD-49D3-A7F0-6F3A40DE4A72}" type="sibTrans" cxnId="{E10797D6-B9C8-4B7C-BA36-8FD731B037E1}">
      <dgm:prSet/>
      <dgm:spPr/>
      <dgm:t>
        <a:bodyPr/>
        <a:lstStyle/>
        <a:p>
          <a:endParaRPr lang="en-US" dirty="0"/>
        </a:p>
      </dgm:t>
    </dgm:pt>
    <dgm:pt modelId="{2642DDD9-6C30-4015-BB94-B126C854E5EA}">
      <dgm:prSet phldrT="[Text]" custT="1"/>
      <dgm:spPr/>
      <dgm:t>
        <a:bodyPr/>
        <a:lstStyle/>
        <a:p>
          <a:r>
            <a:rPr lang="en-US" sz="1600" dirty="0">
              <a:latin typeface="Gotham Rounded Book" pitchFamily="50" charset="0"/>
            </a:rPr>
            <a:t>Exercise will power</a:t>
          </a:r>
        </a:p>
      </dgm:t>
    </dgm:pt>
    <dgm:pt modelId="{4C79A9A0-E139-405E-8A65-95E348B39ADD}" type="parTrans" cxnId="{937A6BB8-236B-4E82-AEF6-33D517AC0B00}">
      <dgm:prSet/>
      <dgm:spPr/>
      <dgm:t>
        <a:bodyPr/>
        <a:lstStyle/>
        <a:p>
          <a:endParaRPr lang="en-US"/>
        </a:p>
      </dgm:t>
    </dgm:pt>
    <dgm:pt modelId="{C9E3B380-060A-41C8-937A-14C21B69E2F5}" type="sibTrans" cxnId="{937A6BB8-236B-4E82-AEF6-33D517AC0B00}">
      <dgm:prSet/>
      <dgm:spPr/>
      <dgm:t>
        <a:bodyPr/>
        <a:lstStyle/>
        <a:p>
          <a:endParaRPr lang="en-US" dirty="0"/>
        </a:p>
      </dgm:t>
    </dgm:pt>
    <dgm:pt modelId="{466EC441-CB12-441B-9C0B-CB34F3F0DA7A}">
      <dgm:prSet phldrT="[Text]" custT="1"/>
      <dgm:spPr/>
      <dgm:t>
        <a:bodyPr/>
        <a:lstStyle/>
        <a:p>
          <a:r>
            <a:rPr lang="en-US" sz="2000" dirty="0">
              <a:latin typeface="Gotham Rounded Book" pitchFamily="50" charset="0"/>
            </a:rPr>
            <a:t>Be flexible</a:t>
          </a:r>
        </a:p>
      </dgm:t>
    </dgm:pt>
    <dgm:pt modelId="{611CE034-1B9F-4089-B099-9A087C778464}" type="parTrans" cxnId="{8A23F1E0-AA38-44C4-BB54-88E790A8D2DC}">
      <dgm:prSet/>
      <dgm:spPr/>
      <dgm:t>
        <a:bodyPr/>
        <a:lstStyle/>
        <a:p>
          <a:endParaRPr lang="en-US"/>
        </a:p>
      </dgm:t>
    </dgm:pt>
    <dgm:pt modelId="{84923861-B69A-4BA0-B59A-A388ABB5075A}" type="sibTrans" cxnId="{8A23F1E0-AA38-44C4-BB54-88E790A8D2DC}">
      <dgm:prSet/>
      <dgm:spPr/>
      <dgm:t>
        <a:bodyPr/>
        <a:lstStyle/>
        <a:p>
          <a:endParaRPr lang="en-US" dirty="0"/>
        </a:p>
      </dgm:t>
    </dgm:pt>
    <dgm:pt modelId="{0208CE57-FBCA-4E15-923C-1ED0B5A4AE5E}">
      <dgm:prSet phldrT="[Text]" custT="1"/>
      <dgm:spPr/>
      <dgm:t>
        <a:bodyPr/>
        <a:lstStyle/>
        <a:p>
          <a:r>
            <a:rPr lang="en-US" sz="1400" dirty="0">
              <a:latin typeface="Gotham Rounded Book" pitchFamily="50" charset="0"/>
            </a:rPr>
            <a:t>Develop a good record keeping system</a:t>
          </a:r>
        </a:p>
      </dgm:t>
    </dgm:pt>
    <dgm:pt modelId="{8DA1D48D-B5A2-4AC7-B497-5B2C919D77F6}" type="parTrans" cxnId="{C200E29E-9D0D-4903-845F-194EC5EAF638}">
      <dgm:prSet/>
      <dgm:spPr/>
      <dgm:t>
        <a:bodyPr/>
        <a:lstStyle/>
        <a:p>
          <a:endParaRPr lang="en-US"/>
        </a:p>
      </dgm:t>
    </dgm:pt>
    <dgm:pt modelId="{D68812D8-A3A9-418C-B945-E67F87104F27}" type="sibTrans" cxnId="{C200E29E-9D0D-4903-845F-194EC5EAF638}">
      <dgm:prSet/>
      <dgm:spPr/>
      <dgm:t>
        <a:bodyPr/>
        <a:lstStyle/>
        <a:p>
          <a:endParaRPr lang="en-US" dirty="0"/>
        </a:p>
      </dgm:t>
    </dgm:pt>
    <dgm:pt modelId="{E6AF8A3E-31F7-47C2-8137-1BAED0BA1037}" type="pres">
      <dgm:prSet presAssocID="{55CEA2D4-DF06-422C-ABD3-40A6CBF170AA}" presName="cycle" presStyleCnt="0">
        <dgm:presLayoutVars>
          <dgm:dir/>
          <dgm:resizeHandles val="exact"/>
        </dgm:presLayoutVars>
      </dgm:prSet>
      <dgm:spPr/>
    </dgm:pt>
    <dgm:pt modelId="{3C29B871-25B0-405B-B157-7B3748AA7330}" type="pres">
      <dgm:prSet presAssocID="{B9B367F2-8AF0-402A-AA42-1F63DAF028BE}" presName="node" presStyleLbl="node1" presStyleIdx="0" presStyleCnt="6">
        <dgm:presLayoutVars>
          <dgm:bulletEnabled val="1"/>
        </dgm:presLayoutVars>
      </dgm:prSet>
      <dgm:spPr/>
    </dgm:pt>
    <dgm:pt modelId="{38C8CB2F-D267-4749-8235-6A50A9627EF1}" type="pres">
      <dgm:prSet presAssocID="{AFCD827A-9D14-437D-86B4-977CDE235DBD}" presName="sibTrans" presStyleLbl="sibTrans2D1" presStyleIdx="0" presStyleCnt="6"/>
      <dgm:spPr/>
    </dgm:pt>
    <dgm:pt modelId="{8A88A0CC-D4D2-486D-8D45-795E05C2735E}" type="pres">
      <dgm:prSet presAssocID="{AFCD827A-9D14-437D-86B4-977CDE235DBD}" presName="connectorText" presStyleLbl="sibTrans2D1" presStyleIdx="0" presStyleCnt="6"/>
      <dgm:spPr/>
    </dgm:pt>
    <dgm:pt modelId="{45829432-6140-4DA0-9931-CE2075FD0726}" type="pres">
      <dgm:prSet presAssocID="{1FFDFACE-2D4B-4182-AADD-8ADDD14D3976}" presName="node" presStyleLbl="node1" presStyleIdx="1" presStyleCnt="6" custScaleX="112496">
        <dgm:presLayoutVars>
          <dgm:bulletEnabled val="1"/>
        </dgm:presLayoutVars>
      </dgm:prSet>
      <dgm:spPr/>
    </dgm:pt>
    <dgm:pt modelId="{67051DBF-19B7-4744-841B-248A2078145A}" type="pres">
      <dgm:prSet presAssocID="{A7A764DF-130A-46E6-B8F4-FE4C01F4066D}" presName="sibTrans" presStyleLbl="sibTrans2D1" presStyleIdx="1" presStyleCnt="6"/>
      <dgm:spPr/>
    </dgm:pt>
    <dgm:pt modelId="{72DDDE2D-FB61-48BC-81A0-998A57D426E7}" type="pres">
      <dgm:prSet presAssocID="{A7A764DF-130A-46E6-B8F4-FE4C01F4066D}" presName="connectorText" presStyleLbl="sibTrans2D1" presStyleIdx="1" presStyleCnt="6"/>
      <dgm:spPr/>
    </dgm:pt>
    <dgm:pt modelId="{DF253224-2512-48F9-911B-0F81616AEE00}" type="pres">
      <dgm:prSet presAssocID="{D5818D46-2C21-443F-B2BD-C19698DB0C9E}" presName="node" presStyleLbl="node1" presStyleIdx="2" presStyleCnt="6" custScaleX="108331">
        <dgm:presLayoutVars>
          <dgm:bulletEnabled val="1"/>
        </dgm:presLayoutVars>
      </dgm:prSet>
      <dgm:spPr/>
    </dgm:pt>
    <dgm:pt modelId="{1F36A1CF-AC9F-48FB-ABC3-5F0DE7E5492C}" type="pres">
      <dgm:prSet presAssocID="{B13B4116-54DD-49D3-A7F0-6F3A40DE4A72}" presName="sibTrans" presStyleLbl="sibTrans2D1" presStyleIdx="2" presStyleCnt="6"/>
      <dgm:spPr/>
    </dgm:pt>
    <dgm:pt modelId="{0F48F544-C196-42DC-A39E-A93BBE127171}" type="pres">
      <dgm:prSet presAssocID="{B13B4116-54DD-49D3-A7F0-6F3A40DE4A72}" presName="connectorText" presStyleLbl="sibTrans2D1" presStyleIdx="2" presStyleCnt="6"/>
      <dgm:spPr/>
    </dgm:pt>
    <dgm:pt modelId="{34DA79A0-E72A-40E9-B39E-703F5E4F9326}" type="pres">
      <dgm:prSet presAssocID="{2642DDD9-6C30-4015-BB94-B126C854E5EA}" presName="node" presStyleLbl="node1" presStyleIdx="3" presStyleCnt="6">
        <dgm:presLayoutVars>
          <dgm:bulletEnabled val="1"/>
        </dgm:presLayoutVars>
      </dgm:prSet>
      <dgm:spPr/>
    </dgm:pt>
    <dgm:pt modelId="{8B6CF10E-ECB8-4CF0-ADBA-6ED31D543A87}" type="pres">
      <dgm:prSet presAssocID="{C9E3B380-060A-41C8-937A-14C21B69E2F5}" presName="sibTrans" presStyleLbl="sibTrans2D1" presStyleIdx="3" presStyleCnt="6"/>
      <dgm:spPr/>
    </dgm:pt>
    <dgm:pt modelId="{25EDD86B-B0A2-4FA6-B7EA-119DD96E152C}" type="pres">
      <dgm:prSet presAssocID="{C9E3B380-060A-41C8-937A-14C21B69E2F5}" presName="connectorText" presStyleLbl="sibTrans2D1" presStyleIdx="3" presStyleCnt="6"/>
      <dgm:spPr/>
    </dgm:pt>
    <dgm:pt modelId="{C4136D0C-E7D6-46FF-982F-DD6A63C6D04A}" type="pres">
      <dgm:prSet presAssocID="{466EC441-CB12-441B-9C0B-CB34F3F0DA7A}" presName="node" presStyleLbl="node1" presStyleIdx="4" presStyleCnt="6">
        <dgm:presLayoutVars>
          <dgm:bulletEnabled val="1"/>
        </dgm:presLayoutVars>
      </dgm:prSet>
      <dgm:spPr/>
    </dgm:pt>
    <dgm:pt modelId="{F39946F1-A45F-4B67-A968-79DC5583CE11}" type="pres">
      <dgm:prSet presAssocID="{84923861-B69A-4BA0-B59A-A388ABB5075A}" presName="sibTrans" presStyleLbl="sibTrans2D1" presStyleIdx="4" presStyleCnt="6"/>
      <dgm:spPr/>
    </dgm:pt>
    <dgm:pt modelId="{C2F641EF-B9F8-486B-89DD-CAAF2D5588B2}" type="pres">
      <dgm:prSet presAssocID="{84923861-B69A-4BA0-B59A-A388ABB5075A}" presName="connectorText" presStyleLbl="sibTrans2D1" presStyleIdx="4" presStyleCnt="6"/>
      <dgm:spPr/>
    </dgm:pt>
    <dgm:pt modelId="{8A902912-030E-4DF7-AA13-C494771125FB}" type="pres">
      <dgm:prSet presAssocID="{0208CE57-FBCA-4E15-923C-1ED0B5A4AE5E}" presName="node" presStyleLbl="node1" presStyleIdx="5" presStyleCnt="6">
        <dgm:presLayoutVars>
          <dgm:bulletEnabled val="1"/>
        </dgm:presLayoutVars>
      </dgm:prSet>
      <dgm:spPr/>
    </dgm:pt>
    <dgm:pt modelId="{BF3B9790-ECFB-4A88-B7B7-137F29B5D7EF}" type="pres">
      <dgm:prSet presAssocID="{D68812D8-A3A9-418C-B945-E67F87104F27}" presName="sibTrans" presStyleLbl="sibTrans2D1" presStyleIdx="5" presStyleCnt="6"/>
      <dgm:spPr/>
    </dgm:pt>
    <dgm:pt modelId="{E395A399-3939-4789-830F-A71AF1AB12A2}" type="pres">
      <dgm:prSet presAssocID="{D68812D8-A3A9-418C-B945-E67F87104F27}" presName="connectorText" presStyleLbl="sibTrans2D1" presStyleIdx="5" presStyleCnt="6"/>
      <dgm:spPr/>
    </dgm:pt>
  </dgm:ptLst>
  <dgm:cxnLst>
    <dgm:cxn modelId="{6702C112-BC1F-49CE-8FCC-9A481AA4B9CE}" type="presOf" srcId="{B13B4116-54DD-49D3-A7F0-6F3A40DE4A72}" destId="{1F36A1CF-AC9F-48FB-ABC3-5F0DE7E5492C}" srcOrd="0" destOrd="0" presId="urn:microsoft.com/office/officeart/2005/8/layout/cycle2"/>
    <dgm:cxn modelId="{C4BD5B26-6294-48F2-A5CB-2608E1000755}" type="presOf" srcId="{466EC441-CB12-441B-9C0B-CB34F3F0DA7A}" destId="{C4136D0C-E7D6-46FF-982F-DD6A63C6D04A}" srcOrd="0" destOrd="0" presId="urn:microsoft.com/office/officeart/2005/8/layout/cycle2"/>
    <dgm:cxn modelId="{8369EF2C-13CA-4775-9334-38E39DDDFD6A}" type="presOf" srcId="{D5818D46-2C21-443F-B2BD-C19698DB0C9E}" destId="{DF253224-2512-48F9-911B-0F81616AEE00}" srcOrd="0" destOrd="0" presId="urn:microsoft.com/office/officeart/2005/8/layout/cycle2"/>
    <dgm:cxn modelId="{6A304A36-57C0-4996-9753-8C7502974FC0}" type="presOf" srcId="{C9E3B380-060A-41C8-937A-14C21B69E2F5}" destId="{25EDD86B-B0A2-4FA6-B7EA-119DD96E152C}" srcOrd="1" destOrd="0" presId="urn:microsoft.com/office/officeart/2005/8/layout/cycle2"/>
    <dgm:cxn modelId="{4BF46A38-CCC9-4F23-895A-1A020FEB5A91}" srcId="{55CEA2D4-DF06-422C-ABD3-40A6CBF170AA}" destId="{B9B367F2-8AF0-402A-AA42-1F63DAF028BE}" srcOrd="0" destOrd="0" parTransId="{60AC5FA2-4DB4-4B0F-BEB0-D1DA8214BFAD}" sibTransId="{AFCD827A-9D14-437D-86B4-977CDE235DBD}"/>
    <dgm:cxn modelId="{C975B15B-CFC1-4D24-9469-D93D43F5387C}" type="presOf" srcId="{D68812D8-A3A9-418C-B945-E67F87104F27}" destId="{BF3B9790-ECFB-4A88-B7B7-137F29B5D7EF}" srcOrd="0" destOrd="0" presId="urn:microsoft.com/office/officeart/2005/8/layout/cycle2"/>
    <dgm:cxn modelId="{6EF8C45D-A8E4-4783-9E76-04B93057AD1F}" type="presOf" srcId="{A7A764DF-130A-46E6-B8F4-FE4C01F4066D}" destId="{67051DBF-19B7-4744-841B-248A2078145A}" srcOrd="0" destOrd="0" presId="urn:microsoft.com/office/officeart/2005/8/layout/cycle2"/>
    <dgm:cxn modelId="{EFE41843-158C-421E-BB08-4D4723B310A2}" type="presOf" srcId="{0208CE57-FBCA-4E15-923C-1ED0B5A4AE5E}" destId="{8A902912-030E-4DF7-AA13-C494771125FB}" srcOrd="0" destOrd="0" presId="urn:microsoft.com/office/officeart/2005/8/layout/cycle2"/>
    <dgm:cxn modelId="{0104A343-720E-420A-B31B-642D81126B66}" type="presOf" srcId="{1FFDFACE-2D4B-4182-AADD-8ADDD14D3976}" destId="{45829432-6140-4DA0-9931-CE2075FD0726}" srcOrd="0" destOrd="0" presId="urn:microsoft.com/office/officeart/2005/8/layout/cycle2"/>
    <dgm:cxn modelId="{8BBE8755-EACE-4855-9BF9-E0152A21288B}" type="presOf" srcId="{C9E3B380-060A-41C8-937A-14C21B69E2F5}" destId="{8B6CF10E-ECB8-4CF0-ADBA-6ED31D543A87}" srcOrd="0" destOrd="0" presId="urn:microsoft.com/office/officeart/2005/8/layout/cycle2"/>
    <dgm:cxn modelId="{BF9FEA76-C434-4942-BEF3-7F5C65A5C285}" type="presOf" srcId="{D68812D8-A3A9-418C-B945-E67F87104F27}" destId="{E395A399-3939-4789-830F-A71AF1AB12A2}" srcOrd="1" destOrd="0" presId="urn:microsoft.com/office/officeart/2005/8/layout/cycle2"/>
    <dgm:cxn modelId="{D0DD9084-561C-471C-AFE2-82F41073E303}" type="presOf" srcId="{AFCD827A-9D14-437D-86B4-977CDE235DBD}" destId="{8A88A0CC-D4D2-486D-8D45-795E05C2735E}" srcOrd="1" destOrd="0" presId="urn:microsoft.com/office/officeart/2005/8/layout/cycle2"/>
    <dgm:cxn modelId="{DA291A95-6BC2-4B89-BAC2-017B968CF248}" type="presOf" srcId="{AFCD827A-9D14-437D-86B4-977CDE235DBD}" destId="{38C8CB2F-D267-4749-8235-6A50A9627EF1}" srcOrd="0" destOrd="0" presId="urn:microsoft.com/office/officeart/2005/8/layout/cycle2"/>
    <dgm:cxn modelId="{53B4A89D-2C52-446F-A59B-AB195CF39F8B}" type="presOf" srcId="{84923861-B69A-4BA0-B59A-A388ABB5075A}" destId="{C2F641EF-B9F8-486B-89DD-CAAF2D5588B2}" srcOrd="1" destOrd="0" presId="urn:microsoft.com/office/officeart/2005/8/layout/cycle2"/>
    <dgm:cxn modelId="{C200E29E-9D0D-4903-845F-194EC5EAF638}" srcId="{55CEA2D4-DF06-422C-ABD3-40A6CBF170AA}" destId="{0208CE57-FBCA-4E15-923C-1ED0B5A4AE5E}" srcOrd="5" destOrd="0" parTransId="{8DA1D48D-B5A2-4AC7-B497-5B2C919D77F6}" sibTransId="{D68812D8-A3A9-418C-B945-E67F87104F27}"/>
    <dgm:cxn modelId="{937A6BB8-236B-4E82-AEF6-33D517AC0B00}" srcId="{55CEA2D4-DF06-422C-ABD3-40A6CBF170AA}" destId="{2642DDD9-6C30-4015-BB94-B126C854E5EA}" srcOrd="3" destOrd="0" parTransId="{4C79A9A0-E139-405E-8A65-95E348B39ADD}" sibTransId="{C9E3B380-060A-41C8-937A-14C21B69E2F5}"/>
    <dgm:cxn modelId="{45EB1BD2-F13F-4A7D-B579-FE0B5066BD36}" type="presOf" srcId="{84923861-B69A-4BA0-B59A-A388ABB5075A}" destId="{F39946F1-A45F-4B67-A968-79DC5583CE11}" srcOrd="0" destOrd="0" presId="urn:microsoft.com/office/officeart/2005/8/layout/cycle2"/>
    <dgm:cxn modelId="{E10797D6-B9C8-4B7C-BA36-8FD731B037E1}" srcId="{55CEA2D4-DF06-422C-ABD3-40A6CBF170AA}" destId="{D5818D46-2C21-443F-B2BD-C19698DB0C9E}" srcOrd="2" destOrd="0" parTransId="{9F11EA57-49A7-4DE2-A34B-66E755BD1389}" sibTransId="{B13B4116-54DD-49D3-A7F0-6F3A40DE4A72}"/>
    <dgm:cxn modelId="{6F17BBDC-C5A8-45FF-ADAD-72B76A4DFEB0}" type="presOf" srcId="{B9B367F2-8AF0-402A-AA42-1F63DAF028BE}" destId="{3C29B871-25B0-405B-B157-7B3748AA7330}" srcOrd="0" destOrd="0" presId="urn:microsoft.com/office/officeart/2005/8/layout/cycle2"/>
    <dgm:cxn modelId="{94C7BDE0-2B99-44AC-A33A-2E41A39A64D6}" type="presOf" srcId="{2642DDD9-6C30-4015-BB94-B126C854E5EA}" destId="{34DA79A0-E72A-40E9-B39E-703F5E4F9326}" srcOrd="0" destOrd="0" presId="urn:microsoft.com/office/officeart/2005/8/layout/cycle2"/>
    <dgm:cxn modelId="{8A23F1E0-AA38-44C4-BB54-88E790A8D2DC}" srcId="{55CEA2D4-DF06-422C-ABD3-40A6CBF170AA}" destId="{466EC441-CB12-441B-9C0B-CB34F3F0DA7A}" srcOrd="4" destOrd="0" parTransId="{611CE034-1B9F-4089-B099-9A087C778464}" sibTransId="{84923861-B69A-4BA0-B59A-A388ABB5075A}"/>
    <dgm:cxn modelId="{AEBBB3E3-A703-4476-9338-ACB99162F726}" srcId="{55CEA2D4-DF06-422C-ABD3-40A6CBF170AA}" destId="{1FFDFACE-2D4B-4182-AADD-8ADDD14D3976}" srcOrd="1" destOrd="0" parTransId="{B257A28A-4382-4950-A5B7-C39C9330D754}" sibTransId="{A7A764DF-130A-46E6-B8F4-FE4C01F4066D}"/>
    <dgm:cxn modelId="{E6B8D7E7-5084-471A-ACA7-4866755EEFC1}" type="presOf" srcId="{A7A764DF-130A-46E6-B8F4-FE4C01F4066D}" destId="{72DDDE2D-FB61-48BC-81A0-998A57D426E7}" srcOrd="1" destOrd="0" presId="urn:microsoft.com/office/officeart/2005/8/layout/cycle2"/>
    <dgm:cxn modelId="{834667EB-A422-48D6-8AC4-523EB02505ED}" type="presOf" srcId="{B13B4116-54DD-49D3-A7F0-6F3A40DE4A72}" destId="{0F48F544-C196-42DC-A39E-A93BBE127171}" srcOrd="1" destOrd="0" presId="urn:microsoft.com/office/officeart/2005/8/layout/cycle2"/>
    <dgm:cxn modelId="{BF2658F8-DCEB-4A0C-B520-319133E919D1}" type="presOf" srcId="{55CEA2D4-DF06-422C-ABD3-40A6CBF170AA}" destId="{E6AF8A3E-31F7-47C2-8137-1BAED0BA1037}" srcOrd="0" destOrd="0" presId="urn:microsoft.com/office/officeart/2005/8/layout/cycle2"/>
    <dgm:cxn modelId="{ECE1E3AF-9A6F-45E2-97D6-EB474900041C}" type="presParOf" srcId="{E6AF8A3E-31F7-47C2-8137-1BAED0BA1037}" destId="{3C29B871-25B0-405B-B157-7B3748AA7330}" srcOrd="0" destOrd="0" presId="urn:microsoft.com/office/officeart/2005/8/layout/cycle2"/>
    <dgm:cxn modelId="{C91AA883-612B-4C5C-B7DA-E8F9A664AAAF}" type="presParOf" srcId="{E6AF8A3E-31F7-47C2-8137-1BAED0BA1037}" destId="{38C8CB2F-D267-4749-8235-6A50A9627EF1}" srcOrd="1" destOrd="0" presId="urn:microsoft.com/office/officeart/2005/8/layout/cycle2"/>
    <dgm:cxn modelId="{21869C1E-C1F4-483E-AB15-77AA02AF27DC}" type="presParOf" srcId="{38C8CB2F-D267-4749-8235-6A50A9627EF1}" destId="{8A88A0CC-D4D2-486D-8D45-795E05C2735E}" srcOrd="0" destOrd="0" presId="urn:microsoft.com/office/officeart/2005/8/layout/cycle2"/>
    <dgm:cxn modelId="{599D5FEA-FDB2-46FF-9D8E-B6A8BE87EBAA}" type="presParOf" srcId="{E6AF8A3E-31F7-47C2-8137-1BAED0BA1037}" destId="{45829432-6140-4DA0-9931-CE2075FD0726}" srcOrd="2" destOrd="0" presId="urn:microsoft.com/office/officeart/2005/8/layout/cycle2"/>
    <dgm:cxn modelId="{9A3C6794-D02B-4933-A8E0-D9F3EA494D28}" type="presParOf" srcId="{E6AF8A3E-31F7-47C2-8137-1BAED0BA1037}" destId="{67051DBF-19B7-4744-841B-248A2078145A}" srcOrd="3" destOrd="0" presId="urn:microsoft.com/office/officeart/2005/8/layout/cycle2"/>
    <dgm:cxn modelId="{F96C91D1-A9C5-47DE-8CA6-E5D8AFBAE44E}" type="presParOf" srcId="{67051DBF-19B7-4744-841B-248A2078145A}" destId="{72DDDE2D-FB61-48BC-81A0-998A57D426E7}" srcOrd="0" destOrd="0" presId="urn:microsoft.com/office/officeart/2005/8/layout/cycle2"/>
    <dgm:cxn modelId="{B9F2DB1F-448F-4286-8340-AB3F1E97DFF7}" type="presParOf" srcId="{E6AF8A3E-31F7-47C2-8137-1BAED0BA1037}" destId="{DF253224-2512-48F9-911B-0F81616AEE00}" srcOrd="4" destOrd="0" presId="urn:microsoft.com/office/officeart/2005/8/layout/cycle2"/>
    <dgm:cxn modelId="{ECD4432C-A63B-4AE6-AD27-C233D627702A}" type="presParOf" srcId="{E6AF8A3E-31F7-47C2-8137-1BAED0BA1037}" destId="{1F36A1CF-AC9F-48FB-ABC3-5F0DE7E5492C}" srcOrd="5" destOrd="0" presId="urn:microsoft.com/office/officeart/2005/8/layout/cycle2"/>
    <dgm:cxn modelId="{8480AFD4-8EB4-4BA8-BB05-74F73A5FE000}" type="presParOf" srcId="{1F36A1CF-AC9F-48FB-ABC3-5F0DE7E5492C}" destId="{0F48F544-C196-42DC-A39E-A93BBE127171}" srcOrd="0" destOrd="0" presId="urn:microsoft.com/office/officeart/2005/8/layout/cycle2"/>
    <dgm:cxn modelId="{E4319B63-9FCA-4AB5-9A7B-2397CEA8DAD8}" type="presParOf" srcId="{E6AF8A3E-31F7-47C2-8137-1BAED0BA1037}" destId="{34DA79A0-E72A-40E9-B39E-703F5E4F9326}" srcOrd="6" destOrd="0" presId="urn:microsoft.com/office/officeart/2005/8/layout/cycle2"/>
    <dgm:cxn modelId="{A0E53D48-CB88-44F3-AE40-9E6CABE73387}" type="presParOf" srcId="{E6AF8A3E-31F7-47C2-8137-1BAED0BA1037}" destId="{8B6CF10E-ECB8-4CF0-ADBA-6ED31D543A87}" srcOrd="7" destOrd="0" presId="urn:microsoft.com/office/officeart/2005/8/layout/cycle2"/>
    <dgm:cxn modelId="{0076BD43-A804-4418-9670-F5D1DA17B821}" type="presParOf" srcId="{8B6CF10E-ECB8-4CF0-ADBA-6ED31D543A87}" destId="{25EDD86B-B0A2-4FA6-B7EA-119DD96E152C}" srcOrd="0" destOrd="0" presId="urn:microsoft.com/office/officeart/2005/8/layout/cycle2"/>
    <dgm:cxn modelId="{DB6DC00D-6583-4660-9386-BBFAA69FFCCA}" type="presParOf" srcId="{E6AF8A3E-31F7-47C2-8137-1BAED0BA1037}" destId="{C4136D0C-E7D6-46FF-982F-DD6A63C6D04A}" srcOrd="8" destOrd="0" presId="urn:microsoft.com/office/officeart/2005/8/layout/cycle2"/>
    <dgm:cxn modelId="{19542B4D-65D7-4D56-833E-5863A4D86387}" type="presParOf" srcId="{E6AF8A3E-31F7-47C2-8137-1BAED0BA1037}" destId="{F39946F1-A45F-4B67-A968-79DC5583CE11}" srcOrd="9" destOrd="0" presId="urn:microsoft.com/office/officeart/2005/8/layout/cycle2"/>
    <dgm:cxn modelId="{24CFD9E5-B3FC-4276-88BE-512340E5F893}" type="presParOf" srcId="{F39946F1-A45F-4B67-A968-79DC5583CE11}" destId="{C2F641EF-B9F8-486B-89DD-CAAF2D5588B2}" srcOrd="0" destOrd="0" presId="urn:microsoft.com/office/officeart/2005/8/layout/cycle2"/>
    <dgm:cxn modelId="{B4A3F4EB-87B2-4BD2-B339-E5AD7D5A39EC}" type="presParOf" srcId="{E6AF8A3E-31F7-47C2-8137-1BAED0BA1037}" destId="{8A902912-030E-4DF7-AA13-C494771125FB}" srcOrd="10" destOrd="0" presId="urn:microsoft.com/office/officeart/2005/8/layout/cycle2"/>
    <dgm:cxn modelId="{9A472059-8EF5-40C3-869D-CE4F9D5DC90E}" type="presParOf" srcId="{E6AF8A3E-31F7-47C2-8137-1BAED0BA1037}" destId="{BF3B9790-ECFB-4A88-B7B7-137F29B5D7EF}" srcOrd="11" destOrd="0" presId="urn:microsoft.com/office/officeart/2005/8/layout/cycle2"/>
    <dgm:cxn modelId="{5CEF78F9-C59E-4F84-A284-FBE1CD511524}" type="presParOf" srcId="{BF3B9790-ECFB-4A88-B7B7-137F29B5D7EF}" destId="{E395A399-3939-4789-830F-A71AF1AB12A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D08562-6928-4083-AB64-3B791F0AC6E3}" type="doc">
      <dgm:prSet loTypeId="urn:microsoft.com/office/officeart/2005/8/layout/vList2" loCatId="list" qsTypeId="urn:microsoft.com/office/officeart/2005/8/quickstyle/3d3" qsCatId="3D" csTypeId="urn:microsoft.com/office/officeart/2005/8/colors/colorful3" csCatId="colorful" phldr="1"/>
      <dgm:spPr/>
      <dgm:t>
        <a:bodyPr/>
        <a:lstStyle/>
        <a:p>
          <a:endParaRPr lang="en-US"/>
        </a:p>
      </dgm:t>
    </dgm:pt>
    <dgm:pt modelId="{6C1C8924-168C-4849-9F9A-EE8008493EF1}">
      <dgm:prSet custT="1"/>
      <dgm:spPr/>
      <dgm:t>
        <a:bodyPr/>
        <a:lstStyle/>
        <a:p>
          <a:r>
            <a:rPr lang="en-US" sz="1600" b="0" i="0" dirty="0">
              <a:latin typeface="Gotham Rounded Book" pitchFamily="50" charset="0"/>
            </a:rPr>
            <a:t>Our mortgage lender partners look at:</a:t>
          </a:r>
        </a:p>
        <a:p>
          <a:r>
            <a:rPr lang="en-US" sz="1600" b="0" i="0" dirty="0">
              <a:latin typeface="Gotham Rounded Book" pitchFamily="50" charset="0"/>
            </a:rPr>
            <a:t>1. Your monthly income</a:t>
          </a:r>
        </a:p>
        <a:p>
          <a:r>
            <a:rPr lang="en-US" sz="1600" b="0" i="0" dirty="0">
              <a:latin typeface="Gotham Rounded Book" pitchFamily="50" charset="0"/>
            </a:rPr>
            <a:t>2. Credit history</a:t>
          </a:r>
        </a:p>
        <a:p>
          <a:r>
            <a:rPr lang="en-US" sz="1600" b="0" i="0" dirty="0">
              <a:latin typeface="Gotham Rounded Book" pitchFamily="50" charset="0"/>
            </a:rPr>
            <a:t>3. Debt level </a:t>
          </a:r>
        </a:p>
        <a:p>
          <a:r>
            <a:rPr lang="en-US" sz="1600" b="0" i="0" dirty="0">
              <a:latin typeface="Gotham Rounded Book" pitchFamily="50" charset="0"/>
            </a:rPr>
            <a:t>to qualify you for a WHEDA loan that best fits your needs</a:t>
          </a:r>
          <a:r>
            <a:rPr lang="en-US" sz="2400" b="0" i="0" dirty="0"/>
            <a:t>.</a:t>
          </a:r>
          <a:endParaRPr lang="en-US" sz="2400" dirty="0"/>
        </a:p>
      </dgm:t>
    </dgm:pt>
    <dgm:pt modelId="{448ACF8E-B07B-44EB-9F03-C41FD19E3350}" type="parTrans" cxnId="{EA42A4F9-1AD8-4831-BA83-BE58AE1D7338}">
      <dgm:prSet/>
      <dgm:spPr/>
      <dgm:t>
        <a:bodyPr/>
        <a:lstStyle/>
        <a:p>
          <a:endParaRPr lang="en-US"/>
        </a:p>
      </dgm:t>
    </dgm:pt>
    <dgm:pt modelId="{23103E99-0D01-4F87-B33B-ED8BE4E9636A}" type="sibTrans" cxnId="{EA42A4F9-1AD8-4831-BA83-BE58AE1D7338}">
      <dgm:prSet/>
      <dgm:spPr/>
      <dgm:t>
        <a:bodyPr/>
        <a:lstStyle/>
        <a:p>
          <a:endParaRPr lang="en-US"/>
        </a:p>
      </dgm:t>
    </dgm:pt>
    <dgm:pt modelId="{DEA46800-D488-4D41-85C7-5A9209944FAD}">
      <dgm:prSet custT="1"/>
      <dgm:spPr/>
      <dgm:t>
        <a:bodyPr/>
        <a:lstStyle/>
        <a:p>
          <a:r>
            <a:rPr lang="en-US" sz="1800" dirty="0">
              <a:latin typeface="Gotham Rounded Book" pitchFamily="50" charset="0"/>
            </a:rPr>
            <a:t>WHEDA offers two different options for first  mortgages:</a:t>
          </a:r>
        </a:p>
      </dgm:t>
    </dgm:pt>
    <dgm:pt modelId="{3B65A85C-2F44-4332-9205-BD137ECA8F40}" type="parTrans" cxnId="{0A312934-E354-45E1-8E11-5AA14F4870E1}">
      <dgm:prSet/>
      <dgm:spPr/>
      <dgm:t>
        <a:bodyPr/>
        <a:lstStyle/>
        <a:p>
          <a:endParaRPr lang="en-US"/>
        </a:p>
      </dgm:t>
    </dgm:pt>
    <dgm:pt modelId="{CC22A22C-FB46-4066-B4B2-849AF631C307}" type="sibTrans" cxnId="{0A312934-E354-45E1-8E11-5AA14F4870E1}">
      <dgm:prSet/>
      <dgm:spPr/>
      <dgm:t>
        <a:bodyPr/>
        <a:lstStyle/>
        <a:p>
          <a:endParaRPr lang="en-US"/>
        </a:p>
      </dgm:t>
    </dgm:pt>
    <dgm:pt modelId="{FCB26D47-074A-48E9-9CE1-5049159FF7BC}">
      <dgm:prSet custT="1"/>
      <dgm:spPr/>
      <dgm:t>
        <a:bodyPr/>
        <a:lstStyle/>
        <a:p>
          <a:r>
            <a:rPr lang="en-US" sz="1800" dirty="0">
              <a:latin typeface="Gotham Rounded Book" pitchFamily="50" charset="0"/>
            </a:rPr>
            <a:t>A Conventional First  Mortgage</a:t>
          </a:r>
        </a:p>
      </dgm:t>
    </dgm:pt>
    <dgm:pt modelId="{B42F7869-2226-41FE-881F-226CCFAA1FCA}" type="parTrans" cxnId="{3E1B4854-2081-4F88-84DB-92ADA9D5BBD4}">
      <dgm:prSet/>
      <dgm:spPr/>
      <dgm:t>
        <a:bodyPr/>
        <a:lstStyle/>
        <a:p>
          <a:endParaRPr lang="en-US"/>
        </a:p>
      </dgm:t>
    </dgm:pt>
    <dgm:pt modelId="{5771CB29-DB94-4CEA-AC34-6AF3A3A4695C}" type="sibTrans" cxnId="{3E1B4854-2081-4F88-84DB-92ADA9D5BBD4}">
      <dgm:prSet/>
      <dgm:spPr/>
      <dgm:t>
        <a:bodyPr/>
        <a:lstStyle/>
        <a:p>
          <a:endParaRPr lang="en-US"/>
        </a:p>
      </dgm:t>
    </dgm:pt>
    <dgm:pt modelId="{2DE7E37D-F645-484C-88A6-E1EE4991DD32}">
      <dgm:prSet custT="1"/>
      <dgm:spPr/>
      <dgm:t>
        <a:bodyPr/>
        <a:lstStyle/>
        <a:p>
          <a:r>
            <a:rPr lang="en-US" sz="1800" dirty="0">
              <a:solidFill>
                <a:srgbClr val="FF0000"/>
              </a:solidFill>
              <a:latin typeface="Gotham Rounded Book" pitchFamily="50" charset="0"/>
            </a:rPr>
            <a:t>First-Time Home Buyers (FTHB), Eligible veterans (VALOR), OR Target area purchaser receive reduced pricing if they are qualified</a:t>
          </a:r>
        </a:p>
      </dgm:t>
    </dgm:pt>
    <dgm:pt modelId="{2441CE6D-A39E-4174-81DD-D0B51038848B}" type="parTrans" cxnId="{1C716D9F-634B-4EAD-A8BA-F95CAC8971D8}">
      <dgm:prSet/>
      <dgm:spPr/>
      <dgm:t>
        <a:bodyPr/>
        <a:lstStyle/>
        <a:p>
          <a:endParaRPr lang="en-US"/>
        </a:p>
      </dgm:t>
    </dgm:pt>
    <dgm:pt modelId="{58A7E87F-1F93-4EBE-A3E5-EA665149B104}" type="sibTrans" cxnId="{1C716D9F-634B-4EAD-A8BA-F95CAC8971D8}">
      <dgm:prSet/>
      <dgm:spPr/>
      <dgm:t>
        <a:bodyPr/>
        <a:lstStyle/>
        <a:p>
          <a:endParaRPr lang="en-US"/>
        </a:p>
      </dgm:t>
    </dgm:pt>
    <dgm:pt modelId="{F3EB3C89-CC25-4BC3-B443-D95A8608F653}">
      <dgm:prSet custT="1"/>
      <dgm:spPr/>
      <dgm:t>
        <a:bodyPr/>
        <a:lstStyle/>
        <a:p>
          <a:r>
            <a:rPr lang="en-US" sz="1800" dirty="0">
              <a:latin typeface="Gotham Rounded Book" pitchFamily="50" charset="0"/>
            </a:rPr>
            <a:t>A Federal Housing Administrated (FHA) Mortgage</a:t>
          </a:r>
        </a:p>
      </dgm:t>
    </dgm:pt>
    <dgm:pt modelId="{0EE6812F-21A0-4456-8146-2BDE299C6907}" type="parTrans" cxnId="{24C344FF-78B6-41C2-BECA-E62D1193F313}">
      <dgm:prSet/>
      <dgm:spPr/>
      <dgm:t>
        <a:bodyPr/>
        <a:lstStyle/>
        <a:p>
          <a:endParaRPr lang="en-US"/>
        </a:p>
      </dgm:t>
    </dgm:pt>
    <dgm:pt modelId="{7FA8C403-4B9F-413A-9EB8-29C44BF3B030}" type="sibTrans" cxnId="{24C344FF-78B6-41C2-BECA-E62D1193F313}">
      <dgm:prSet/>
      <dgm:spPr/>
      <dgm:t>
        <a:bodyPr/>
        <a:lstStyle/>
        <a:p>
          <a:endParaRPr lang="en-US"/>
        </a:p>
      </dgm:t>
    </dgm:pt>
    <dgm:pt modelId="{CCDBBCA8-137E-4803-9B6B-E7C6210DBCE8}" type="pres">
      <dgm:prSet presAssocID="{CED08562-6928-4083-AB64-3B791F0AC6E3}" presName="linear" presStyleCnt="0">
        <dgm:presLayoutVars>
          <dgm:animLvl val="lvl"/>
          <dgm:resizeHandles val="exact"/>
        </dgm:presLayoutVars>
      </dgm:prSet>
      <dgm:spPr/>
    </dgm:pt>
    <dgm:pt modelId="{AA97D8F3-C624-41F3-A0FD-3A1F4AADE616}" type="pres">
      <dgm:prSet presAssocID="{6C1C8924-168C-4849-9F9A-EE8008493EF1}" presName="parentText" presStyleLbl="node1" presStyleIdx="0" presStyleCnt="1" custLinFactNeighborX="-4232" custLinFactNeighborY="-533">
        <dgm:presLayoutVars>
          <dgm:chMax val="0"/>
          <dgm:bulletEnabled val="1"/>
        </dgm:presLayoutVars>
      </dgm:prSet>
      <dgm:spPr/>
    </dgm:pt>
    <dgm:pt modelId="{4C950548-3210-4806-B1F3-4BEBA231C3AD}" type="pres">
      <dgm:prSet presAssocID="{6C1C8924-168C-4849-9F9A-EE8008493EF1}" presName="childText" presStyleLbl="revTx" presStyleIdx="0" presStyleCnt="1">
        <dgm:presLayoutVars>
          <dgm:bulletEnabled val="1"/>
        </dgm:presLayoutVars>
      </dgm:prSet>
      <dgm:spPr/>
    </dgm:pt>
  </dgm:ptLst>
  <dgm:cxnLst>
    <dgm:cxn modelId="{F872F616-A825-4938-A32D-1011975CF52A}" type="presOf" srcId="{DEA46800-D488-4D41-85C7-5A9209944FAD}" destId="{4C950548-3210-4806-B1F3-4BEBA231C3AD}" srcOrd="0" destOrd="0" presId="urn:microsoft.com/office/officeart/2005/8/layout/vList2"/>
    <dgm:cxn modelId="{DB776324-98EF-48EF-933A-AF6852C594B1}" type="presOf" srcId="{6C1C8924-168C-4849-9F9A-EE8008493EF1}" destId="{AA97D8F3-C624-41F3-A0FD-3A1F4AADE616}" srcOrd="0" destOrd="0" presId="urn:microsoft.com/office/officeart/2005/8/layout/vList2"/>
    <dgm:cxn modelId="{D0DB1C27-3EA9-4C11-83BF-735FEDCA3CD5}" type="presOf" srcId="{CED08562-6928-4083-AB64-3B791F0AC6E3}" destId="{CCDBBCA8-137E-4803-9B6B-E7C6210DBCE8}" srcOrd="0" destOrd="0" presId="urn:microsoft.com/office/officeart/2005/8/layout/vList2"/>
    <dgm:cxn modelId="{0A312934-E354-45E1-8E11-5AA14F4870E1}" srcId="{6C1C8924-168C-4849-9F9A-EE8008493EF1}" destId="{DEA46800-D488-4D41-85C7-5A9209944FAD}" srcOrd="0" destOrd="0" parTransId="{3B65A85C-2F44-4332-9205-BD137ECA8F40}" sibTransId="{CC22A22C-FB46-4066-B4B2-849AF631C307}"/>
    <dgm:cxn modelId="{6C8F434A-2C76-4D8A-8F5C-485B45C1F8C0}" type="presOf" srcId="{F3EB3C89-CC25-4BC3-B443-D95A8608F653}" destId="{4C950548-3210-4806-B1F3-4BEBA231C3AD}" srcOrd="0" destOrd="3" presId="urn:microsoft.com/office/officeart/2005/8/layout/vList2"/>
    <dgm:cxn modelId="{3E1B4854-2081-4F88-84DB-92ADA9D5BBD4}" srcId="{DEA46800-D488-4D41-85C7-5A9209944FAD}" destId="{FCB26D47-074A-48E9-9CE1-5049159FF7BC}" srcOrd="0" destOrd="0" parTransId="{B42F7869-2226-41FE-881F-226CCFAA1FCA}" sibTransId="{5771CB29-DB94-4CEA-AC34-6AF3A3A4695C}"/>
    <dgm:cxn modelId="{1C716D9F-634B-4EAD-A8BA-F95CAC8971D8}" srcId="{FCB26D47-074A-48E9-9CE1-5049159FF7BC}" destId="{2DE7E37D-F645-484C-88A6-E1EE4991DD32}" srcOrd="0" destOrd="0" parTransId="{2441CE6D-A39E-4174-81DD-D0B51038848B}" sibTransId="{58A7E87F-1F93-4EBE-A3E5-EA665149B104}"/>
    <dgm:cxn modelId="{07452FB5-AE91-473B-ABE3-3059208ABDF4}" type="presOf" srcId="{FCB26D47-074A-48E9-9CE1-5049159FF7BC}" destId="{4C950548-3210-4806-B1F3-4BEBA231C3AD}" srcOrd="0" destOrd="1" presId="urn:microsoft.com/office/officeart/2005/8/layout/vList2"/>
    <dgm:cxn modelId="{AD70CDBA-DFDF-4891-AC8B-D117CC7BA1F6}" type="presOf" srcId="{2DE7E37D-F645-484C-88A6-E1EE4991DD32}" destId="{4C950548-3210-4806-B1F3-4BEBA231C3AD}" srcOrd="0" destOrd="2" presId="urn:microsoft.com/office/officeart/2005/8/layout/vList2"/>
    <dgm:cxn modelId="{EA42A4F9-1AD8-4831-BA83-BE58AE1D7338}" srcId="{CED08562-6928-4083-AB64-3B791F0AC6E3}" destId="{6C1C8924-168C-4849-9F9A-EE8008493EF1}" srcOrd="0" destOrd="0" parTransId="{448ACF8E-B07B-44EB-9F03-C41FD19E3350}" sibTransId="{23103E99-0D01-4F87-B33B-ED8BE4E9636A}"/>
    <dgm:cxn modelId="{24C344FF-78B6-41C2-BECA-E62D1193F313}" srcId="{DEA46800-D488-4D41-85C7-5A9209944FAD}" destId="{F3EB3C89-CC25-4BC3-B443-D95A8608F653}" srcOrd="1" destOrd="0" parTransId="{0EE6812F-21A0-4456-8146-2BDE299C6907}" sibTransId="{7FA8C403-4B9F-413A-9EB8-29C44BF3B030}"/>
    <dgm:cxn modelId="{12E49CD4-8934-47F5-9FE4-FCE026795D6B}" type="presParOf" srcId="{CCDBBCA8-137E-4803-9B6B-E7C6210DBCE8}" destId="{AA97D8F3-C624-41F3-A0FD-3A1F4AADE616}" srcOrd="0" destOrd="0" presId="urn:microsoft.com/office/officeart/2005/8/layout/vList2"/>
    <dgm:cxn modelId="{CEA73DDA-C680-4D73-B26E-F47D4E2D4C9C}" type="presParOf" srcId="{CCDBBCA8-137E-4803-9B6B-E7C6210DBCE8}" destId="{4C950548-3210-4806-B1F3-4BEBA231C3AD}"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8C1568-17E8-4A7F-9115-1554B0AC9B4B}" type="doc">
      <dgm:prSet loTypeId="urn:microsoft.com/office/officeart/2005/8/layout/vList2" loCatId="list" qsTypeId="urn:microsoft.com/office/officeart/2005/8/quickstyle/3d3" qsCatId="3D" csTypeId="urn:microsoft.com/office/officeart/2005/8/colors/colorful4" csCatId="colorful" phldr="1"/>
      <dgm:spPr/>
      <dgm:t>
        <a:bodyPr/>
        <a:lstStyle/>
        <a:p>
          <a:endParaRPr lang="en-US"/>
        </a:p>
      </dgm:t>
    </dgm:pt>
    <dgm:pt modelId="{163702ED-E8E2-4A2E-88EF-6E6BD088727F}">
      <dgm:prSet custT="1"/>
      <dgm:spPr/>
      <dgm:t>
        <a:bodyPr/>
        <a:lstStyle/>
        <a:p>
          <a:pPr algn="ctr"/>
          <a:r>
            <a:rPr lang="en-US" sz="1600" dirty="0">
              <a:latin typeface="Gotham Rounded Book" pitchFamily="50" charset="0"/>
            </a:rPr>
            <a:t>FIND A WHEDA APPROVED LENDER</a:t>
          </a:r>
        </a:p>
        <a:p>
          <a:pPr algn="l"/>
          <a:r>
            <a:rPr lang="en-US" sz="1400" dirty="0">
              <a:latin typeface="Gotham Rounded Book" pitchFamily="50" charset="0"/>
            </a:rPr>
            <a:t>Feel free to visit several lenders before deciding</a:t>
          </a:r>
        </a:p>
      </dgm:t>
    </dgm:pt>
    <dgm:pt modelId="{37B8B260-D488-445B-B895-39FF58DFA3A5}" type="parTrans" cxnId="{86AC7FAF-A04F-4B55-954B-19265CEB6805}">
      <dgm:prSet/>
      <dgm:spPr/>
      <dgm:t>
        <a:bodyPr/>
        <a:lstStyle/>
        <a:p>
          <a:endParaRPr lang="en-US"/>
        </a:p>
      </dgm:t>
    </dgm:pt>
    <dgm:pt modelId="{5F2BF96D-4E75-4F6B-A3EC-C1771712A5CF}" type="sibTrans" cxnId="{86AC7FAF-A04F-4B55-954B-19265CEB6805}">
      <dgm:prSet/>
      <dgm:spPr/>
      <dgm:t>
        <a:bodyPr/>
        <a:lstStyle/>
        <a:p>
          <a:endParaRPr lang="en-US"/>
        </a:p>
      </dgm:t>
    </dgm:pt>
    <dgm:pt modelId="{027EF2F1-A02B-444E-9581-AA20F13E3830}">
      <dgm:prSet/>
      <dgm:spPr/>
      <dgm:t>
        <a:bodyPr/>
        <a:lstStyle/>
        <a:p>
          <a:r>
            <a:rPr lang="en-US" dirty="0"/>
            <a:t>You can find WHEDA’s statewide network of lenders by going to </a:t>
          </a:r>
          <a:r>
            <a:rPr lang="en-US" dirty="0">
              <a:solidFill>
                <a:schemeClr val="bg1"/>
              </a:solidFill>
            </a:rPr>
            <a:t>the </a:t>
          </a:r>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Find a WHEDA Lender</a:t>
          </a:r>
          <a:r>
            <a:rPr lang="en-US" dirty="0">
              <a:solidFill>
                <a:schemeClr val="bg1"/>
              </a:solidFill>
            </a:rPr>
            <a:t> </a:t>
          </a:r>
          <a:r>
            <a:rPr lang="en-US" dirty="0"/>
            <a:t>link:</a:t>
          </a:r>
        </a:p>
      </dgm:t>
    </dgm:pt>
    <dgm:pt modelId="{0F175072-4AB0-4A61-BDA9-57F4F7F3164A}" type="parTrans" cxnId="{E60FE394-83A8-4A37-92A6-F295B492852C}">
      <dgm:prSet/>
      <dgm:spPr/>
      <dgm:t>
        <a:bodyPr/>
        <a:lstStyle/>
        <a:p>
          <a:endParaRPr lang="en-US"/>
        </a:p>
      </dgm:t>
    </dgm:pt>
    <dgm:pt modelId="{AFFF7A33-4CB1-43D1-ADA9-652282F65661}" type="sibTrans" cxnId="{E60FE394-83A8-4A37-92A6-F295B492852C}">
      <dgm:prSet/>
      <dgm:spPr/>
      <dgm:t>
        <a:bodyPr/>
        <a:lstStyle/>
        <a:p>
          <a:endParaRPr lang="en-US"/>
        </a:p>
      </dgm:t>
    </dgm:pt>
    <dgm:pt modelId="{46A9B207-6A59-42E4-A8E0-80FC1537B725}">
      <dgm:prSet custT="1"/>
      <dgm:spPr/>
      <dgm:t>
        <a:bodyPr/>
        <a:lstStyle/>
        <a:p>
          <a:r>
            <a:rPr lang="en-US" sz="1600" dirty="0">
              <a:latin typeface="Gotham Rounded Book" pitchFamily="50" charset="0"/>
            </a:rPr>
            <a:t>Specific county </a:t>
          </a:r>
        </a:p>
      </dgm:t>
    </dgm:pt>
    <dgm:pt modelId="{03981C2F-E9A7-48DE-9624-2141C497845B}" type="parTrans" cxnId="{6CEEFC84-35A1-4162-8AF8-B6461F1A2AF5}">
      <dgm:prSet/>
      <dgm:spPr/>
      <dgm:t>
        <a:bodyPr/>
        <a:lstStyle/>
        <a:p>
          <a:endParaRPr lang="en-US"/>
        </a:p>
      </dgm:t>
    </dgm:pt>
    <dgm:pt modelId="{B0469CFB-5C14-4637-8FE1-C3D30B42E7EE}" type="sibTrans" cxnId="{6CEEFC84-35A1-4162-8AF8-B6461F1A2AF5}">
      <dgm:prSet/>
      <dgm:spPr/>
      <dgm:t>
        <a:bodyPr/>
        <a:lstStyle/>
        <a:p>
          <a:endParaRPr lang="en-US"/>
        </a:p>
      </dgm:t>
    </dgm:pt>
    <dgm:pt modelId="{91880416-1A8B-423C-B7FD-F8CCD9956883}">
      <dgm:prSet custT="1"/>
      <dgm:spPr/>
      <dgm:t>
        <a:bodyPr/>
        <a:lstStyle/>
        <a:p>
          <a:r>
            <a:rPr lang="en-US" sz="1600" dirty="0">
              <a:latin typeface="Gotham Rounded Book" pitchFamily="50" charset="0"/>
            </a:rPr>
            <a:t>Specific city in Wisconsin</a:t>
          </a:r>
        </a:p>
      </dgm:t>
    </dgm:pt>
    <dgm:pt modelId="{46238CC6-F639-4CA3-B1EC-A76D87577DFE}" type="parTrans" cxnId="{EF8BC5AD-9683-4E28-A861-6217E55C9C98}">
      <dgm:prSet/>
      <dgm:spPr/>
      <dgm:t>
        <a:bodyPr/>
        <a:lstStyle/>
        <a:p>
          <a:endParaRPr lang="en-US"/>
        </a:p>
      </dgm:t>
    </dgm:pt>
    <dgm:pt modelId="{D19D00C1-DF5E-4454-AA43-DB97CDF82878}" type="sibTrans" cxnId="{EF8BC5AD-9683-4E28-A861-6217E55C9C98}">
      <dgm:prSet/>
      <dgm:spPr/>
      <dgm:t>
        <a:bodyPr/>
        <a:lstStyle/>
        <a:p>
          <a:endParaRPr lang="en-US"/>
        </a:p>
      </dgm:t>
    </dgm:pt>
    <dgm:pt modelId="{031EB1E3-7B63-4EB1-9CD5-348E1E6084B3}">
      <dgm:prSet custT="1"/>
      <dgm:spPr/>
      <dgm:t>
        <a:bodyPr/>
        <a:lstStyle/>
        <a:p>
          <a:r>
            <a:rPr lang="en-US" sz="1600" dirty="0">
              <a:latin typeface="Gotham Rounded Book" pitchFamily="50" charset="0"/>
            </a:rPr>
            <a:t>You can search for a lender/bank by</a:t>
          </a:r>
        </a:p>
      </dgm:t>
    </dgm:pt>
    <dgm:pt modelId="{CE913FCE-DAB1-45AD-A457-DA34807BEABD}" type="parTrans" cxnId="{8C35BF11-BDA4-4281-A891-8A9D952E963A}">
      <dgm:prSet/>
      <dgm:spPr/>
      <dgm:t>
        <a:bodyPr/>
        <a:lstStyle/>
        <a:p>
          <a:endParaRPr lang="en-US"/>
        </a:p>
      </dgm:t>
    </dgm:pt>
    <dgm:pt modelId="{B4035538-9496-4505-9E52-C95D2E86E4F4}" type="sibTrans" cxnId="{8C35BF11-BDA4-4281-A891-8A9D952E963A}">
      <dgm:prSet/>
      <dgm:spPr/>
      <dgm:t>
        <a:bodyPr/>
        <a:lstStyle/>
        <a:p>
          <a:endParaRPr lang="en-US"/>
        </a:p>
      </dgm:t>
    </dgm:pt>
    <dgm:pt modelId="{3EAA44DA-D848-41D5-89E2-18B69E716B5F}">
      <dgm:prSet custT="1"/>
      <dgm:spPr/>
      <dgm:t>
        <a:bodyPr/>
        <a:lstStyle/>
        <a:p>
          <a:r>
            <a:rPr lang="en-US" sz="1600" dirty="0">
              <a:latin typeface="Gotham Rounded Book" pitchFamily="50" charset="0"/>
            </a:rPr>
            <a:t>Once your search results are displayed, you can filter your results alphabetically, by county, or by city</a:t>
          </a:r>
        </a:p>
      </dgm:t>
    </dgm:pt>
    <dgm:pt modelId="{935706CE-9A11-4B7F-A55A-B864762AF3A9}" type="parTrans" cxnId="{B719B156-2053-4819-8F3F-7C8B0ED8BEAA}">
      <dgm:prSet/>
      <dgm:spPr/>
      <dgm:t>
        <a:bodyPr/>
        <a:lstStyle/>
        <a:p>
          <a:endParaRPr lang="en-US"/>
        </a:p>
      </dgm:t>
    </dgm:pt>
    <dgm:pt modelId="{455BF003-F8F3-47A7-BA55-7101DA0F0E39}" type="sibTrans" cxnId="{B719B156-2053-4819-8F3F-7C8B0ED8BEAA}">
      <dgm:prSet/>
      <dgm:spPr/>
      <dgm:t>
        <a:bodyPr/>
        <a:lstStyle/>
        <a:p>
          <a:endParaRPr lang="en-US"/>
        </a:p>
      </dgm:t>
    </dgm:pt>
    <dgm:pt modelId="{8299E2F2-46A7-45BE-9116-B46A2EB2E7A1}">
      <dgm:prSet custT="1"/>
      <dgm:spPr/>
      <dgm:t>
        <a:bodyPr/>
        <a:lstStyle/>
        <a:p>
          <a:endParaRPr lang="en-US" sz="1600" dirty="0">
            <a:latin typeface="Gotham Rounded Book" pitchFamily="50" charset="0"/>
          </a:endParaRPr>
        </a:p>
      </dgm:t>
    </dgm:pt>
    <dgm:pt modelId="{45717D3D-9DD4-4397-AA23-3BADB7EE2192}" type="parTrans" cxnId="{E43B4673-F270-408C-9963-377C1A45F04E}">
      <dgm:prSet/>
      <dgm:spPr/>
      <dgm:t>
        <a:bodyPr/>
        <a:lstStyle/>
        <a:p>
          <a:endParaRPr lang="en-US"/>
        </a:p>
      </dgm:t>
    </dgm:pt>
    <dgm:pt modelId="{0550E386-F073-4796-B01C-E21131B73733}" type="sibTrans" cxnId="{E43B4673-F270-408C-9963-377C1A45F04E}">
      <dgm:prSet/>
      <dgm:spPr/>
      <dgm:t>
        <a:bodyPr/>
        <a:lstStyle/>
        <a:p>
          <a:endParaRPr lang="en-US"/>
        </a:p>
      </dgm:t>
    </dgm:pt>
    <dgm:pt modelId="{7791CBCF-EC1D-4A7D-BF16-B391ACE978C4}">
      <dgm:prSet custT="1"/>
      <dgm:spPr/>
      <dgm:t>
        <a:bodyPr/>
        <a:lstStyle/>
        <a:p>
          <a:r>
            <a:rPr lang="en-US" sz="1600" dirty="0">
              <a:latin typeface="Gotham Rounded Book" pitchFamily="50" charset="0"/>
            </a:rPr>
            <a:t>Name</a:t>
          </a:r>
        </a:p>
      </dgm:t>
    </dgm:pt>
    <dgm:pt modelId="{A1C5ABD8-01A8-4EAC-B66E-988BE29CDEBF}" type="parTrans" cxnId="{E0C423D2-6178-4C89-B55F-C760BEECB72D}">
      <dgm:prSet/>
      <dgm:spPr/>
      <dgm:t>
        <a:bodyPr/>
        <a:lstStyle/>
        <a:p>
          <a:endParaRPr lang="en-US"/>
        </a:p>
      </dgm:t>
    </dgm:pt>
    <dgm:pt modelId="{73631F3C-055E-4D5E-826E-64085A441118}" type="sibTrans" cxnId="{E0C423D2-6178-4C89-B55F-C760BEECB72D}">
      <dgm:prSet/>
      <dgm:spPr/>
      <dgm:t>
        <a:bodyPr/>
        <a:lstStyle/>
        <a:p>
          <a:endParaRPr lang="en-US"/>
        </a:p>
      </dgm:t>
    </dgm:pt>
    <dgm:pt modelId="{8ED57637-22F6-4DEA-A1B6-9F31D920E65A}" type="pres">
      <dgm:prSet presAssocID="{E88C1568-17E8-4A7F-9115-1554B0AC9B4B}" presName="linear" presStyleCnt="0">
        <dgm:presLayoutVars>
          <dgm:animLvl val="lvl"/>
          <dgm:resizeHandles val="exact"/>
        </dgm:presLayoutVars>
      </dgm:prSet>
      <dgm:spPr/>
    </dgm:pt>
    <dgm:pt modelId="{22F70D37-C50E-405E-A297-9D71A9B188BC}" type="pres">
      <dgm:prSet presAssocID="{163702ED-E8E2-4A2E-88EF-6E6BD088727F}" presName="parentText" presStyleLbl="node1" presStyleIdx="0" presStyleCnt="2">
        <dgm:presLayoutVars>
          <dgm:chMax val="0"/>
          <dgm:bulletEnabled val="1"/>
        </dgm:presLayoutVars>
      </dgm:prSet>
      <dgm:spPr/>
    </dgm:pt>
    <dgm:pt modelId="{88FEB13E-1326-4C81-B7B5-D579805F311A}" type="pres">
      <dgm:prSet presAssocID="{5F2BF96D-4E75-4F6B-A3EC-C1771712A5CF}" presName="spacer" presStyleCnt="0"/>
      <dgm:spPr/>
    </dgm:pt>
    <dgm:pt modelId="{0D72232D-CFD8-45C2-84B3-78F2C9BC28DB}" type="pres">
      <dgm:prSet presAssocID="{027EF2F1-A02B-444E-9581-AA20F13E3830}" presName="parentText" presStyleLbl="node1" presStyleIdx="1" presStyleCnt="2">
        <dgm:presLayoutVars>
          <dgm:chMax val="0"/>
          <dgm:bulletEnabled val="1"/>
        </dgm:presLayoutVars>
      </dgm:prSet>
      <dgm:spPr/>
    </dgm:pt>
    <dgm:pt modelId="{ACD4C016-8A80-4454-A533-C2DE5BA8CB9F}" type="pres">
      <dgm:prSet presAssocID="{027EF2F1-A02B-444E-9581-AA20F13E3830}" presName="childText" presStyleLbl="revTx" presStyleIdx="0" presStyleCnt="1">
        <dgm:presLayoutVars>
          <dgm:bulletEnabled val="1"/>
        </dgm:presLayoutVars>
      </dgm:prSet>
      <dgm:spPr/>
    </dgm:pt>
  </dgm:ptLst>
  <dgm:cxnLst>
    <dgm:cxn modelId="{8C35BF11-BDA4-4281-A891-8A9D952E963A}" srcId="{027EF2F1-A02B-444E-9581-AA20F13E3830}" destId="{031EB1E3-7B63-4EB1-9CD5-348E1E6084B3}" srcOrd="0" destOrd="0" parTransId="{CE913FCE-DAB1-45AD-A457-DA34807BEABD}" sibTransId="{B4035538-9496-4505-9E52-C95D2E86E4F4}"/>
    <dgm:cxn modelId="{481D7B27-D2C3-43FE-BDD2-C4ADA54B8B5A}" type="presOf" srcId="{3EAA44DA-D848-41D5-89E2-18B69E716B5F}" destId="{ACD4C016-8A80-4454-A533-C2DE5BA8CB9F}" srcOrd="0" destOrd="5" presId="urn:microsoft.com/office/officeart/2005/8/layout/vList2"/>
    <dgm:cxn modelId="{331B2A2F-8891-44CA-B2A5-75AB2C840278}" type="presOf" srcId="{E88C1568-17E8-4A7F-9115-1554B0AC9B4B}" destId="{8ED57637-22F6-4DEA-A1B6-9F31D920E65A}" srcOrd="0" destOrd="0" presId="urn:microsoft.com/office/officeart/2005/8/layout/vList2"/>
    <dgm:cxn modelId="{1326315D-79C4-4583-8A43-0D30C6BC0CA0}" type="presOf" srcId="{031EB1E3-7B63-4EB1-9CD5-348E1E6084B3}" destId="{ACD4C016-8A80-4454-A533-C2DE5BA8CB9F}" srcOrd="0" destOrd="0" presId="urn:microsoft.com/office/officeart/2005/8/layout/vList2"/>
    <dgm:cxn modelId="{0EE33764-FE9E-4B8E-A943-250B831B04EC}" type="presOf" srcId="{163702ED-E8E2-4A2E-88EF-6E6BD088727F}" destId="{22F70D37-C50E-405E-A297-9D71A9B188BC}" srcOrd="0" destOrd="0" presId="urn:microsoft.com/office/officeart/2005/8/layout/vList2"/>
    <dgm:cxn modelId="{F21F4A45-322A-4785-ABF9-15215783D0A8}" type="presOf" srcId="{91880416-1A8B-423C-B7FD-F8CCD9956883}" destId="{ACD4C016-8A80-4454-A533-C2DE5BA8CB9F}" srcOrd="0" destOrd="3" presId="urn:microsoft.com/office/officeart/2005/8/layout/vList2"/>
    <dgm:cxn modelId="{4EA4CF46-3D93-46FA-A338-DD5ED1406A1D}" type="presOf" srcId="{8299E2F2-46A7-45BE-9116-B46A2EB2E7A1}" destId="{ACD4C016-8A80-4454-A533-C2DE5BA8CB9F}" srcOrd="0" destOrd="4" presId="urn:microsoft.com/office/officeart/2005/8/layout/vList2"/>
    <dgm:cxn modelId="{E43B4673-F270-408C-9963-377C1A45F04E}" srcId="{027EF2F1-A02B-444E-9581-AA20F13E3830}" destId="{8299E2F2-46A7-45BE-9116-B46A2EB2E7A1}" srcOrd="1" destOrd="0" parTransId="{45717D3D-9DD4-4397-AA23-3BADB7EE2192}" sibTransId="{0550E386-F073-4796-B01C-E21131B73733}"/>
    <dgm:cxn modelId="{B719B156-2053-4819-8F3F-7C8B0ED8BEAA}" srcId="{027EF2F1-A02B-444E-9581-AA20F13E3830}" destId="{3EAA44DA-D848-41D5-89E2-18B69E716B5F}" srcOrd="2" destOrd="0" parTransId="{935706CE-9A11-4B7F-A55A-B864762AF3A9}" sibTransId="{455BF003-F8F3-47A7-BA55-7101DA0F0E39}"/>
    <dgm:cxn modelId="{6CEEFC84-35A1-4162-8AF8-B6461F1A2AF5}" srcId="{031EB1E3-7B63-4EB1-9CD5-348E1E6084B3}" destId="{46A9B207-6A59-42E4-A8E0-80FC1537B725}" srcOrd="1" destOrd="0" parTransId="{03981C2F-E9A7-48DE-9624-2141C497845B}" sibTransId="{B0469CFB-5C14-4637-8FE1-C3D30B42E7EE}"/>
    <dgm:cxn modelId="{E60FE394-83A8-4A37-92A6-F295B492852C}" srcId="{E88C1568-17E8-4A7F-9115-1554B0AC9B4B}" destId="{027EF2F1-A02B-444E-9581-AA20F13E3830}" srcOrd="1" destOrd="0" parTransId="{0F175072-4AB0-4A61-BDA9-57F4F7F3164A}" sibTransId="{AFFF7A33-4CB1-43D1-ADA9-652282F65661}"/>
    <dgm:cxn modelId="{74FF8996-1AB2-48D6-959D-2E0C5BB1F107}" type="presOf" srcId="{027EF2F1-A02B-444E-9581-AA20F13E3830}" destId="{0D72232D-CFD8-45C2-84B3-78F2C9BC28DB}" srcOrd="0" destOrd="0" presId="urn:microsoft.com/office/officeart/2005/8/layout/vList2"/>
    <dgm:cxn modelId="{EF8BC5AD-9683-4E28-A861-6217E55C9C98}" srcId="{031EB1E3-7B63-4EB1-9CD5-348E1E6084B3}" destId="{91880416-1A8B-423C-B7FD-F8CCD9956883}" srcOrd="2" destOrd="0" parTransId="{46238CC6-F639-4CA3-B1EC-A76D87577DFE}" sibTransId="{D19D00C1-DF5E-4454-AA43-DB97CDF82878}"/>
    <dgm:cxn modelId="{86AC7FAF-A04F-4B55-954B-19265CEB6805}" srcId="{E88C1568-17E8-4A7F-9115-1554B0AC9B4B}" destId="{163702ED-E8E2-4A2E-88EF-6E6BD088727F}" srcOrd="0" destOrd="0" parTransId="{37B8B260-D488-445B-B895-39FF58DFA3A5}" sibTransId="{5F2BF96D-4E75-4F6B-A3EC-C1771712A5CF}"/>
    <dgm:cxn modelId="{A46FF1BB-54C4-463D-8191-8A7BB2C7F8A9}" type="presOf" srcId="{46A9B207-6A59-42E4-A8E0-80FC1537B725}" destId="{ACD4C016-8A80-4454-A533-C2DE5BA8CB9F}" srcOrd="0" destOrd="2" presId="urn:microsoft.com/office/officeart/2005/8/layout/vList2"/>
    <dgm:cxn modelId="{E0C423D2-6178-4C89-B55F-C760BEECB72D}" srcId="{031EB1E3-7B63-4EB1-9CD5-348E1E6084B3}" destId="{7791CBCF-EC1D-4A7D-BF16-B391ACE978C4}" srcOrd="0" destOrd="0" parTransId="{A1C5ABD8-01A8-4EAC-B66E-988BE29CDEBF}" sibTransId="{73631F3C-055E-4D5E-826E-64085A441118}"/>
    <dgm:cxn modelId="{535816FB-3472-4CC4-978E-36491FCF65E3}" type="presOf" srcId="{7791CBCF-EC1D-4A7D-BF16-B391ACE978C4}" destId="{ACD4C016-8A80-4454-A533-C2DE5BA8CB9F}" srcOrd="0" destOrd="1" presId="urn:microsoft.com/office/officeart/2005/8/layout/vList2"/>
    <dgm:cxn modelId="{CB6BBD7F-C9CA-453A-8C17-72C3E432E3F7}" type="presParOf" srcId="{8ED57637-22F6-4DEA-A1B6-9F31D920E65A}" destId="{22F70D37-C50E-405E-A297-9D71A9B188BC}" srcOrd="0" destOrd="0" presId="urn:microsoft.com/office/officeart/2005/8/layout/vList2"/>
    <dgm:cxn modelId="{CA25B3AA-4F2C-4C36-BE83-D6113182550A}" type="presParOf" srcId="{8ED57637-22F6-4DEA-A1B6-9F31D920E65A}" destId="{88FEB13E-1326-4C81-B7B5-D579805F311A}" srcOrd="1" destOrd="0" presId="urn:microsoft.com/office/officeart/2005/8/layout/vList2"/>
    <dgm:cxn modelId="{20C89A5B-92EE-4585-939B-381938F73CA0}" type="presParOf" srcId="{8ED57637-22F6-4DEA-A1B6-9F31D920E65A}" destId="{0D72232D-CFD8-45C2-84B3-78F2C9BC28DB}" srcOrd="2" destOrd="0" presId="urn:microsoft.com/office/officeart/2005/8/layout/vList2"/>
    <dgm:cxn modelId="{B8D30460-DA38-49EF-9D75-4C405C895656}" type="presParOf" srcId="{8ED57637-22F6-4DEA-A1B6-9F31D920E65A}" destId="{ACD4C016-8A80-4454-A533-C2DE5BA8CB9F}" srcOrd="3"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BEB90-46AE-4AF0-9D1B-AFD201EFA564}">
      <dsp:nvSpPr>
        <dsp:cNvPr id="0" name=""/>
        <dsp:cNvSpPr/>
      </dsp:nvSpPr>
      <dsp:spPr>
        <a:xfrm>
          <a:off x="0" y="0"/>
          <a:ext cx="4340219" cy="131002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kern="1200" dirty="0">
              <a:latin typeface="Gotham Rounded Bold" pitchFamily="50" charset="0"/>
            </a:rPr>
            <a:t>WHEDA stands for </a:t>
          </a:r>
          <a:r>
            <a:rPr lang="en-US" sz="1400" b="1" kern="1200" dirty="0">
              <a:latin typeface="Gotham Rounded Bold" pitchFamily="50" charset="0"/>
            </a:rPr>
            <a:t>W</a:t>
          </a:r>
          <a:r>
            <a:rPr lang="en-US" sz="1400" b="0" kern="1200" dirty="0">
              <a:latin typeface="Gotham Rounded Bold" pitchFamily="50" charset="0"/>
            </a:rPr>
            <a:t>isconsin </a:t>
          </a:r>
          <a:r>
            <a:rPr lang="en-US" sz="1400" b="1" kern="1200" dirty="0">
              <a:latin typeface="Gotham Rounded Bold" pitchFamily="50" charset="0"/>
            </a:rPr>
            <a:t>H</a:t>
          </a:r>
          <a:r>
            <a:rPr lang="en-US" sz="1400" b="0" kern="1200" dirty="0">
              <a:latin typeface="Gotham Rounded Bold" pitchFamily="50" charset="0"/>
            </a:rPr>
            <a:t>ousing and </a:t>
          </a:r>
          <a:r>
            <a:rPr lang="en-US" sz="1400" b="1" kern="1200" dirty="0">
              <a:latin typeface="Gotham Rounded Bold" pitchFamily="50" charset="0"/>
            </a:rPr>
            <a:t>E</a:t>
          </a:r>
          <a:r>
            <a:rPr lang="en-US" sz="1400" b="0" kern="1200" dirty="0">
              <a:latin typeface="Gotham Rounded Bold" pitchFamily="50" charset="0"/>
            </a:rPr>
            <a:t>conomic </a:t>
          </a:r>
          <a:r>
            <a:rPr lang="en-US" sz="1400" b="1" kern="1200" dirty="0">
              <a:latin typeface="Gotham Rounded Bold" pitchFamily="50" charset="0"/>
            </a:rPr>
            <a:t>D</a:t>
          </a:r>
          <a:r>
            <a:rPr lang="en-US" sz="1400" b="0" kern="1200" dirty="0">
              <a:latin typeface="Gotham Rounded Bold" pitchFamily="50" charset="0"/>
            </a:rPr>
            <a:t>evelopment </a:t>
          </a:r>
          <a:r>
            <a:rPr lang="en-US" sz="1400" b="1" kern="1200" dirty="0">
              <a:latin typeface="Gotham Rounded Bold" pitchFamily="50" charset="0"/>
            </a:rPr>
            <a:t>A</a:t>
          </a:r>
          <a:r>
            <a:rPr lang="en-US" sz="1400" b="0" kern="1200" dirty="0">
              <a:latin typeface="Gotham Rounded Bold" pitchFamily="50" charset="0"/>
            </a:rPr>
            <a:t>uthority.</a:t>
          </a:r>
        </a:p>
      </dsp:txBody>
      <dsp:txXfrm>
        <a:off x="38369" y="38369"/>
        <a:ext cx="2926605" cy="1233282"/>
      </dsp:txXfrm>
    </dsp:sp>
    <dsp:sp modelId="{536920AA-96AE-4BA1-9E9A-450DBA830006}">
      <dsp:nvSpPr>
        <dsp:cNvPr id="0" name=""/>
        <dsp:cNvSpPr/>
      </dsp:nvSpPr>
      <dsp:spPr>
        <a:xfrm>
          <a:off x="382960" y="1528357"/>
          <a:ext cx="4340219" cy="131002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Gotham Rounded Bold" pitchFamily="50" charset="0"/>
            </a:rPr>
            <a:t>We’re a mission-driven organization established to help renters become homeowners through our unique, affordable financing options. </a:t>
          </a:r>
        </a:p>
        <a:p>
          <a:pPr marL="0" lvl="0" indent="0" algn="l" defTabSz="577850">
            <a:lnSpc>
              <a:spcPct val="90000"/>
            </a:lnSpc>
            <a:spcBef>
              <a:spcPct val="0"/>
            </a:spcBef>
            <a:spcAft>
              <a:spcPct val="35000"/>
            </a:spcAft>
            <a:buNone/>
          </a:pPr>
          <a:endParaRPr lang="en-US" sz="1200" kern="1200" dirty="0">
            <a:latin typeface="Gotham Rounded Bold" pitchFamily="50" charset="0"/>
          </a:endParaRPr>
        </a:p>
      </dsp:txBody>
      <dsp:txXfrm>
        <a:off x="421329" y="1566726"/>
        <a:ext cx="3029007" cy="1233282"/>
      </dsp:txXfrm>
    </dsp:sp>
    <dsp:sp modelId="{244AE082-A0F8-4242-BB61-0D62B1966F88}">
      <dsp:nvSpPr>
        <dsp:cNvPr id="0" name=""/>
        <dsp:cNvSpPr/>
      </dsp:nvSpPr>
      <dsp:spPr>
        <a:xfrm>
          <a:off x="765920" y="3056714"/>
          <a:ext cx="4340219" cy="131002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Gotham Rounded Bold" pitchFamily="50" charset="0"/>
            </a:rPr>
            <a:t>WHEDA mortgage programs are tailored to individual needs, so home buyers can purchase homes sooner with a mortgage they can afford.</a:t>
          </a:r>
        </a:p>
      </dsp:txBody>
      <dsp:txXfrm>
        <a:off x="804289" y="3095083"/>
        <a:ext cx="3029007" cy="1233282"/>
      </dsp:txXfrm>
    </dsp:sp>
    <dsp:sp modelId="{823F1D46-D89F-4B9D-8D97-1CF83E761B65}">
      <dsp:nvSpPr>
        <dsp:cNvPr id="0" name=""/>
        <dsp:cNvSpPr/>
      </dsp:nvSpPr>
      <dsp:spPr>
        <a:xfrm>
          <a:off x="3488705" y="993432"/>
          <a:ext cx="851513" cy="85151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Gotham Rounded Bold" pitchFamily="50" charset="0"/>
          </a:endParaRPr>
        </a:p>
      </dsp:txBody>
      <dsp:txXfrm>
        <a:off x="3680295" y="993432"/>
        <a:ext cx="468333" cy="640764"/>
      </dsp:txXfrm>
    </dsp:sp>
    <dsp:sp modelId="{B3773AA3-1E48-4589-A450-F9BAB265398A}">
      <dsp:nvSpPr>
        <dsp:cNvPr id="0" name=""/>
        <dsp:cNvSpPr/>
      </dsp:nvSpPr>
      <dsp:spPr>
        <a:xfrm>
          <a:off x="3871666" y="2513055"/>
          <a:ext cx="851513" cy="851513"/>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Gotham Rounded Bold" pitchFamily="50" charset="0"/>
          </a:endParaRPr>
        </a:p>
      </dsp:txBody>
      <dsp:txXfrm>
        <a:off x="4063256" y="2513055"/>
        <a:ext cx="468333" cy="6407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8EEDD-FE47-4219-A8ED-7AD875F71938}">
      <dsp:nvSpPr>
        <dsp:cNvPr id="0" name=""/>
        <dsp:cNvSpPr/>
      </dsp:nvSpPr>
      <dsp:spPr>
        <a:xfrm>
          <a:off x="0" y="214422"/>
          <a:ext cx="9906561" cy="7245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8859" tIns="208280" rIns="76885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005773"/>
              </a:solidFill>
              <a:latin typeface="Gotham Rounded Medium" panose="02000000000000000000" pitchFamily="50" charset="0"/>
            </a:rPr>
            <a:t>Make sure the lender’s timelines line up with your home buying goals. </a:t>
          </a:r>
        </a:p>
        <a:p>
          <a:pPr marL="114300" lvl="1" indent="-114300" algn="l" defTabSz="622300">
            <a:lnSpc>
              <a:spcPct val="90000"/>
            </a:lnSpc>
            <a:spcBef>
              <a:spcPct val="0"/>
            </a:spcBef>
            <a:spcAft>
              <a:spcPct val="15000"/>
            </a:spcAft>
            <a:buChar char="•"/>
          </a:pPr>
          <a:r>
            <a:rPr lang="en-US" sz="1400" kern="1200" dirty="0">
              <a:solidFill>
                <a:srgbClr val="005773"/>
              </a:solidFill>
              <a:latin typeface="Gotham Rounded Medium" panose="02000000000000000000" pitchFamily="50" charset="0"/>
            </a:rPr>
            <a:t>What information will your lender need to preapprove you for a home loan?</a:t>
          </a:r>
        </a:p>
      </dsp:txBody>
      <dsp:txXfrm>
        <a:off x="0" y="214422"/>
        <a:ext cx="9906561" cy="724500"/>
      </dsp:txXfrm>
    </dsp:sp>
    <dsp:sp modelId="{E2D8894B-346C-48E1-859C-383274F8D90E}">
      <dsp:nvSpPr>
        <dsp:cNvPr id="0" name=""/>
        <dsp:cNvSpPr/>
      </dsp:nvSpPr>
      <dsp:spPr>
        <a:xfrm>
          <a:off x="495328" y="66822"/>
          <a:ext cx="6934592" cy="2952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111" tIns="0" rIns="262111"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otham Rounded Bold" pitchFamily="50" charset="0"/>
            </a:rPr>
            <a:t>1. What is your process for preapproval and closing?</a:t>
          </a:r>
          <a:endParaRPr lang="en-US" sz="1600" kern="1200" dirty="0">
            <a:latin typeface="Gotham Rounded Medium" panose="02000000000000000000" pitchFamily="50" charset="0"/>
          </a:endParaRPr>
        </a:p>
      </dsp:txBody>
      <dsp:txXfrm>
        <a:off x="509738" y="81232"/>
        <a:ext cx="6905772" cy="266380"/>
      </dsp:txXfrm>
    </dsp:sp>
    <dsp:sp modelId="{9A24C2F6-1659-453B-AFC9-146B088A8B2E}">
      <dsp:nvSpPr>
        <dsp:cNvPr id="0" name=""/>
        <dsp:cNvSpPr/>
      </dsp:nvSpPr>
      <dsp:spPr>
        <a:xfrm>
          <a:off x="0" y="1140522"/>
          <a:ext cx="9906561" cy="724500"/>
        </a:xfrm>
        <a:prstGeom prst="rect">
          <a:avLst/>
        </a:prstGeom>
        <a:solidFill>
          <a:schemeClr val="lt1">
            <a:alpha val="90000"/>
            <a:hueOff val="0"/>
            <a:satOff val="0"/>
            <a:lumOff val="0"/>
            <a:alphaOff val="0"/>
          </a:schemeClr>
        </a:solidFill>
        <a:ln w="12700" cap="flat" cmpd="sng" algn="ctr">
          <a:solidFill>
            <a:schemeClr val="accent4">
              <a:hueOff val="-720503"/>
              <a:satOff val="-2030"/>
              <a:lumOff val="27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8859" tIns="208280" rIns="76885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005773"/>
              </a:solidFill>
              <a:latin typeface="Gotham Rounded Medium" panose="02000000000000000000" pitchFamily="50" charset="0"/>
            </a:rPr>
            <a:t>Ask how they will manage your loan process and all the steps along the way. </a:t>
          </a:r>
        </a:p>
        <a:p>
          <a:pPr marL="114300" lvl="1" indent="-114300" algn="l" defTabSz="622300">
            <a:lnSpc>
              <a:spcPct val="90000"/>
            </a:lnSpc>
            <a:spcBef>
              <a:spcPct val="0"/>
            </a:spcBef>
            <a:spcAft>
              <a:spcPct val="15000"/>
            </a:spcAft>
            <a:buChar char="•"/>
          </a:pPr>
          <a:r>
            <a:rPr lang="en-US" sz="1400" kern="1200" dirty="0">
              <a:solidFill>
                <a:srgbClr val="005773"/>
              </a:solidFill>
              <a:latin typeface="Gotham Rounded Medium" panose="02000000000000000000" pitchFamily="50" charset="0"/>
            </a:rPr>
            <a:t>Think about how you like to communicate and what works for your schedule.  </a:t>
          </a:r>
        </a:p>
      </dsp:txBody>
      <dsp:txXfrm>
        <a:off x="0" y="1140522"/>
        <a:ext cx="9906561" cy="724500"/>
      </dsp:txXfrm>
    </dsp:sp>
    <dsp:sp modelId="{D4255AF0-32E4-4C1D-81F5-E466F4B8C0E7}">
      <dsp:nvSpPr>
        <dsp:cNvPr id="0" name=""/>
        <dsp:cNvSpPr/>
      </dsp:nvSpPr>
      <dsp:spPr>
        <a:xfrm>
          <a:off x="495328" y="992922"/>
          <a:ext cx="6934592" cy="295200"/>
        </a:xfrm>
        <a:prstGeom prst="roundRect">
          <a:avLst/>
        </a:prstGeom>
        <a:solidFill>
          <a:schemeClr val="accent4">
            <a:hueOff val="-720503"/>
            <a:satOff val="-2030"/>
            <a:lumOff val="27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111" tIns="0" rIns="262111" bIns="0" numCol="1" spcCol="1270" anchor="ctr" anchorCtr="0">
          <a:noAutofit/>
        </a:bodyPr>
        <a:lstStyle/>
        <a:p>
          <a:pPr marL="0" lvl="0" indent="0" algn="l" defTabSz="711200">
            <a:lnSpc>
              <a:spcPct val="90000"/>
            </a:lnSpc>
            <a:spcBef>
              <a:spcPct val="0"/>
            </a:spcBef>
            <a:spcAft>
              <a:spcPct val="35000"/>
            </a:spcAft>
            <a:buNone/>
          </a:pPr>
          <a:endParaRPr lang="en-US" sz="1600" kern="1200" dirty="0">
            <a:latin typeface="Gotham Rounded Medium" panose="02000000000000000000" pitchFamily="50" charset="0"/>
          </a:endParaRPr>
        </a:p>
        <a:p>
          <a:pPr marL="0" lvl="0" indent="0" algn="l" defTabSz="711200">
            <a:lnSpc>
              <a:spcPct val="90000"/>
            </a:lnSpc>
            <a:spcBef>
              <a:spcPct val="0"/>
            </a:spcBef>
            <a:spcAft>
              <a:spcPct val="35000"/>
            </a:spcAft>
            <a:buNone/>
          </a:pPr>
          <a:r>
            <a:rPr lang="en-US" sz="1600" kern="1200" dirty="0">
              <a:latin typeface="Gotham Rounded Medium" panose="02000000000000000000" pitchFamily="50" charset="0"/>
            </a:rPr>
            <a:t>2. How do you communicate with homebuyers?</a:t>
          </a:r>
        </a:p>
        <a:p>
          <a:pPr marL="0" lvl="0" indent="0" algn="l" defTabSz="711200">
            <a:lnSpc>
              <a:spcPct val="90000"/>
            </a:lnSpc>
            <a:spcBef>
              <a:spcPct val="0"/>
            </a:spcBef>
            <a:spcAft>
              <a:spcPct val="35000"/>
            </a:spcAft>
            <a:buNone/>
          </a:pPr>
          <a:endParaRPr lang="en-US" sz="1600" kern="1200" dirty="0">
            <a:latin typeface="Gotham Rounded Medium" panose="02000000000000000000" pitchFamily="50" charset="0"/>
          </a:endParaRPr>
        </a:p>
      </dsp:txBody>
      <dsp:txXfrm>
        <a:off x="509738" y="1007332"/>
        <a:ext cx="6905772" cy="266380"/>
      </dsp:txXfrm>
    </dsp:sp>
    <dsp:sp modelId="{A5EE04BA-4C6F-4905-BBBB-86E7F11AD0C6}">
      <dsp:nvSpPr>
        <dsp:cNvPr id="0" name=""/>
        <dsp:cNvSpPr/>
      </dsp:nvSpPr>
      <dsp:spPr>
        <a:xfrm>
          <a:off x="0" y="2066622"/>
          <a:ext cx="9906561" cy="1134000"/>
        </a:xfrm>
        <a:prstGeom prst="rect">
          <a:avLst/>
        </a:prstGeom>
        <a:solidFill>
          <a:schemeClr val="lt1">
            <a:alpha val="90000"/>
            <a:hueOff val="0"/>
            <a:satOff val="0"/>
            <a:lumOff val="0"/>
            <a:alphaOff val="0"/>
          </a:schemeClr>
        </a:solidFill>
        <a:ln w="12700" cap="flat" cmpd="sng" algn="ctr">
          <a:solidFill>
            <a:schemeClr val="accent4">
              <a:hueOff val="-1441006"/>
              <a:satOff val="-4061"/>
              <a:lumOff val="54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8859" tIns="208280" rIns="76885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005773"/>
              </a:solidFill>
              <a:latin typeface="Gotham Rounded Medium" panose="02000000000000000000" pitchFamily="50" charset="0"/>
            </a:rPr>
            <a:t>Your minimum down payment will depend on the type of loan your lender recommends for you. </a:t>
          </a:r>
        </a:p>
        <a:p>
          <a:pPr marL="114300" lvl="1" indent="-114300" algn="l" defTabSz="622300">
            <a:lnSpc>
              <a:spcPct val="90000"/>
            </a:lnSpc>
            <a:spcBef>
              <a:spcPct val="0"/>
            </a:spcBef>
            <a:spcAft>
              <a:spcPct val="15000"/>
            </a:spcAft>
            <a:buChar char="•"/>
          </a:pPr>
          <a:r>
            <a:rPr lang="en-US" sz="1400" kern="1200" dirty="0">
              <a:solidFill>
                <a:srgbClr val="005773"/>
              </a:solidFill>
              <a:latin typeface="Gotham Rounded Medium" panose="02000000000000000000" pitchFamily="50" charset="0"/>
            </a:rPr>
            <a:t>The good news is that 20 percent down is not required today. Several loans today offer a 3 – 5 percent down payment. </a:t>
          </a:r>
        </a:p>
      </dsp:txBody>
      <dsp:txXfrm>
        <a:off x="0" y="2066622"/>
        <a:ext cx="9906561" cy="1134000"/>
      </dsp:txXfrm>
    </dsp:sp>
    <dsp:sp modelId="{896F701E-1576-4132-B8DB-04A0D8354095}">
      <dsp:nvSpPr>
        <dsp:cNvPr id="0" name=""/>
        <dsp:cNvSpPr/>
      </dsp:nvSpPr>
      <dsp:spPr>
        <a:xfrm>
          <a:off x="495328" y="1919022"/>
          <a:ext cx="6934592" cy="295200"/>
        </a:xfrm>
        <a:prstGeom prst="roundRect">
          <a:avLst/>
        </a:prstGeom>
        <a:solidFill>
          <a:schemeClr val="accent4">
            <a:hueOff val="-1441006"/>
            <a:satOff val="-4061"/>
            <a:lumOff val="54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111" tIns="0" rIns="262111"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otham Rounded Bold" pitchFamily="50" charset="0"/>
            </a:rPr>
            <a:t>3. What will be my down payment requirement?</a:t>
          </a:r>
          <a:endParaRPr lang="en-US" sz="1600" kern="1200" dirty="0">
            <a:latin typeface="Gotham Rounded Medium" panose="02000000000000000000" pitchFamily="50" charset="0"/>
          </a:endParaRPr>
        </a:p>
      </dsp:txBody>
      <dsp:txXfrm>
        <a:off x="509738" y="1933432"/>
        <a:ext cx="6905772" cy="266380"/>
      </dsp:txXfrm>
    </dsp:sp>
    <dsp:sp modelId="{1499E0F1-CD67-42A9-A066-B20C0A33B553}">
      <dsp:nvSpPr>
        <dsp:cNvPr id="0" name=""/>
        <dsp:cNvSpPr/>
      </dsp:nvSpPr>
      <dsp:spPr>
        <a:xfrm>
          <a:off x="0" y="3402223"/>
          <a:ext cx="9906561" cy="724500"/>
        </a:xfrm>
        <a:prstGeom prst="rect">
          <a:avLst/>
        </a:prstGeom>
        <a:solidFill>
          <a:schemeClr val="lt1">
            <a:alpha val="90000"/>
            <a:hueOff val="0"/>
            <a:satOff val="0"/>
            <a:lumOff val="0"/>
            <a:alphaOff val="0"/>
          </a:schemeClr>
        </a:solidFill>
        <a:ln w="12700" cap="flat" cmpd="sng" algn="ctr">
          <a:solidFill>
            <a:schemeClr val="accent4">
              <a:hueOff val="-2161509"/>
              <a:satOff val="-6091"/>
              <a:lumOff val="82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8859" tIns="208280" rIns="76885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005773"/>
              </a:solidFill>
              <a:latin typeface="Gotham Rounded Medium" panose="02000000000000000000" pitchFamily="50" charset="0"/>
            </a:rPr>
            <a:t>State and local housing agencies administer a wide range of programs, including grants.</a:t>
          </a:r>
        </a:p>
        <a:p>
          <a:pPr marL="114300" lvl="1" indent="-114300" algn="l" defTabSz="622300">
            <a:lnSpc>
              <a:spcPct val="90000"/>
            </a:lnSpc>
            <a:spcBef>
              <a:spcPct val="0"/>
            </a:spcBef>
            <a:spcAft>
              <a:spcPct val="15000"/>
            </a:spcAft>
            <a:buChar char="•"/>
          </a:pPr>
          <a:r>
            <a:rPr lang="en-US" sz="1400" kern="1200" dirty="0">
              <a:solidFill>
                <a:srgbClr val="005773"/>
              </a:solidFill>
              <a:latin typeface="Gotham Rounded Medium" panose="02000000000000000000" pitchFamily="50" charset="0"/>
            </a:rPr>
            <a:t>Some lenders offer they own proprietary down payment help as well.</a:t>
          </a:r>
        </a:p>
      </dsp:txBody>
      <dsp:txXfrm>
        <a:off x="0" y="3402223"/>
        <a:ext cx="9906561" cy="724500"/>
      </dsp:txXfrm>
    </dsp:sp>
    <dsp:sp modelId="{1CB08CE3-508C-4F8B-86D0-88A857691617}">
      <dsp:nvSpPr>
        <dsp:cNvPr id="0" name=""/>
        <dsp:cNvSpPr/>
      </dsp:nvSpPr>
      <dsp:spPr>
        <a:xfrm>
          <a:off x="495328" y="3254622"/>
          <a:ext cx="6934592" cy="295200"/>
        </a:xfrm>
        <a:prstGeom prst="roundRect">
          <a:avLst/>
        </a:prstGeom>
        <a:solidFill>
          <a:schemeClr val="accent4">
            <a:hueOff val="-2161509"/>
            <a:satOff val="-6091"/>
            <a:lumOff val="8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111" tIns="0" rIns="262111"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otham Rounded Bold" pitchFamily="50" charset="0"/>
            </a:rPr>
            <a:t>4. Do you offer grant assistance like Down Payment Plus?</a:t>
          </a:r>
          <a:endParaRPr lang="en-US" sz="1600" kern="1200" dirty="0">
            <a:latin typeface="Gotham Rounded Medium" panose="02000000000000000000" pitchFamily="50" charset="0"/>
          </a:endParaRPr>
        </a:p>
      </dsp:txBody>
      <dsp:txXfrm>
        <a:off x="509738" y="3269032"/>
        <a:ext cx="6905772" cy="266380"/>
      </dsp:txXfrm>
    </dsp:sp>
    <dsp:sp modelId="{365B7A9D-7135-407B-B330-8EB0EE893B0E}">
      <dsp:nvSpPr>
        <dsp:cNvPr id="0" name=""/>
        <dsp:cNvSpPr/>
      </dsp:nvSpPr>
      <dsp:spPr>
        <a:xfrm>
          <a:off x="0" y="4328323"/>
          <a:ext cx="9906561" cy="1386000"/>
        </a:xfrm>
        <a:prstGeom prst="rect">
          <a:avLst/>
        </a:prstGeom>
        <a:solidFill>
          <a:schemeClr val="lt1">
            <a:alpha val="90000"/>
            <a:hueOff val="0"/>
            <a:satOff val="0"/>
            <a:lumOff val="0"/>
            <a:alphaOff val="0"/>
          </a:schemeClr>
        </a:solidFill>
        <a:ln w="12700" cap="flat" cmpd="sng" algn="ctr">
          <a:solidFill>
            <a:schemeClr val="accent4">
              <a:hueOff val="-2882012"/>
              <a:satOff val="-8122"/>
              <a:lumOff val="109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8859" tIns="208280" rIns="768859"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005773"/>
              </a:solidFill>
              <a:latin typeface="Gotham Rounded Medium" panose="02000000000000000000" pitchFamily="50" charset="0"/>
            </a:rPr>
            <a:t>Lender fees will be associated no matter what loan product you choose. </a:t>
          </a:r>
        </a:p>
        <a:p>
          <a:pPr marL="114300" lvl="1" indent="-114300" algn="l" defTabSz="622300">
            <a:lnSpc>
              <a:spcPct val="90000"/>
            </a:lnSpc>
            <a:spcBef>
              <a:spcPct val="0"/>
            </a:spcBef>
            <a:spcAft>
              <a:spcPct val="15000"/>
            </a:spcAft>
            <a:buChar char="•"/>
          </a:pPr>
          <a:r>
            <a:rPr lang="en-US" sz="1400" kern="1200" dirty="0">
              <a:solidFill>
                <a:srgbClr val="005773"/>
              </a:solidFill>
              <a:latin typeface="Gotham Rounded Medium" panose="02000000000000000000" pitchFamily="50" charset="0"/>
            </a:rPr>
            <a:t>They may include origination fees, underwriting or processing fees, </a:t>
          </a:r>
          <a:r>
            <a:rPr lang="en-US" sz="1400" kern="1200" dirty="0" err="1">
              <a:solidFill>
                <a:srgbClr val="005773"/>
              </a:solidFill>
              <a:latin typeface="Gotham Rounded Medium" panose="02000000000000000000" pitchFamily="50" charset="0"/>
            </a:rPr>
            <a:t>etc</a:t>
          </a:r>
          <a:endParaRPr lang="en-US" sz="1400" kern="1200" dirty="0">
            <a:solidFill>
              <a:srgbClr val="005773"/>
            </a:solidFill>
            <a:latin typeface="Gotham Rounded Medium" panose="02000000000000000000" pitchFamily="50" charset="0"/>
          </a:endParaRPr>
        </a:p>
        <a:p>
          <a:pPr marL="114300" lvl="1" indent="-114300" algn="l" defTabSz="622300">
            <a:lnSpc>
              <a:spcPct val="90000"/>
            </a:lnSpc>
            <a:spcBef>
              <a:spcPct val="0"/>
            </a:spcBef>
            <a:spcAft>
              <a:spcPct val="15000"/>
            </a:spcAft>
            <a:buChar char="•"/>
          </a:pPr>
          <a:r>
            <a:rPr lang="en-US" sz="1400" kern="1200" dirty="0">
              <a:solidFill>
                <a:srgbClr val="005773"/>
              </a:solidFill>
              <a:latin typeface="Gotham Rounded Medium" panose="02000000000000000000" pitchFamily="50" charset="0"/>
            </a:rPr>
            <a:t>Standard fees may include appraisal fee, title fee, loan closing fee, credit report fee and Tax service fees</a:t>
          </a:r>
        </a:p>
        <a:p>
          <a:pPr marL="114300" lvl="1" indent="-114300" algn="l" defTabSz="622300">
            <a:lnSpc>
              <a:spcPct val="90000"/>
            </a:lnSpc>
            <a:spcBef>
              <a:spcPct val="0"/>
            </a:spcBef>
            <a:spcAft>
              <a:spcPct val="15000"/>
            </a:spcAft>
            <a:buChar char="•"/>
          </a:pPr>
          <a:r>
            <a:rPr lang="en-US" sz="1400" kern="1200" dirty="0">
              <a:solidFill>
                <a:srgbClr val="005773"/>
              </a:solidFill>
              <a:latin typeface="Gotham Rounded Medium" panose="02000000000000000000" pitchFamily="50" charset="0"/>
            </a:rPr>
            <a:t>Knowing what your fees are is just as important as your interest rate.</a:t>
          </a:r>
        </a:p>
      </dsp:txBody>
      <dsp:txXfrm>
        <a:off x="0" y="4328323"/>
        <a:ext cx="9906561" cy="1386000"/>
      </dsp:txXfrm>
    </dsp:sp>
    <dsp:sp modelId="{D9A448E7-E7D8-4B27-B261-F4E61C6DDFCB}">
      <dsp:nvSpPr>
        <dsp:cNvPr id="0" name=""/>
        <dsp:cNvSpPr/>
      </dsp:nvSpPr>
      <dsp:spPr>
        <a:xfrm>
          <a:off x="495328" y="4180723"/>
          <a:ext cx="6934592" cy="295200"/>
        </a:xfrm>
        <a:prstGeom prst="roundRect">
          <a:avLst/>
        </a:prstGeom>
        <a:solidFill>
          <a:schemeClr val="accent4">
            <a:hueOff val="-2882012"/>
            <a:satOff val="-8122"/>
            <a:lumOff val="109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111" tIns="0" rIns="262111"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Gotham Rounded Bold" pitchFamily="50" charset="0"/>
            </a:rPr>
            <a:t>5. What fees will be included in my loan and due at closing?</a:t>
          </a:r>
          <a:endParaRPr lang="en-US" sz="1400" kern="1200" dirty="0">
            <a:latin typeface="Gotham Rounded Medium" panose="02000000000000000000" pitchFamily="50" charset="0"/>
          </a:endParaRPr>
        </a:p>
      </dsp:txBody>
      <dsp:txXfrm>
        <a:off x="509738" y="4195133"/>
        <a:ext cx="6905772" cy="2663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E7F5E-6163-47D2-B492-7FC591B37F19}">
      <dsp:nvSpPr>
        <dsp:cNvPr id="0" name=""/>
        <dsp:cNvSpPr/>
      </dsp:nvSpPr>
      <dsp:spPr>
        <a:xfrm>
          <a:off x="0" y="218750"/>
          <a:ext cx="8678944" cy="7166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3582" tIns="270764" rIns="673582"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a:latin typeface="Gotham Rounded Book" pitchFamily="50" charset="0"/>
            </a:rPr>
            <a:t>Your residential address</a:t>
          </a:r>
          <a:r>
            <a:rPr lang="en-US" sz="1200" kern="1200">
              <a:latin typeface="Gotham Rounded Book" pitchFamily="50" charset="0"/>
            </a:rPr>
            <a:t> for the past two years</a:t>
          </a:r>
        </a:p>
        <a:p>
          <a:pPr marL="114300" lvl="1" indent="-114300" algn="l" defTabSz="533400">
            <a:lnSpc>
              <a:spcPct val="90000"/>
            </a:lnSpc>
            <a:spcBef>
              <a:spcPct val="0"/>
            </a:spcBef>
            <a:spcAft>
              <a:spcPct val="15000"/>
            </a:spcAft>
            <a:buChar char="•"/>
          </a:pPr>
          <a:r>
            <a:rPr lang="en-US" sz="1200" b="1" kern="1200">
              <a:latin typeface="Gotham Rounded Book" pitchFamily="50" charset="0"/>
            </a:rPr>
            <a:t>Landlord names and addresses</a:t>
          </a:r>
          <a:r>
            <a:rPr lang="en-US" sz="1200" kern="1200">
              <a:latin typeface="Gotham Rounded Book" pitchFamily="50" charset="0"/>
            </a:rPr>
            <a:t> for the past two years</a:t>
          </a:r>
        </a:p>
      </dsp:txBody>
      <dsp:txXfrm>
        <a:off x="0" y="218750"/>
        <a:ext cx="8678944" cy="716625"/>
      </dsp:txXfrm>
    </dsp:sp>
    <dsp:sp modelId="{47CC4D37-9EE8-49BE-BF85-8DE9BC2D4F29}">
      <dsp:nvSpPr>
        <dsp:cNvPr id="0" name=""/>
        <dsp:cNvSpPr/>
      </dsp:nvSpPr>
      <dsp:spPr>
        <a:xfrm>
          <a:off x="433947" y="26870"/>
          <a:ext cx="6075260" cy="3837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9630" tIns="0" rIns="229630"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Gotham Rounded Book" pitchFamily="50" charset="0"/>
            </a:rPr>
            <a:t>Residential history</a:t>
          </a:r>
          <a:endParaRPr lang="en-US" sz="1200" kern="1200">
            <a:latin typeface="Gotham Rounded Book" pitchFamily="50" charset="0"/>
          </a:endParaRPr>
        </a:p>
      </dsp:txBody>
      <dsp:txXfrm>
        <a:off x="452681" y="45604"/>
        <a:ext cx="6037792" cy="346292"/>
      </dsp:txXfrm>
    </dsp:sp>
    <dsp:sp modelId="{573756A6-833A-4091-B663-CD1087273C6D}">
      <dsp:nvSpPr>
        <dsp:cNvPr id="0" name=""/>
        <dsp:cNvSpPr/>
      </dsp:nvSpPr>
      <dsp:spPr>
        <a:xfrm>
          <a:off x="0" y="1197456"/>
          <a:ext cx="8678944" cy="124897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3582" tIns="270764" rIns="673582"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a:latin typeface="Gotham Rounded Book" pitchFamily="50" charset="0"/>
            </a:rPr>
            <a:t>Bank account statements</a:t>
          </a:r>
          <a:r>
            <a:rPr lang="en-US" sz="1200" kern="1200">
              <a:latin typeface="Gotham Rounded Book" pitchFamily="50" charset="0"/>
            </a:rPr>
            <a:t> from the most recent months for all checking and savings accounts</a:t>
          </a:r>
        </a:p>
        <a:p>
          <a:pPr marL="114300" lvl="1" indent="-114300" algn="l" defTabSz="533400">
            <a:lnSpc>
              <a:spcPct val="90000"/>
            </a:lnSpc>
            <a:spcBef>
              <a:spcPct val="0"/>
            </a:spcBef>
            <a:spcAft>
              <a:spcPct val="15000"/>
            </a:spcAft>
            <a:buChar char="•"/>
          </a:pPr>
          <a:r>
            <a:rPr lang="en-US" sz="1200" b="1" kern="1200">
              <a:latin typeface="Gotham Rounded Book" pitchFamily="50" charset="0"/>
            </a:rPr>
            <a:t>Other asset statements</a:t>
          </a:r>
          <a:r>
            <a:rPr lang="en-US" sz="1200" kern="1200">
              <a:latin typeface="Gotham Rounded Book" pitchFamily="50" charset="0"/>
            </a:rPr>
            <a:t> from the past two months for any CDs, IRAs, stocks, bonds or other securities you intend to use for your down payment</a:t>
          </a:r>
        </a:p>
        <a:p>
          <a:pPr marL="114300" lvl="1" indent="-114300" algn="l" defTabSz="533400">
            <a:lnSpc>
              <a:spcPct val="90000"/>
            </a:lnSpc>
            <a:spcBef>
              <a:spcPct val="0"/>
            </a:spcBef>
            <a:spcAft>
              <a:spcPct val="15000"/>
            </a:spcAft>
            <a:buChar char="•"/>
          </a:pPr>
          <a:r>
            <a:rPr lang="en-US" sz="1200" b="1" kern="1200">
              <a:latin typeface="Gotham Rounded Book" pitchFamily="50" charset="0"/>
            </a:rPr>
            <a:t>Current real estate holdings,</a:t>
          </a:r>
          <a:r>
            <a:rPr lang="en-US" sz="1200" kern="1200">
              <a:latin typeface="Gotham Rounded Book" pitchFamily="50" charset="0"/>
            </a:rPr>
            <a:t> including property address, current market value, mortgage lender's name and address, loan account number, balance and monthly payment</a:t>
          </a:r>
        </a:p>
      </dsp:txBody>
      <dsp:txXfrm>
        <a:off x="0" y="1197456"/>
        <a:ext cx="8678944" cy="1248975"/>
      </dsp:txXfrm>
    </dsp:sp>
    <dsp:sp modelId="{8DA1F5A8-91D3-47CD-950F-AC4608508B57}">
      <dsp:nvSpPr>
        <dsp:cNvPr id="0" name=""/>
        <dsp:cNvSpPr/>
      </dsp:nvSpPr>
      <dsp:spPr>
        <a:xfrm>
          <a:off x="433947" y="1005575"/>
          <a:ext cx="6075260" cy="3837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9630" tIns="0" rIns="229630"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Gotham Rounded Book" pitchFamily="50" charset="0"/>
            </a:rPr>
            <a:t>Personal assets</a:t>
          </a:r>
          <a:endParaRPr lang="en-US" sz="1200" kern="1200">
            <a:latin typeface="Gotham Rounded Book" pitchFamily="50" charset="0"/>
          </a:endParaRPr>
        </a:p>
      </dsp:txBody>
      <dsp:txXfrm>
        <a:off x="452681" y="1024309"/>
        <a:ext cx="6037792" cy="346292"/>
      </dsp:txXfrm>
    </dsp:sp>
    <dsp:sp modelId="{97AE2E97-C8F9-4682-8C9C-064683906B2D}">
      <dsp:nvSpPr>
        <dsp:cNvPr id="0" name=""/>
        <dsp:cNvSpPr/>
      </dsp:nvSpPr>
      <dsp:spPr>
        <a:xfrm>
          <a:off x="0" y="2708511"/>
          <a:ext cx="8678944" cy="92137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3582" tIns="270764" rIns="673582"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a:latin typeface="Gotham Rounded Book" pitchFamily="50" charset="0"/>
            </a:rPr>
            <a:t>Paycheck stubs</a:t>
          </a:r>
          <a:r>
            <a:rPr lang="en-US" sz="1200" kern="1200">
              <a:latin typeface="Gotham Rounded Book" pitchFamily="50" charset="0"/>
            </a:rPr>
            <a:t> from the last 30 days showing your year-to-date earnings</a:t>
          </a:r>
        </a:p>
        <a:p>
          <a:pPr marL="114300" lvl="1" indent="-114300" algn="l" defTabSz="533400">
            <a:lnSpc>
              <a:spcPct val="90000"/>
            </a:lnSpc>
            <a:spcBef>
              <a:spcPct val="0"/>
            </a:spcBef>
            <a:spcAft>
              <a:spcPct val="15000"/>
            </a:spcAft>
            <a:buChar char="•"/>
          </a:pPr>
          <a:r>
            <a:rPr lang="en-US" sz="1200" b="1" kern="1200">
              <a:latin typeface="Gotham Rounded Book" pitchFamily="50" charset="0"/>
            </a:rPr>
            <a:t>W-2 forms</a:t>
          </a:r>
          <a:r>
            <a:rPr lang="en-US" sz="1200" kern="1200">
              <a:latin typeface="Gotham Rounded Book" pitchFamily="50" charset="0"/>
            </a:rPr>
            <a:t> (issued by your employer) for the past two years</a:t>
          </a:r>
        </a:p>
        <a:p>
          <a:pPr marL="114300" lvl="1" indent="-114300" algn="l" defTabSz="533400">
            <a:lnSpc>
              <a:spcPct val="90000"/>
            </a:lnSpc>
            <a:spcBef>
              <a:spcPct val="0"/>
            </a:spcBef>
            <a:spcAft>
              <a:spcPct val="15000"/>
            </a:spcAft>
            <a:buChar char="•"/>
          </a:pPr>
          <a:r>
            <a:rPr lang="en-US" sz="1200" b="1" kern="1200">
              <a:latin typeface="Gotham Rounded Book" pitchFamily="50" charset="0"/>
            </a:rPr>
            <a:t>Most recent Federal tax returns </a:t>
          </a:r>
          <a:r>
            <a:rPr lang="en-US" sz="1200" kern="1200">
              <a:latin typeface="Gotham Rounded Book" pitchFamily="50" charset="0"/>
            </a:rPr>
            <a:t>with all schedules</a:t>
          </a:r>
        </a:p>
      </dsp:txBody>
      <dsp:txXfrm>
        <a:off x="0" y="2708511"/>
        <a:ext cx="8678944" cy="921375"/>
      </dsp:txXfrm>
    </dsp:sp>
    <dsp:sp modelId="{CB046167-8252-41AE-96ED-B55E69552F9E}">
      <dsp:nvSpPr>
        <dsp:cNvPr id="0" name=""/>
        <dsp:cNvSpPr/>
      </dsp:nvSpPr>
      <dsp:spPr>
        <a:xfrm>
          <a:off x="433947" y="2516631"/>
          <a:ext cx="6075260" cy="38376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9630" tIns="0" rIns="229630"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Gotham Rounded Book" pitchFamily="50" charset="0"/>
            </a:rPr>
            <a:t>Employment &amp; income history</a:t>
          </a:r>
          <a:endParaRPr lang="en-US" sz="1200" kern="1200">
            <a:latin typeface="Gotham Rounded Book" pitchFamily="50" charset="0"/>
          </a:endParaRPr>
        </a:p>
      </dsp:txBody>
      <dsp:txXfrm>
        <a:off x="452681" y="2535365"/>
        <a:ext cx="6037792" cy="346292"/>
      </dsp:txXfrm>
    </dsp:sp>
    <dsp:sp modelId="{5BB6B23C-72C2-4E20-81D6-4AE8CAAA4D14}">
      <dsp:nvSpPr>
        <dsp:cNvPr id="0" name=""/>
        <dsp:cNvSpPr/>
      </dsp:nvSpPr>
      <dsp:spPr>
        <a:xfrm>
          <a:off x="0" y="3891966"/>
          <a:ext cx="8678944" cy="8599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3582" tIns="270764" rIns="673582"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a:latin typeface="Gotham Rounded Book" pitchFamily="50" charset="0"/>
            </a:rPr>
            <a:t>A list of any new monthly debts</a:t>
          </a:r>
          <a:r>
            <a:rPr lang="en-US" sz="1200" kern="1200">
              <a:latin typeface="Gotham Rounded Book" pitchFamily="50" charset="0"/>
            </a:rPr>
            <a:t> not listed on your credit report (auto loans, student loans, mortgage loans, credit cards, etc.), including creditor name, address, account number, minimum monthly payment amount and outstanding balance on each account</a:t>
          </a:r>
        </a:p>
      </dsp:txBody>
      <dsp:txXfrm>
        <a:off x="0" y="3891966"/>
        <a:ext cx="8678944" cy="859950"/>
      </dsp:txXfrm>
    </dsp:sp>
    <dsp:sp modelId="{1B33BF34-3FEB-4BB1-8233-4C04A2D96601}">
      <dsp:nvSpPr>
        <dsp:cNvPr id="0" name=""/>
        <dsp:cNvSpPr/>
      </dsp:nvSpPr>
      <dsp:spPr>
        <a:xfrm>
          <a:off x="433947" y="3700086"/>
          <a:ext cx="6075260" cy="3837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9630" tIns="0" rIns="229630"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Gotham Rounded Book" pitchFamily="50" charset="0"/>
            </a:rPr>
            <a:t>Personal debt</a:t>
          </a:r>
          <a:endParaRPr lang="en-US" sz="1200" kern="1200">
            <a:latin typeface="Gotham Rounded Book" pitchFamily="50" charset="0"/>
          </a:endParaRPr>
        </a:p>
      </dsp:txBody>
      <dsp:txXfrm>
        <a:off x="452681" y="3718820"/>
        <a:ext cx="6037792" cy="346292"/>
      </dsp:txXfrm>
    </dsp:sp>
    <dsp:sp modelId="{F48E7D84-E5D6-4AA1-A4C9-DA3A873CE0A8}">
      <dsp:nvSpPr>
        <dsp:cNvPr id="0" name=""/>
        <dsp:cNvSpPr/>
      </dsp:nvSpPr>
      <dsp:spPr>
        <a:xfrm>
          <a:off x="0" y="5013996"/>
          <a:ext cx="8678944" cy="716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3582" tIns="270764" rIns="673582"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latin typeface="Gotham Rounded Book" pitchFamily="50" charset="0"/>
            </a:rPr>
            <a:t>Copy of personal identification to very your identity</a:t>
          </a:r>
        </a:p>
        <a:p>
          <a:pPr marL="114300" lvl="1" indent="-114300" algn="l" defTabSz="533400">
            <a:lnSpc>
              <a:spcPct val="90000"/>
            </a:lnSpc>
            <a:spcBef>
              <a:spcPct val="0"/>
            </a:spcBef>
            <a:spcAft>
              <a:spcPct val="15000"/>
            </a:spcAft>
            <a:buChar char="•"/>
          </a:pPr>
          <a:r>
            <a:rPr lang="en-US" sz="1200" b="0" i="0" kern="1200">
              <a:latin typeface="Gotham Rounded Book" pitchFamily="50" charset="0"/>
            </a:rPr>
            <a:t>Social Security card</a:t>
          </a:r>
          <a:endParaRPr lang="en-US" sz="1200" kern="1200">
            <a:latin typeface="Gotham Rounded Book" pitchFamily="50" charset="0"/>
          </a:endParaRPr>
        </a:p>
      </dsp:txBody>
      <dsp:txXfrm>
        <a:off x="0" y="5013996"/>
        <a:ext cx="8678944" cy="716625"/>
      </dsp:txXfrm>
    </dsp:sp>
    <dsp:sp modelId="{D0BAE4E9-B2D6-4214-97FF-9A9E913C5AAE}">
      <dsp:nvSpPr>
        <dsp:cNvPr id="0" name=""/>
        <dsp:cNvSpPr/>
      </dsp:nvSpPr>
      <dsp:spPr>
        <a:xfrm>
          <a:off x="433947" y="4822116"/>
          <a:ext cx="6075260" cy="38376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9630" tIns="0" rIns="229630"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Gotham Rounded Book" pitchFamily="50" charset="0"/>
            </a:rPr>
            <a:t>Identification</a:t>
          </a:r>
          <a:endParaRPr lang="en-US" sz="1200" kern="1200">
            <a:latin typeface="Gotham Rounded Book" pitchFamily="50" charset="0"/>
          </a:endParaRPr>
        </a:p>
      </dsp:txBody>
      <dsp:txXfrm>
        <a:off x="452681" y="4840850"/>
        <a:ext cx="6037792" cy="3462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EDB0C-47B9-4BCD-836E-1B8E0239C2E8}">
      <dsp:nvSpPr>
        <dsp:cNvPr id="0" name=""/>
        <dsp:cNvSpPr/>
      </dsp:nvSpPr>
      <dsp:spPr>
        <a:xfrm>
          <a:off x="0" y="108"/>
          <a:ext cx="10515600" cy="473644"/>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Gotham Rounded Bold" pitchFamily="50" charset="0"/>
            </a:rPr>
            <a:t>What will my lender do at our initial meeting?</a:t>
          </a:r>
        </a:p>
      </dsp:txBody>
      <dsp:txXfrm>
        <a:off x="23121" y="23229"/>
        <a:ext cx="10469358" cy="4274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FA9B5-9F2A-4B65-9426-C055109800B1}">
      <dsp:nvSpPr>
        <dsp:cNvPr id="0" name=""/>
        <dsp:cNvSpPr/>
      </dsp:nvSpPr>
      <dsp:spPr>
        <a:xfrm>
          <a:off x="2149" y="103449"/>
          <a:ext cx="4583955" cy="4555306"/>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Gotham Rounded Book" pitchFamily="50" charset="0"/>
            </a:rPr>
            <a:t>Not all lenders have the same business model, therefore there are no EXACT procedures. Some of the things that usually take place are:</a:t>
          </a:r>
        </a:p>
        <a:p>
          <a:pPr marL="114300" lvl="1" indent="-114300" algn="l" defTabSz="622300">
            <a:lnSpc>
              <a:spcPct val="90000"/>
            </a:lnSpc>
            <a:spcBef>
              <a:spcPct val="0"/>
            </a:spcBef>
            <a:spcAft>
              <a:spcPct val="15000"/>
            </a:spcAft>
            <a:buChar char="•"/>
          </a:pPr>
          <a:r>
            <a:rPr lang="en-US" sz="1400" kern="1200" dirty="0">
              <a:latin typeface="Gotham Rounded Book" pitchFamily="50" charset="0"/>
            </a:rPr>
            <a:t>Determining what price range home you are looking for and what down payment you want to make, if any.</a:t>
          </a:r>
        </a:p>
        <a:p>
          <a:pPr marL="114300" lvl="1" indent="-114300" algn="l" defTabSz="622300">
            <a:lnSpc>
              <a:spcPct val="90000"/>
            </a:lnSpc>
            <a:spcBef>
              <a:spcPct val="0"/>
            </a:spcBef>
            <a:spcAft>
              <a:spcPct val="15000"/>
            </a:spcAft>
            <a:buChar char="•"/>
          </a:pPr>
          <a:r>
            <a:rPr lang="en-US" sz="1400" kern="1200" dirty="0">
              <a:latin typeface="Gotham Rounded Book" pitchFamily="50" charset="0"/>
            </a:rPr>
            <a:t>Reviewing the documentation you have provided. </a:t>
          </a:r>
        </a:p>
        <a:p>
          <a:pPr marL="114300" lvl="1" indent="-114300" algn="l" defTabSz="622300">
            <a:lnSpc>
              <a:spcPct val="90000"/>
            </a:lnSpc>
            <a:spcBef>
              <a:spcPct val="0"/>
            </a:spcBef>
            <a:spcAft>
              <a:spcPct val="15000"/>
            </a:spcAft>
            <a:buChar char="•"/>
          </a:pPr>
          <a:r>
            <a:rPr lang="en-US" sz="1400" kern="1200" dirty="0">
              <a:latin typeface="Gotham Rounded Book" pitchFamily="50" charset="0"/>
            </a:rPr>
            <a:t>Calculating your income, pull an initial credit report.</a:t>
          </a:r>
        </a:p>
        <a:p>
          <a:pPr marL="114300" lvl="1" indent="-114300" algn="l" defTabSz="622300">
            <a:lnSpc>
              <a:spcPct val="90000"/>
            </a:lnSpc>
            <a:spcBef>
              <a:spcPct val="0"/>
            </a:spcBef>
            <a:spcAft>
              <a:spcPct val="15000"/>
            </a:spcAft>
            <a:buChar char="•"/>
            <a:tabLst>
              <a:tab pos="233363" algn="l"/>
            </a:tabLst>
          </a:pPr>
          <a:r>
            <a:rPr lang="en-US" sz="1400" kern="1200" dirty="0">
              <a:latin typeface="Gotham Rounded Book" pitchFamily="50" charset="0"/>
            </a:rPr>
            <a:t>If necessary, providing further documentation or explanations for poor credit, gaps in employment, etc.</a:t>
          </a:r>
        </a:p>
        <a:p>
          <a:pPr marL="228600" lvl="2" indent="-114300" algn="l" defTabSz="622300">
            <a:lnSpc>
              <a:spcPct val="90000"/>
            </a:lnSpc>
            <a:spcBef>
              <a:spcPct val="0"/>
            </a:spcBef>
            <a:spcAft>
              <a:spcPct val="15000"/>
            </a:spcAft>
            <a:buChar char="•"/>
          </a:pPr>
          <a:r>
            <a:rPr lang="en-US" sz="1400" kern="1200" dirty="0">
              <a:latin typeface="Gotham Rounded Book" pitchFamily="50" charset="0"/>
            </a:rPr>
            <a:t>Whether you need to work on repairing your credit or establishing a longer employment history before being able to qualify.</a:t>
          </a:r>
        </a:p>
        <a:p>
          <a:pPr marL="114300" lvl="1" indent="-114300" algn="l" defTabSz="622300">
            <a:lnSpc>
              <a:spcPct val="90000"/>
            </a:lnSpc>
            <a:spcBef>
              <a:spcPct val="0"/>
            </a:spcBef>
            <a:spcAft>
              <a:spcPct val="15000"/>
            </a:spcAft>
            <a:buChar char="•"/>
          </a:pPr>
          <a:r>
            <a:rPr lang="en-US" sz="1400" kern="1200" dirty="0">
              <a:latin typeface="Gotham Rounded Book" pitchFamily="50" charset="0"/>
            </a:rPr>
            <a:t>Determining if you may qualify for a mortgage and discussing your different loan options based on your down payment, Income, credit and property type.</a:t>
          </a:r>
        </a:p>
      </dsp:txBody>
      <dsp:txXfrm>
        <a:off x="135569" y="236869"/>
        <a:ext cx="4317115" cy="4288466"/>
      </dsp:txXfrm>
    </dsp:sp>
    <dsp:sp modelId="{54B899FD-52DD-43BF-88C2-3278D3804A20}">
      <dsp:nvSpPr>
        <dsp:cNvPr id="0" name=""/>
        <dsp:cNvSpPr/>
      </dsp:nvSpPr>
      <dsp:spPr>
        <a:xfrm>
          <a:off x="5044500" y="1812692"/>
          <a:ext cx="971798" cy="1136821"/>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5044500" y="2040056"/>
        <a:ext cx="680259" cy="682093"/>
      </dsp:txXfrm>
    </dsp:sp>
    <dsp:sp modelId="{73A67913-1E6D-41BA-81B7-A817C054C43D}">
      <dsp:nvSpPr>
        <dsp:cNvPr id="0" name=""/>
        <dsp:cNvSpPr/>
      </dsp:nvSpPr>
      <dsp:spPr>
        <a:xfrm>
          <a:off x="6419687" y="103449"/>
          <a:ext cx="4583955" cy="4555306"/>
        </a:xfrm>
        <a:prstGeom prst="roundRect">
          <a:avLst>
            <a:gd name="adj" fmla="val 10000"/>
          </a:avLst>
        </a:prstGeom>
        <a:solidFill>
          <a:schemeClr val="accent3">
            <a:hueOff val="2442848"/>
            <a:satOff val="26089"/>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Gotham Rounded Book" pitchFamily="50" charset="0"/>
            </a:rPr>
            <a:t>If your Lender determines you do qualify for a mortgage,  you may be issued:</a:t>
          </a:r>
        </a:p>
        <a:p>
          <a:pPr marL="171450" lvl="1" indent="-171450" algn="l" defTabSz="800100">
            <a:lnSpc>
              <a:spcPct val="90000"/>
            </a:lnSpc>
            <a:spcBef>
              <a:spcPct val="0"/>
            </a:spcBef>
            <a:spcAft>
              <a:spcPct val="15000"/>
            </a:spcAft>
            <a:buChar char="•"/>
          </a:pPr>
          <a:r>
            <a:rPr lang="en-US" sz="1800" b="1" u="sng" kern="1200" dirty="0">
              <a:latin typeface="Gotham Rounded Book" pitchFamily="50" charset="0"/>
            </a:rPr>
            <a:t>Prequalification</a:t>
          </a:r>
          <a:endParaRPr lang="en-US" sz="1800" u="sng" kern="1200" dirty="0">
            <a:latin typeface="Gotham Rounded Book" pitchFamily="50" charset="0"/>
          </a:endParaRPr>
        </a:p>
        <a:p>
          <a:pPr marL="228600" lvl="2" indent="-114300" algn="l" defTabSz="622300">
            <a:lnSpc>
              <a:spcPct val="90000"/>
            </a:lnSpc>
            <a:spcBef>
              <a:spcPct val="0"/>
            </a:spcBef>
            <a:spcAft>
              <a:spcPct val="15000"/>
            </a:spcAft>
            <a:buChar char="•"/>
          </a:pPr>
          <a:r>
            <a:rPr lang="en-US" sz="1400" kern="1200" dirty="0">
              <a:latin typeface="Gotham Rounded Book" pitchFamily="50" charset="0"/>
            </a:rPr>
            <a:t> generally this is NOT a firm commitment as it simply indicates based on what they have, you appear to qualify for a mortgage in a specific amount. It may list certain conditions that will have to be met or additional documentation that will need to be provided and reviewed</a:t>
          </a:r>
        </a:p>
        <a:p>
          <a:pPr marL="171450" lvl="1" indent="-171450" algn="l" defTabSz="800100">
            <a:lnSpc>
              <a:spcPct val="90000"/>
            </a:lnSpc>
            <a:spcBef>
              <a:spcPct val="0"/>
            </a:spcBef>
            <a:spcAft>
              <a:spcPct val="15000"/>
            </a:spcAft>
            <a:buChar char="•"/>
          </a:pPr>
          <a:r>
            <a:rPr lang="en-US" sz="1800" b="1" u="sng" kern="1200" dirty="0">
              <a:latin typeface="Gotham Rounded Book" pitchFamily="50" charset="0"/>
            </a:rPr>
            <a:t>Preapproval</a:t>
          </a:r>
          <a:endParaRPr lang="en-US" sz="1800" u="sng" kern="1200" dirty="0">
            <a:latin typeface="Gotham Rounded Book" pitchFamily="50" charset="0"/>
          </a:endParaRPr>
        </a:p>
        <a:p>
          <a:pPr marL="228600" lvl="2" indent="-114300" algn="l" defTabSz="622300">
            <a:lnSpc>
              <a:spcPct val="90000"/>
            </a:lnSpc>
            <a:spcBef>
              <a:spcPct val="0"/>
            </a:spcBef>
            <a:spcAft>
              <a:spcPct val="15000"/>
            </a:spcAft>
            <a:buChar char="•"/>
          </a:pPr>
          <a:r>
            <a:rPr lang="en-US" sz="1400" kern="1200" dirty="0">
              <a:latin typeface="Gotham Rounded Book" pitchFamily="50" charset="0"/>
            </a:rPr>
            <a:t>is a credit approval or decision, based on a complete review of your income, assets, credit report.</a:t>
          </a:r>
        </a:p>
      </dsp:txBody>
      <dsp:txXfrm>
        <a:off x="6553107" y="236869"/>
        <a:ext cx="4317115" cy="42884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130A4-0D96-4B40-A577-59B32BADB2CB}">
      <dsp:nvSpPr>
        <dsp:cNvPr id="0" name=""/>
        <dsp:cNvSpPr/>
      </dsp:nvSpPr>
      <dsp:spPr>
        <a:xfrm>
          <a:off x="0" y="0"/>
          <a:ext cx="10738479" cy="634245"/>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0000"/>
              </a:solidFill>
            </a:rPr>
            <a:t>ALL WHEDA FIRST AND DPA PROGRAMS HAVE TOTAL HOUSEHOLD COMPLIANCE INCOME LIMITS</a:t>
          </a:r>
        </a:p>
        <a:p>
          <a:pPr marL="0" lvl="0" indent="0" algn="ctr" defTabSz="800100">
            <a:lnSpc>
              <a:spcPct val="90000"/>
            </a:lnSpc>
            <a:spcBef>
              <a:spcPct val="0"/>
            </a:spcBef>
            <a:spcAft>
              <a:spcPct val="35000"/>
            </a:spcAft>
            <a:buNone/>
          </a:pPr>
          <a:r>
            <a:rPr lang="en-US" sz="1800" b="1" kern="1200" dirty="0">
              <a:solidFill>
                <a:srgbClr val="FF0000"/>
              </a:solidFill>
            </a:rPr>
            <a:t>WHAT IT IS?</a:t>
          </a:r>
          <a:endParaRPr lang="en-US" sz="1800" kern="1200" dirty="0">
            <a:solidFill>
              <a:srgbClr val="FF0000"/>
            </a:solidFill>
          </a:endParaRPr>
        </a:p>
      </dsp:txBody>
      <dsp:txXfrm>
        <a:off x="30961" y="30961"/>
        <a:ext cx="10676557" cy="572323"/>
      </dsp:txXfrm>
    </dsp:sp>
    <dsp:sp modelId="{0E1CE84E-5E28-47B2-A4E3-8A6F35C99EF2}">
      <dsp:nvSpPr>
        <dsp:cNvPr id="0" name=""/>
        <dsp:cNvSpPr/>
      </dsp:nvSpPr>
      <dsp:spPr>
        <a:xfrm>
          <a:off x="0" y="634245"/>
          <a:ext cx="10738479" cy="64121"/>
        </a:xfrm>
        <a:prstGeom prst="rect">
          <a:avLst/>
        </a:prstGeom>
        <a:noFill/>
        <a:ln w="6350" cap="flat" cmpd="sng" algn="ctr">
          <a:solidFill>
            <a:schemeClr val="dk2">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40947" tIns="19050" rIns="106680" bIns="19050" numCol="1" spcCol="1270" anchor="t" anchorCtr="0">
          <a:noAutofit/>
        </a:bodyPr>
        <a:lstStyle/>
        <a:p>
          <a:pPr marL="114300" lvl="1" indent="-114300" algn="ctr" defTabSz="666750">
            <a:lnSpc>
              <a:spcPct val="90000"/>
            </a:lnSpc>
            <a:spcBef>
              <a:spcPct val="0"/>
            </a:spcBef>
            <a:spcAft>
              <a:spcPct val="20000"/>
            </a:spcAft>
            <a:buChar char="•"/>
          </a:pPr>
          <a:endParaRPr lang="en-US" sz="1500" kern="1200" dirty="0">
            <a:solidFill>
              <a:srgbClr val="000000">
                <a:hueOff val="0"/>
                <a:satOff val="0"/>
                <a:lumOff val="0"/>
                <a:alphaOff val="0"/>
              </a:srgbClr>
            </a:solidFill>
            <a:latin typeface="Gotham Rounded Bold" pitchFamily="50" charset="0"/>
            <a:ea typeface="+mn-ea"/>
            <a:cs typeface="+mn-cs"/>
          </a:endParaRPr>
        </a:p>
      </dsp:txBody>
      <dsp:txXfrm>
        <a:off x="0" y="634245"/>
        <a:ext cx="10738479" cy="6412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A425C-0FFD-4D39-989F-5473C5EE6DD1}">
      <dsp:nvSpPr>
        <dsp:cNvPr id="0" name=""/>
        <dsp:cNvSpPr/>
      </dsp:nvSpPr>
      <dsp:spPr>
        <a:xfrm>
          <a:off x="5432" y="0"/>
          <a:ext cx="11114530" cy="151576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dirty="0">
              <a:latin typeface="Gotham Rounded Medium" pitchFamily="2" charset="77"/>
            </a:rPr>
            <a:t>Total Household Compliance Income </a:t>
          </a:r>
        </a:p>
        <a:p>
          <a:pPr marL="171450" lvl="1" indent="-171450" algn="l" defTabSz="711200">
            <a:lnSpc>
              <a:spcPct val="90000"/>
            </a:lnSpc>
            <a:spcBef>
              <a:spcPct val="0"/>
            </a:spcBef>
            <a:spcAft>
              <a:spcPct val="15000"/>
            </a:spcAft>
            <a:buChar char="•"/>
          </a:pPr>
          <a:r>
            <a:rPr lang="en-US" sz="1600" b="0" i="0" kern="1200" dirty="0">
              <a:latin typeface="Gotham Rounded Book" pitchFamily="2" charset="77"/>
            </a:rPr>
            <a:t>Anticipated income of ALL BORROWERS and anyone 18 years or older who intends to occupy the property regardless to their relationship to the borrower.</a:t>
          </a:r>
        </a:p>
        <a:p>
          <a:pPr marL="171450" lvl="1" indent="-171450" algn="l" defTabSz="711200">
            <a:lnSpc>
              <a:spcPct val="90000"/>
            </a:lnSpc>
            <a:spcBef>
              <a:spcPct val="0"/>
            </a:spcBef>
            <a:spcAft>
              <a:spcPct val="15000"/>
            </a:spcAft>
            <a:buChar char="•"/>
          </a:pPr>
          <a:r>
            <a:rPr lang="en-US" sz="1600" b="0" i="0" kern="1200" dirty="0">
              <a:latin typeface="Gotham Rounded Book" pitchFamily="2" charset="77"/>
            </a:rPr>
            <a:t>ALL income counts</a:t>
          </a:r>
        </a:p>
        <a:p>
          <a:pPr marL="171450" lvl="1" indent="-171450" algn="l" defTabSz="711200">
            <a:lnSpc>
              <a:spcPct val="90000"/>
            </a:lnSpc>
            <a:spcBef>
              <a:spcPct val="0"/>
            </a:spcBef>
            <a:spcAft>
              <a:spcPct val="15000"/>
            </a:spcAft>
            <a:buClrTx/>
            <a:buSzTx/>
            <a:buFont typeface="Arial" panose="020B0604020202020204" pitchFamily="34" charset="0"/>
            <a:buChar char="•"/>
          </a:pPr>
          <a:r>
            <a:rPr kumimoji="0" lang="en-US" sz="1600" b="1" i="0" u="none" strike="noStrike" kern="1200" cap="none" spc="0" normalizeH="0" baseline="0" noProof="0" dirty="0">
              <a:ln>
                <a:noFill/>
              </a:ln>
              <a:solidFill>
                <a:schemeClr val="bg1"/>
              </a:solidFill>
              <a:effectLst/>
              <a:uLnTx/>
              <a:uFillTx/>
              <a:latin typeface="Gotham Rounded Bold" pitchFamily="2" charset="77"/>
              <a:ea typeface="+mn-ea"/>
              <a:cs typeface="+mn-cs"/>
            </a:rPr>
            <a:t>COMPLIACNCE INCOME IS NOT THE SAME AS QUALIFYING INCOME</a:t>
          </a:r>
          <a:endParaRPr lang="en-US" sz="1600" b="0" i="0" kern="1200" dirty="0">
            <a:solidFill>
              <a:schemeClr val="bg1"/>
            </a:solidFill>
            <a:latin typeface="Gotham Rounded Book" pitchFamily="2" charset="77"/>
          </a:endParaRPr>
        </a:p>
      </dsp:txBody>
      <dsp:txXfrm>
        <a:off x="5432" y="0"/>
        <a:ext cx="11114530" cy="151576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5AEA5-7A36-4E9F-8DBD-8D6C12029192}">
      <dsp:nvSpPr>
        <dsp:cNvPr id="0" name=""/>
        <dsp:cNvSpPr/>
      </dsp:nvSpPr>
      <dsp:spPr>
        <a:xfrm>
          <a:off x="0" y="50"/>
          <a:ext cx="10487268" cy="36928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otham Rounded Medium" panose="02000000000000000000" pitchFamily="50" charset="0"/>
            </a:rPr>
            <a:t>WHOSE INCOME COUNTS IN TOTAL HOUSEHOLD COMPLIANCE INCOME?</a:t>
          </a:r>
        </a:p>
      </dsp:txBody>
      <dsp:txXfrm>
        <a:off x="18027" y="18077"/>
        <a:ext cx="10451214" cy="33322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2DD3F-B619-4697-9543-295333026B62}">
      <dsp:nvSpPr>
        <dsp:cNvPr id="0" name=""/>
        <dsp:cNvSpPr/>
      </dsp:nvSpPr>
      <dsp:spPr>
        <a:xfrm>
          <a:off x="3120056" y="1275206"/>
          <a:ext cx="684316" cy="91440"/>
        </a:xfrm>
        <a:custGeom>
          <a:avLst/>
          <a:gdLst/>
          <a:ahLst/>
          <a:cxnLst/>
          <a:rect l="0" t="0" r="0" b="0"/>
          <a:pathLst>
            <a:path>
              <a:moveTo>
                <a:pt x="0" y="45720"/>
              </a:moveTo>
              <a:lnTo>
                <a:pt x="684316" y="45720"/>
              </a:lnTo>
            </a:path>
          </a:pathLst>
        </a:custGeom>
        <a:noFill/>
        <a:ln w="6350" cap="flat" cmpd="sng" algn="ctr">
          <a:solidFill>
            <a:schemeClr val="accent2">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44341" y="1317348"/>
        <a:ext cx="35745" cy="7156"/>
      </dsp:txXfrm>
    </dsp:sp>
    <dsp:sp modelId="{AA84E3DB-5C59-4C4E-A5FF-AC579B0FD143}">
      <dsp:nvSpPr>
        <dsp:cNvPr id="0" name=""/>
        <dsp:cNvSpPr/>
      </dsp:nvSpPr>
      <dsp:spPr>
        <a:xfrm>
          <a:off x="13521" y="187463"/>
          <a:ext cx="3108334" cy="2266926"/>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b="1" u="sng" kern="1200" dirty="0"/>
            <a:t>CONVENTIONAL and FHA</a:t>
          </a:r>
          <a:r>
            <a:rPr lang="en-US" sz="2000" b="1" kern="1200" dirty="0"/>
            <a:t> </a:t>
          </a:r>
          <a:endParaRPr lang="en-US" sz="2000" kern="1200" dirty="0"/>
        </a:p>
        <a:p>
          <a:pPr marL="171450" lvl="1" indent="-171450" algn="l" defTabSz="711200">
            <a:lnSpc>
              <a:spcPct val="90000"/>
            </a:lnSpc>
            <a:spcBef>
              <a:spcPct val="0"/>
            </a:spcBef>
            <a:spcAft>
              <a:spcPct val="15000"/>
            </a:spcAft>
            <a:buChar char="•"/>
          </a:pPr>
          <a:r>
            <a:rPr lang="en-US" sz="1600" b="1" kern="1200" dirty="0"/>
            <a:t>Allow up to 105%  Financing for qualified borrowers who utilize a WHEDA first mortgage and a WHEDA DPA</a:t>
          </a:r>
          <a:endParaRPr lang="en-US" sz="1600" kern="1200" dirty="0"/>
        </a:p>
      </dsp:txBody>
      <dsp:txXfrm>
        <a:off x="13521" y="187463"/>
        <a:ext cx="3108334" cy="2266926"/>
      </dsp:txXfrm>
    </dsp:sp>
    <dsp:sp modelId="{0E5AD556-F275-48B8-91F0-D853C342B6CE}">
      <dsp:nvSpPr>
        <dsp:cNvPr id="0" name=""/>
        <dsp:cNvSpPr/>
      </dsp:nvSpPr>
      <dsp:spPr>
        <a:xfrm>
          <a:off x="6943307" y="1275206"/>
          <a:ext cx="684316" cy="91440"/>
        </a:xfrm>
        <a:custGeom>
          <a:avLst/>
          <a:gdLst/>
          <a:ahLst/>
          <a:cxnLst/>
          <a:rect l="0" t="0" r="0" b="0"/>
          <a:pathLst>
            <a:path>
              <a:moveTo>
                <a:pt x="0" y="45720"/>
              </a:moveTo>
              <a:lnTo>
                <a:pt x="684316" y="45720"/>
              </a:lnTo>
            </a:path>
          </a:pathLst>
        </a:custGeom>
        <a:noFill/>
        <a:ln w="6350" cap="flat" cmpd="sng" algn="ctr">
          <a:solidFill>
            <a:schemeClr val="accent3">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67592" y="1317348"/>
        <a:ext cx="35745" cy="7156"/>
      </dsp:txXfrm>
    </dsp:sp>
    <dsp:sp modelId="{F0276F3D-3942-4EBD-AC2A-E5AEF8082EAD}">
      <dsp:nvSpPr>
        <dsp:cNvPr id="0" name=""/>
        <dsp:cNvSpPr/>
      </dsp:nvSpPr>
      <dsp:spPr>
        <a:xfrm>
          <a:off x="3836772" y="187463"/>
          <a:ext cx="3108334" cy="2266926"/>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b="1" u="sng" kern="1200" dirty="0"/>
            <a:t>FHA</a:t>
          </a:r>
          <a:endParaRPr lang="en-US" sz="2000" kern="1200" dirty="0"/>
        </a:p>
        <a:p>
          <a:pPr marL="171450" lvl="1" indent="-171450" algn="l" defTabSz="711200">
            <a:lnSpc>
              <a:spcPct val="90000"/>
            </a:lnSpc>
            <a:spcBef>
              <a:spcPct val="0"/>
            </a:spcBef>
            <a:spcAft>
              <a:spcPct val="15000"/>
            </a:spcAft>
            <a:buChar char="•"/>
          </a:pPr>
          <a:r>
            <a:rPr lang="en-US" sz="1600" b="1" kern="1200" dirty="0"/>
            <a:t>Required Borrower Investment is satisfied with the use of either of WHEDA’s DPA’s</a:t>
          </a:r>
          <a:endParaRPr lang="en-US" sz="1600" kern="1200" dirty="0"/>
        </a:p>
      </dsp:txBody>
      <dsp:txXfrm>
        <a:off x="3836772" y="187463"/>
        <a:ext cx="3108334" cy="2266926"/>
      </dsp:txXfrm>
    </dsp:sp>
    <dsp:sp modelId="{F9D876DD-92C3-46B1-BECD-658E224C9E72}">
      <dsp:nvSpPr>
        <dsp:cNvPr id="0" name=""/>
        <dsp:cNvSpPr/>
      </dsp:nvSpPr>
      <dsp:spPr>
        <a:xfrm>
          <a:off x="1567688" y="2452590"/>
          <a:ext cx="7646502" cy="684316"/>
        </a:xfrm>
        <a:custGeom>
          <a:avLst/>
          <a:gdLst/>
          <a:ahLst/>
          <a:cxnLst/>
          <a:rect l="0" t="0" r="0" b="0"/>
          <a:pathLst>
            <a:path>
              <a:moveTo>
                <a:pt x="7646502" y="0"/>
              </a:moveTo>
              <a:lnTo>
                <a:pt x="7646502" y="359258"/>
              </a:lnTo>
              <a:lnTo>
                <a:pt x="0" y="359258"/>
              </a:lnTo>
              <a:lnTo>
                <a:pt x="0" y="684316"/>
              </a:lnTo>
            </a:path>
          </a:pathLst>
        </a:custGeom>
        <a:noFill/>
        <a:ln w="6350" cap="flat" cmpd="sng" algn="ctr">
          <a:solidFill>
            <a:schemeClr val="accent4">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8943" y="2791170"/>
        <a:ext cx="383992" cy="7156"/>
      </dsp:txXfrm>
    </dsp:sp>
    <dsp:sp modelId="{547EC71F-6F4A-4697-A728-916A4E2CF75A}">
      <dsp:nvSpPr>
        <dsp:cNvPr id="0" name=""/>
        <dsp:cNvSpPr/>
      </dsp:nvSpPr>
      <dsp:spPr>
        <a:xfrm>
          <a:off x="7660023" y="187463"/>
          <a:ext cx="3108334" cy="2266926"/>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b="1" u="sng" kern="1200" dirty="0">
              <a:solidFill>
                <a:srgbClr val="FFFFFF"/>
              </a:solidFill>
              <a:latin typeface="Calibri" panose="020F0502020204030204"/>
              <a:ea typeface="+mn-ea"/>
              <a:cs typeface="+mn-cs"/>
            </a:rPr>
            <a:t>CONVENTIONAL </a:t>
          </a:r>
        </a:p>
        <a:p>
          <a:pPr marL="114300" lvl="1" indent="-114300" algn="l" defTabSz="622300">
            <a:lnSpc>
              <a:spcPct val="90000"/>
            </a:lnSpc>
            <a:spcBef>
              <a:spcPct val="0"/>
            </a:spcBef>
            <a:spcAft>
              <a:spcPct val="15000"/>
            </a:spcAft>
            <a:buChar char="•"/>
          </a:pPr>
          <a:r>
            <a:rPr lang="en-US" sz="1400" b="1" kern="1200" dirty="0"/>
            <a:t>Have the option to buy and renovate a home by financing all repairs etc. into mortgage. </a:t>
          </a:r>
          <a:endParaRPr lang="en-US" sz="1400" kern="1200" dirty="0"/>
        </a:p>
        <a:p>
          <a:pPr marL="114300" lvl="1" indent="-114300" algn="l" defTabSz="622300">
            <a:lnSpc>
              <a:spcPct val="90000"/>
            </a:lnSpc>
            <a:spcBef>
              <a:spcPct val="0"/>
            </a:spcBef>
            <a:spcAft>
              <a:spcPct val="15000"/>
            </a:spcAft>
            <a:buChar char="•"/>
          </a:pPr>
          <a:r>
            <a:rPr lang="en-US" sz="1400" b="1" kern="1200" dirty="0"/>
            <a:t>Offer reduced rates for First Time Home Buyers, Veterans or if purchasing in a "Target area“</a:t>
          </a:r>
          <a:endParaRPr lang="en-US" sz="1400" kern="1200" dirty="0"/>
        </a:p>
        <a:p>
          <a:pPr marL="114300" lvl="1" indent="-114300" algn="l" defTabSz="622300">
            <a:lnSpc>
              <a:spcPct val="90000"/>
            </a:lnSpc>
            <a:spcBef>
              <a:spcPct val="0"/>
            </a:spcBef>
            <a:spcAft>
              <a:spcPct val="15000"/>
            </a:spcAft>
            <a:buChar char="•"/>
          </a:pPr>
          <a:r>
            <a:rPr lang="en-US" sz="1400" b="1" kern="1200" dirty="0"/>
            <a:t>Offer reduced mortgage insurance if you qualify</a:t>
          </a:r>
          <a:endParaRPr lang="en-US" sz="1400" kern="1200" dirty="0"/>
        </a:p>
      </dsp:txBody>
      <dsp:txXfrm>
        <a:off x="7660023" y="187463"/>
        <a:ext cx="3108334" cy="2266926"/>
      </dsp:txXfrm>
    </dsp:sp>
    <dsp:sp modelId="{8BEAE1BF-D822-43D1-B187-55EE30F9AF87}">
      <dsp:nvSpPr>
        <dsp:cNvPr id="0" name=""/>
        <dsp:cNvSpPr/>
      </dsp:nvSpPr>
      <dsp:spPr>
        <a:xfrm>
          <a:off x="3120056" y="4257050"/>
          <a:ext cx="684316" cy="91440"/>
        </a:xfrm>
        <a:custGeom>
          <a:avLst/>
          <a:gdLst/>
          <a:ahLst/>
          <a:cxnLst/>
          <a:rect l="0" t="0" r="0" b="0"/>
          <a:pathLst>
            <a:path>
              <a:moveTo>
                <a:pt x="0" y="45720"/>
              </a:moveTo>
              <a:lnTo>
                <a:pt x="684316" y="45720"/>
              </a:lnTo>
            </a:path>
          </a:pathLst>
        </a:custGeom>
        <a:noFill/>
        <a:ln w="6350" cap="flat" cmpd="sng" algn="ctr">
          <a:solidFill>
            <a:schemeClr val="accent5">
              <a:hueOff val="0"/>
              <a:satOff val="0"/>
              <a:lumOff val="0"/>
              <a:alphaOff val="0"/>
            </a:schemeClr>
          </a:solidFill>
          <a:prstDash val="solid"/>
          <a:miter lim="800000"/>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44341" y="4299192"/>
        <a:ext cx="35745" cy="7156"/>
      </dsp:txXfrm>
    </dsp:sp>
    <dsp:sp modelId="{B8851F20-42A1-4F6F-880B-301EC304907A}">
      <dsp:nvSpPr>
        <dsp:cNvPr id="0" name=""/>
        <dsp:cNvSpPr/>
      </dsp:nvSpPr>
      <dsp:spPr>
        <a:xfrm>
          <a:off x="13521" y="3169306"/>
          <a:ext cx="3108334" cy="2266926"/>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l" defTabSz="933450">
            <a:lnSpc>
              <a:spcPct val="90000"/>
            </a:lnSpc>
            <a:spcBef>
              <a:spcPct val="0"/>
            </a:spcBef>
            <a:spcAft>
              <a:spcPct val="35000"/>
            </a:spcAft>
            <a:buNone/>
          </a:pPr>
          <a:r>
            <a:rPr lang="en-US" sz="2100" b="1" u="sng" kern="1200" dirty="0"/>
            <a:t>TWO DOWN PAYMENT ASSISTANCE OPTIONS</a:t>
          </a:r>
          <a:endParaRPr lang="en-US" sz="2100" u="sng" kern="1200" dirty="0"/>
        </a:p>
        <a:p>
          <a:pPr marL="171450" lvl="1" indent="-171450" algn="l" defTabSz="711200">
            <a:lnSpc>
              <a:spcPct val="90000"/>
            </a:lnSpc>
            <a:spcBef>
              <a:spcPct val="0"/>
            </a:spcBef>
            <a:spcAft>
              <a:spcPct val="15000"/>
            </a:spcAft>
            <a:buChar char="•"/>
          </a:pPr>
          <a:r>
            <a:rPr lang="en-US" sz="1600" b="1" kern="1200" dirty="0"/>
            <a:t>When used with a WHEDA first mortgage provide 100% financing on all property types </a:t>
          </a:r>
          <a:r>
            <a:rPr lang="en-US" sz="1600" b="1" u="sng" kern="1200" dirty="0">
              <a:solidFill>
                <a:schemeClr val="bg1"/>
              </a:solidFill>
            </a:rPr>
            <a:t>except 2-4 unit on a Conventional loan</a:t>
          </a:r>
          <a:endParaRPr lang="en-US" sz="1600" u="sng" kern="1200" dirty="0">
            <a:solidFill>
              <a:schemeClr val="bg1"/>
            </a:solidFill>
          </a:endParaRPr>
        </a:p>
      </dsp:txBody>
      <dsp:txXfrm>
        <a:off x="13521" y="3169306"/>
        <a:ext cx="3108334" cy="2266926"/>
      </dsp:txXfrm>
    </dsp:sp>
    <dsp:sp modelId="{08CDED13-915A-4812-93E8-6D88C58B0DC1}">
      <dsp:nvSpPr>
        <dsp:cNvPr id="0" name=""/>
        <dsp:cNvSpPr/>
      </dsp:nvSpPr>
      <dsp:spPr>
        <a:xfrm>
          <a:off x="3836772" y="3169306"/>
          <a:ext cx="3108334" cy="2266926"/>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LOCAL SERVICING OF YOUR WHEDA LOAN </a:t>
          </a:r>
        </a:p>
      </dsp:txBody>
      <dsp:txXfrm>
        <a:off x="3836772" y="3169306"/>
        <a:ext cx="3108334" cy="226692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6D188-D013-4C41-9AC4-51C3DAE6149D}">
      <dsp:nvSpPr>
        <dsp:cNvPr id="0" name=""/>
        <dsp:cNvSpPr/>
      </dsp:nvSpPr>
      <dsp:spPr>
        <a:xfrm>
          <a:off x="4111" y="92194"/>
          <a:ext cx="3830746" cy="2432018"/>
        </a:xfrm>
        <a:prstGeom prst="chevron">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rtl="0">
            <a:lnSpc>
              <a:spcPct val="90000"/>
            </a:lnSpc>
            <a:spcBef>
              <a:spcPct val="0"/>
            </a:spcBef>
            <a:spcAft>
              <a:spcPct val="35000"/>
            </a:spcAft>
            <a:buNone/>
          </a:pPr>
          <a:r>
            <a:rPr lang="en-US" sz="1300" b="1" kern="1200" baseline="0" dirty="0">
              <a:latin typeface="Gotham Rounded Book" pitchFamily="50" charset="0"/>
            </a:rPr>
            <a:t>First Time Home Buyer (FTHB)</a:t>
          </a:r>
        </a:p>
        <a:p>
          <a:pPr marL="0" lvl="0" indent="0" algn="ctr" defTabSz="577850" rtl="0">
            <a:lnSpc>
              <a:spcPct val="90000"/>
            </a:lnSpc>
            <a:spcBef>
              <a:spcPct val="0"/>
            </a:spcBef>
            <a:spcAft>
              <a:spcPct val="35000"/>
            </a:spcAft>
            <a:buNone/>
          </a:pPr>
          <a:r>
            <a:rPr lang="en-US" sz="1300" i="1" kern="1200" baseline="0" dirty="0">
              <a:latin typeface="Gotham Rounded Book" pitchFamily="50" charset="0"/>
            </a:rPr>
            <a:t>No ownership interest in a principle residence  or benefit of homeownership within the previous 3 years (as defined by the IRS)</a:t>
          </a:r>
          <a:endParaRPr lang="en-US" sz="1300" kern="1200" dirty="0">
            <a:latin typeface="Gotham Rounded Book" pitchFamily="50" charset="0"/>
          </a:endParaRPr>
        </a:p>
      </dsp:txBody>
      <dsp:txXfrm>
        <a:off x="1220120" y="92194"/>
        <a:ext cx="1398728" cy="2432018"/>
      </dsp:txXfrm>
    </dsp:sp>
    <dsp:sp modelId="{D6531821-57A1-4197-9333-C214789A9D7D}">
      <dsp:nvSpPr>
        <dsp:cNvPr id="0" name=""/>
        <dsp:cNvSpPr/>
      </dsp:nvSpPr>
      <dsp:spPr>
        <a:xfrm>
          <a:off x="3451783" y="92194"/>
          <a:ext cx="3902726" cy="2432018"/>
        </a:xfrm>
        <a:prstGeom prst="chevron">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rtl="0">
            <a:lnSpc>
              <a:spcPct val="90000"/>
            </a:lnSpc>
            <a:spcBef>
              <a:spcPct val="0"/>
            </a:spcBef>
            <a:spcAft>
              <a:spcPct val="35000"/>
            </a:spcAft>
            <a:buNone/>
          </a:pPr>
          <a:r>
            <a:rPr lang="en-US" sz="1300" b="1" kern="1200" baseline="0" dirty="0">
              <a:latin typeface="Gotham Rounded Book" pitchFamily="50" charset="0"/>
            </a:rPr>
            <a:t>Eligible Veteran</a:t>
          </a:r>
        </a:p>
        <a:p>
          <a:pPr marL="0" lvl="0" indent="0" algn="ctr" defTabSz="577850" rtl="0">
            <a:lnSpc>
              <a:spcPct val="90000"/>
            </a:lnSpc>
            <a:spcBef>
              <a:spcPct val="0"/>
            </a:spcBef>
            <a:spcAft>
              <a:spcPct val="35000"/>
            </a:spcAft>
            <a:buNone/>
          </a:pPr>
          <a:r>
            <a:rPr lang="en-US" sz="1300" i="1" kern="1200" baseline="0" dirty="0">
              <a:latin typeface="Gotham Rounded Book" pitchFamily="50" charset="0"/>
            </a:rPr>
            <a:t>Must provide a DD-214 reflecting honorable discharge</a:t>
          </a:r>
        </a:p>
        <a:p>
          <a:pPr marL="0" lvl="0" indent="0" algn="ctr" defTabSz="577850" rtl="0">
            <a:lnSpc>
              <a:spcPct val="90000"/>
            </a:lnSpc>
            <a:spcBef>
              <a:spcPct val="0"/>
            </a:spcBef>
            <a:spcAft>
              <a:spcPct val="35000"/>
            </a:spcAft>
            <a:buNone/>
          </a:pPr>
          <a:r>
            <a:rPr lang="en-US" sz="1300" i="1" kern="1200" baseline="0" dirty="0">
              <a:latin typeface="Gotham Rounded Book" pitchFamily="50" charset="0"/>
            </a:rPr>
            <a:t>Certificate of Eligibility does not replace a DD-214</a:t>
          </a:r>
        </a:p>
        <a:p>
          <a:pPr marL="0" lvl="0" indent="0" algn="ctr" defTabSz="577850" rtl="0">
            <a:lnSpc>
              <a:spcPct val="90000"/>
            </a:lnSpc>
            <a:spcBef>
              <a:spcPct val="0"/>
            </a:spcBef>
            <a:spcAft>
              <a:spcPct val="35000"/>
            </a:spcAft>
            <a:buNone/>
          </a:pPr>
          <a:r>
            <a:rPr lang="en-US" sz="1100" i="0" kern="1200" baseline="0" dirty="0">
              <a:latin typeface="Gotham Rounded Book" pitchFamily="50" charset="0"/>
            </a:rPr>
            <a:t>( NO FUNDING FEE)</a:t>
          </a:r>
        </a:p>
      </dsp:txBody>
      <dsp:txXfrm>
        <a:off x="4667792" y="92194"/>
        <a:ext cx="1470708" cy="2432018"/>
      </dsp:txXfrm>
    </dsp:sp>
    <dsp:sp modelId="{2711E31F-71BC-429A-81B9-6F82DC59AF94}">
      <dsp:nvSpPr>
        <dsp:cNvPr id="0" name=""/>
        <dsp:cNvSpPr/>
      </dsp:nvSpPr>
      <dsp:spPr>
        <a:xfrm>
          <a:off x="6971434" y="92194"/>
          <a:ext cx="3830746" cy="2432018"/>
        </a:xfrm>
        <a:prstGeom prst="chevron">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rtl="0">
            <a:lnSpc>
              <a:spcPct val="90000"/>
            </a:lnSpc>
            <a:spcBef>
              <a:spcPct val="0"/>
            </a:spcBef>
            <a:spcAft>
              <a:spcPct val="35000"/>
            </a:spcAft>
            <a:buNone/>
          </a:pPr>
          <a:r>
            <a:rPr lang="en-US" sz="1300" b="1" kern="1200" baseline="0" dirty="0">
              <a:latin typeface="Gotham Rounded Book" pitchFamily="50" charset="0"/>
            </a:rPr>
            <a:t>Purchasing in a designated Target Area</a:t>
          </a:r>
        </a:p>
        <a:p>
          <a:pPr marL="0" lvl="0" indent="0" algn="ctr" defTabSz="577850" rtl="0">
            <a:lnSpc>
              <a:spcPct val="90000"/>
            </a:lnSpc>
            <a:spcBef>
              <a:spcPct val="0"/>
            </a:spcBef>
            <a:spcAft>
              <a:spcPct val="35000"/>
            </a:spcAft>
            <a:buNone/>
          </a:pPr>
          <a:endParaRPr lang="en-US" sz="1300" b="1" kern="1200" baseline="0" dirty="0">
            <a:latin typeface="Gotham Rounded Book" pitchFamily="50" charset="0"/>
          </a:endParaRPr>
        </a:p>
        <a:p>
          <a:pPr marL="0" lvl="0" indent="0" algn="ctr" defTabSz="577850" rtl="0">
            <a:lnSpc>
              <a:spcPct val="90000"/>
            </a:lnSpc>
            <a:spcBef>
              <a:spcPct val="0"/>
            </a:spcBef>
            <a:spcAft>
              <a:spcPct val="35000"/>
            </a:spcAft>
            <a:buNone/>
          </a:pPr>
          <a:r>
            <a:rPr lang="en-US" sz="1100" kern="1200" dirty="0">
              <a:hlinkClick xmlns:r="http://schemas.openxmlformats.org/officeDocument/2006/relationships" r:id="rId1"/>
            </a:rPr>
            <a:t>https://www.wheda.com/globalassets/documents/mortgage-lending/mcc-tax-advantage/fthb-and-tax-advantage-target-areas.pdf</a:t>
          </a:r>
          <a:endParaRPr lang="en-US" sz="1100" kern="1200" baseline="0" dirty="0">
            <a:latin typeface="Gotham Rounded Book" pitchFamily="50" charset="0"/>
          </a:endParaRPr>
        </a:p>
      </dsp:txBody>
      <dsp:txXfrm>
        <a:off x="8187443" y="92194"/>
        <a:ext cx="1398728" cy="243201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7D3BF-381B-4554-975C-1DB9FC4A1D4E}">
      <dsp:nvSpPr>
        <dsp:cNvPr id="0" name=""/>
        <dsp:cNvSpPr/>
      </dsp:nvSpPr>
      <dsp:spPr>
        <a:xfrm>
          <a:off x="2053" y="0"/>
          <a:ext cx="4379788" cy="1044699"/>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u="sng" kern="1200"/>
            <a:t>HOME BUYER EDUCATION REQUIREMENTS ON ALL LOANS</a:t>
          </a:r>
          <a:endParaRPr lang="en-US" sz="1500" kern="1200"/>
        </a:p>
        <a:p>
          <a:pPr marL="114300" lvl="1" indent="-114300" algn="l" defTabSz="533400">
            <a:lnSpc>
              <a:spcPct val="90000"/>
            </a:lnSpc>
            <a:spcBef>
              <a:spcPct val="0"/>
            </a:spcBef>
            <a:spcAft>
              <a:spcPct val="15000"/>
            </a:spcAft>
            <a:buChar char="•"/>
          </a:pPr>
          <a:r>
            <a:rPr lang="en-US" sz="1200" b="0" kern="1200"/>
            <a:t>ONE BORROWER IS REQUIRED TO COMPLETE HOME BUYER EDUCATION</a:t>
          </a:r>
          <a:endParaRPr lang="en-US" sz="1200" kern="1200"/>
        </a:p>
      </dsp:txBody>
      <dsp:txXfrm>
        <a:off x="32651" y="30598"/>
        <a:ext cx="4318592" cy="983503"/>
      </dsp:txXfrm>
    </dsp:sp>
    <dsp:sp modelId="{B4ABE867-7D93-4FBC-B53E-2E43142B880A}">
      <dsp:nvSpPr>
        <dsp:cNvPr id="0" name=""/>
        <dsp:cNvSpPr/>
      </dsp:nvSpPr>
      <dsp:spPr>
        <a:xfrm>
          <a:off x="4819821" y="0"/>
          <a:ext cx="928515" cy="1044699"/>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819821" y="208940"/>
        <a:ext cx="649961" cy="626819"/>
      </dsp:txXfrm>
    </dsp:sp>
    <dsp:sp modelId="{D3031D20-BAD8-4585-8F92-0D34F469BD16}">
      <dsp:nvSpPr>
        <dsp:cNvPr id="0" name=""/>
        <dsp:cNvSpPr/>
      </dsp:nvSpPr>
      <dsp:spPr>
        <a:xfrm>
          <a:off x="6133757" y="0"/>
          <a:ext cx="4379788" cy="1044699"/>
        </a:xfrm>
        <a:prstGeom prst="roundRect">
          <a:avLst>
            <a:gd name="adj" fmla="val 10000"/>
          </a:avLst>
        </a:prstGeom>
        <a:solidFill>
          <a:schemeClr val="accent3">
            <a:hueOff val="2442848"/>
            <a:satOff val="26089"/>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u="sng" kern="1200"/>
            <a:t>LANDLORD EDUCATION REQUIREMENTS ON PURCHASE OF A 2 UNIT OR 2-4 UNIT</a:t>
          </a:r>
          <a:endParaRPr lang="en-US" sz="1500" kern="1200"/>
        </a:p>
        <a:p>
          <a:pPr marL="114300" lvl="1" indent="-114300" algn="l" defTabSz="533400">
            <a:lnSpc>
              <a:spcPct val="90000"/>
            </a:lnSpc>
            <a:spcBef>
              <a:spcPct val="0"/>
            </a:spcBef>
            <a:spcAft>
              <a:spcPct val="15000"/>
            </a:spcAft>
            <a:buChar char="•"/>
          </a:pPr>
          <a:r>
            <a:rPr lang="en-US" sz="1200" b="0" kern="1200"/>
            <a:t>ONE BORROWER IS REQUIRED TO COMPLETE </a:t>
          </a:r>
          <a:endParaRPr lang="en-US" sz="1200" kern="1200"/>
        </a:p>
      </dsp:txBody>
      <dsp:txXfrm>
        <a:off x="6164355" y="30598"/>
        <a:ext cx="4318592" cy="983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BC843-F7E0-4DBC-BA66-4E27B9FDD84A}">
      <dsp:nvSpPr>
        <dsp:cNvPr id="0" name=""/>
        <dsp:cNvSpPr/>
      </dsp:nvSpPr>
      <dsp:spPr>
        <a:xfrm>
          <a:off x="0" y="0"/>
          <a:ext cx="10236694" cy="13255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6C8406-0831-43AA-B7F6-0B5D3EE3A6C8}">
      <dsp:nvSpPr>
        <dsp:cNvPr id="0" name=""/>
        <dsp:cNvSpPr/>
      </dsp:nvSpPr>
      <dsp:spPr>
        <a:xfrm>
          <a:off x="0" y="247742"/>
          <a:ext cx="4352471" cy="83007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0" i="0" kern="1200" dirty="0">
              <a:latin typeface="Gotham Rounded Medium" pitchFamily="2" charset="77"/>
            </a:rPr>
            <a:t>State of Wisconsin average sales price $207,500  (March 2020)</a:t>
          </a:r>
        </a:p>
      </dsp:txBody>
      <dsp:txXfrm>
        <a:off x="0" y="247742"/>
        <a:ext cx="4352471" cy="830078"/>
      </dsp:txXfrm>
    </dsp:sp>
    <dsp:sp modelId="{42D9AB22-D621-46D1-9BFC-5C5F25868A32}">
      <dsp:nvSpPr>
        <dsp:cNvPr id="0" name=""/>
        <dsp:cNvSpPr/>
      </dsp:nvSpPr>
      <dsp:spPr>
        <a:xfrm>
          <a:off x="4684997" y="247742"/>
          <a:ext cx="5014258" cy="83007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0" i="0" kern="1200" dirty="0">
              <a:latin typeface="Gotham Rounded Medium" pitchFamily="2" charset="77"/>
            </a:rPr>
            <a:t>WHEDA average sales price is $141,111 (previous 12 months)</a:t>
          </a:r>
        </a:p>
      </dsp:txBody>
      <dsp:txXfrm>
        <a:off x="4684997" y="247742"/>
        <a:ext cx="5014258" cy="83007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2D371-263E-4844-9485-4966A6776E4E}">
      <dsp:nvSpPr>
        <dsp:cNvPr id="0" name=""/>
        <dsp:cNvSpPr/>
      </dsp:nvSpPr>
      <dsp:spPr>
        <a:xfrm>
          <a:off x="3429" y="258411"/>
          <a:ext cx="1754303" cy="53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rtl="0">
            <a:lnSpc>
              <a:spcPct val="90000"/>
            </a:lnSpc>
            <a:spcBef>
              <a:spcPct val="0"/>
            </a:spcBef>
            <a:spcAft>
              <a:spcPct val="35000"/>
            </a:spcAft>
            <a:buNone/>
          </a:pPr>
          <a:r>
            <a:rPr lang="en-US" sz="1600" kern="1200" dirty="0"/>
            <a:t>What is Federal Recapture Tax?</a:t>
          </a:r>
        </a:p>
      </dsp:txBody>
      <dsp:txXfrm>
        <a:off x="3429" y="258411"/>
        <a:ext cx="1754303" cy="534600"/>
      </dsp:txXfrm>
    </dsp:sp>
    <dsp:sp modelId="{8E1DC06E-A203-4E05-A5B2-521CD8A555D3}">
      <dsp:nvSpPr>
        <dsp:cNvPr id="0" name=""/>
        <dsp:cNvSpPr/>
      </dsp:nvSpPr>
      <dsp:spPr>
        <a:xfrm>
          <a:off x="1757733" y="57936"/>
          <a:ext cx="350860" cy="935550"/>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A5EB61-1C2A-4E47-8793-90C41ABF4230}">
      <dsp:nvSpPr>
        <dsp:cNvPr id="0" name=""/>
        <dsp:cNvSpPr/>
      </dsp:nvSpPr>
      <dsp:spPr>
        <a:xfrm>
          <a:off x="2248938" y="57936"/>
          <a:ext cx="4771706" cy="9355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t>A federal tax a borrower may be required to pay from net profit from the sale of a home that was financed through tax credits </a:t>
          </a:r>
        </a:p>
        <a:p>
          <a:pPr marL="114300" lvl="1" indent="-114300" algn="l" defTabSz="622300" rtl="0">
            <a:lnSpc>
              <a:spcPct val="90000"/>
            </a:lnSpc>
            <a:spcBef>
              <a:spcPct val="0"/>
            </a:spcBef>
            <a:spcAft>
              <a:spcPct val="15000"/>
            </a:spcAft>
            <a:buChar char="•"/>
          </a:pPr>
          <a:r>
            <a:rPr lang="en-US" sz="1400" kern="1200" dirty="0"/>
            <a:t>This requirement comes from the federal government</a:t>
          </a:r>
          <a:r>
            <a:rPr lang="en-US" sz="1200" kern="1200" dirty="0"/>
            <a:t>.</a:t>
          </a:r>
        </a:p>
      </dsp:txBody>
      <dsp:txXfrm>
        <a:off x="2248938" y="57936"/>
        <a:ext cx="4771706" cy="935550"/>
      </dsp:txXfrm>
    </dsp:sp>
    <dsp:sp modelId="{895E3368-10D8-41A4-88DE-9AD853362FC3}">
      <dsp:nvSpPr>
        <dsp:cNvPr id="0" name=""/>
        <dsp:cNvSpPr/>
      </dsp:nvSpPr>
      <dsp:spPr>
        <a:xfrm>
          <a:off x="3429" y="1134617"/>
          <a:ext cx="1754303" cy="53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rtl="0">
            <a:lnSpc>
              <a:spcPct val="90000"/>
            </a:lnSpc>
            <a:spcBef>
              <a:spcPct val="0"/>
            </a:spcBef>
            <a:spcAft>
              <a:spcPct val="35000"/>
            </a:spcAft>
            <a:buNone/>
          </a:pPr>
          <a:r>
            <a:rPr lang="en-US" sz="1600" kern="1200" dirty="0"/>
            <a:t>How is Recapture Tax calculated?</a:t>
          </a:r>
        </a:p>
      </dsp:txBody>
      <dsp:txXfrm>
        <a:off x="3429" y="1134617"/>
        <a:ext cx="1754303" cy="534600"/>
      </dsp:txXfrm>
    </dsp:sp>
    <dsp:sp modelId="{BD84AF81-9BE4-4805-A340-91EF3C2D9B3E}">
      <dsp:nvSpPr>
        <dsp:cNvPr id="0" name=""/>
        <dsp:cNvSpPr/>
      </dsp:nvSpPr>
      <dsp:spPr>
        <a:xfrm>
          <a:off x="1757733" y="1051086"/>
          <a:ext cx="350860" cy="701662"/>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8ED005-38CA-4C80-B60D-539CEADF8D59}">
      <dsp:nvSpPr>
        <dsp:cNvPr id="0" name=""/>
        <dsp:cNvSpPr/>
      </dsp:nvSpPr>
      <dsp:spPr>
        <a:xfrm>
          <a:off x="2248938" y="1051086"/>
          <a:ext cx="4771706" cy="70166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t>The maximum recapture tax is 6.25% of the original principal balance of the loan or 50% of the gain on the sale of your home whichever is less. </a:t>
          </a:r>
        </a:p>
      </dsp:txBody>
      <dsp:txXfrm>
        <a:off x="2248938" y="1051086"/>
        <a:ext cx="4771706" cy="701662"/>
      </dsp:txXfrm>
    </dsp:sp>
    <dsp:sp modelId="{E6BE8210-E07E-42DC-88E9-66A8DC3179EE}">
      <dsp:nvSpPr>
        <dsp:cNvPr id="0" name=""/>
        <dsp:cNvSpPr/>
      </dsp:nvSpPr>
      <dsp:spPr>
        <a:xfrm>
          <a:off x="3429" y="2088786"/>
          <a:ext cx="1754303"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rtl="0">
            <a:lnSpc>
              <a:spcPct val="90000"/>
            </a:lnSpc>
            <a:spcBef>
              <a:spcPct val="0"/>
            </a:spcBef>
            <a:spcAft>
              <a:spcPct val="35000"/>
            </a:spcAft>
            <a:buNone/>
          </a:pPr>
          <a:r>
            <a:rPr lang="en-US" sz="1600" kern="1200" dirty="0"/>
            <a:t>Federal Recapture Tax may apply if ALL the following occur:</a:t>
          </a:r>
        </a:p>
      </dsp:txBody>
      <dsp:txXfrm>
        <a:off x="3429" y="2088786"/>
        <a:ext cx="1754303" cy="990000"/>
      </dsp:txXfrm>
    </dsp:sp>
    <dsp:sp modelId="{03F28C29-41AE-489C-A1AB-1A31C86E058E}">
      <dsp:nvSpPr>
        <dsp:cNvPr id="0" name=""/>
        <dsp:cNvSpPr/>
      </dsp:nvSpPr>
      <dsp:spPr>
        <a:xfrm>
          <a:off x="1757733" y="1810348"/>
          <a:ext cx="350860" cy="1546875"/>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DBC3BC-E736-4D37-8FB2-E9BC354A0393}">
      <dsp:nvSpPr>
        <dsp:cNvPr id="0" name=""/>
        <dsp:cNvSpPr/>
      </dsp:nvSpPr>
      <dsp:spPr>
        <a:xfrm>
          <a:off x="2248938" y="1810348"/>
          <a:ext cx="4771706" cy="154687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Home is sold during the first nine years of ownership; and</a:t>
          </a:r>
        </a:p>
        <a:p>
          <a:pPr marL="171450" lvl="1" indent="-171450" algn="l" defTabSz="711200" rtl="0">
            <a:lnSpc>
              <a:spcPct val="90000"/>
            </a:lnSpc>
            <a:spcBef>
              <a:spcPct val="0"/>
            </a:spcBef>
            <a:spcAft>
              <a:spcPct val="15000"/>
            </a:spcAft>
            <a:buChar char="•"/>
          </a:pPr>
          <a:r>
            <a:rPr lang="en-US" sz="1600" kern="1200" dirty="0"/>
            <a:t>Homebuyer has a gain (net profit) on the sale of the home; and</a:t>
          </a:r>
        </a:p>
        <a:p>
          <a:pPr marL="171450" lvl="1" indent="-171450" algn="l" defTabSz="711200" rtl="0">
            <a:lnSpc>
              <a:spcPct val="90000"/>
            </a:lnSpc>
            <a:spcBef>
              <a:spcPct val="0"/>
            </a:spcBef>
            <a:spcAft>
              <a:spcPct val="15000"/>
            </a:spcAft>
            <a:buChar char="•"/>
          </a:pPr>
          <a:r>
            <a:rPr lang="en-US" sz="1600" kern="1200" dirty="0"/>
            <a:t>Homebuyers “Adjusted Qualifying Income” exceeds the Income Limits the year of the sale or transfer</a:t>
          </a:r>
        </a:p>
      </dsp:txBody>
      <dsp:txXfrm>
        <a:off x="2248938" y="1810348"/>
        <a:ext cx="4771706" cy="1546875"/>
      </dsp:txXfrm>
    </dsp:sp>
    <dsp:sp modelId="{FDB9FB74-4DA6-4768-A7EB-AE2FC8063DFE}">
      <dsp:nvSpPr>
        <dsp:cNvPr id="0" name=""/>
        <dsp:cNvSpPr/>
      </dsp:nvSpPr>
      <dsp:spPr>
        <a:xfrm>
          <a:off x="3429" y="3414823"/>
          <a:ext cx="1754303"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rtl="0">
            <a:lnSpc>
              <a:spcPct val="90000"/>
            </a:lnSpc>
            <a:spcBef>
              <a:spcPct val="0"/>
            </a:spcBef>
            <a:spcAft>
              <a:spcPct val="35000"/>
            </a:spcAft>
            <a:buNone/>
          </a:pPr>
          <a:r>
            <a:rPr lang="en-US" sz="1600" kern="1200" dirty="0"/>
            <a:t>WHEDA has three programs that are considered bond programs</a:t>
          </a:r>
        </a:p>
      </dsp:txBody>
      <dsp:txXfrm>
        <a:off x="3429" y="3414823"/>
        <a:ext cx="1754303" cy="990000"/>
      </dsp:txXfrm>
    </dsp:sp>
    <dsp:sp modelId="{62A3F168-0B90-4AB7-AC9C-30C9179B28CB}">
      <dsp:nvSpPr>
        <dsp:cNvPr id="0" name=""/>
        <dsp:cNvSpPr/>
      </dsp:nvSpPr>
      <dsp:spPr>
        <a:xfrm>
          <a:off x="1757733" y="3414823"/>
          <a:ext cx="350860" cy="990000"/>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5C5C2A-8800-42D2-9F16-C5A9A1EF8B16}">
      <dsp:nvSpPr>
        <dsp:cNvPr id="0" name=""/>
        <dsp:cNvSpPr/>
      </dsp:nvSpPr>
      <dsp:spPr>
        <a:xfrm>
          <a:off x="2248938" y="3414823"/>
          <a:ext cx="4771706" cy="99000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Conventional Advantage First Time Home Buyer</a:t>
          </a:r>
        </a:p>
        <a:p>
          <a:pPr marL="171450" lvl="1" indent="-171450" algn="l" defTabSz="711200" rtl="0">
            <a:lnSpc>
              <a:spcPct val="90000"/>
            </a:lnSpc>
            <a:spcBef>
              <a:spcPct val="0"/>
            </a:spcBef>
            <a:spcAft>
              <a:spcPct val="15000"/>
            </a:spcAft>
            <a:buChar char="•"/>
          </a:pPr>
          <a:r>
            <a:rPr lang="en-US" sz="1600" kern="1200" dirty="0"/>
            <a:t>Conventional Advantage VALOR</a:t>
          </a:r>
        </a:p>
        <a:p>
          <a:pPr marL="171450" lvl="1" indent="-171450" algn="l" defTabSz="711200" rtl="0">
            <a:lnSpc>
              <a:spcPct val="90000"/>
            </a:lnSpc>
            <a:spcBef>
              <a:spcPct val="0"/>
            </a:spcBef>
            <a:spcAft>
              <a:spcPct val="15000"/>
            </a:spcAft>
            <a:buChar char="•"/>
          </a:pPr>
          <a:r>
            <a:rPr lang="en-US" sz="1600" kern="1200" dirty="0"/>
            <a:t>Mortgage Credit Certificate </a:t>
          </a:r>
        </a:p>
      </dsp:txBody>
      <dsp:txXfrm>
        <a:off x="2248938" y="3414823"/>
        <a:ext cx="4771706" cy="9900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F7C13-9279-46E6-A16C-4CB9F7F73ED7}">
      <dsp:nvSpPr>
        <dsp:cNvPr id="0" name=""/>
        <dsp:cNvSpPr/>
      </dsp:nvSpPr>
      <dsp:spPr>
        <a:xfrm>
          <a:off x="0" y="1372"/>
          <a:ext cx="3785513" cy="36271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baseline="0" dirty="0">
              <a:latin typeface="Gotham Rounded Medium" panose="02000000000000000000" pitchFamily="50" charset="0"/>
            </a:rPr>
            <a:t>WHEDA GUARANTY</a:t>
          </a:r>
          <a:r>
            <a:rPr lang="en-US" sz="1200" b="0" kern="1200" baseline="0" dirty="0"/>
            <a:t>:</a:t>
          </a:r>
          <a:endParaRPr lang="en-US" sz="1200" kern="1200" dirty="0"/>
        </a:p>
      </dsp:txBody>
      <dsp:txXfrm>
        <a:off x="17706" y="19078"/>
        <a:ext cx="3750101" cy="327299"/>
      </dsp:txXfrm>
    </dsp:sp>
    <dsp:sp modelId="{272D0552-F627-4174-BC62-7992AAE8D1F6}">
      <dsp:nvSpPr>
        <dsp:cNvPr id="0" name=""/>
        <dsp:cNvSpPr/>
      </dsp:nvSpPr>
      <dsp:spPr>
        <a:xfrm>
          <a:off x="0" y="364083"/>
          <a:ext cx="3785513" cy="2127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190"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0" kern="1200" baseline="0" dirty="0">
              <a:solidFill>
                <a:schemeClr val="tx1"/>
              </a:solidFill>
              <a:latin typeface="Gotham Rounded Book" pitchFamily="50" charset="0"/>
            </a:rPr>
            <a:t>If a WHEDA Borrower meets all three Federal Recapture Tax requirements and is subject to paying the tax, </a:t>
          </a:r>
          <a:r>
            <a:rPr lang="en-US" sz="1400" b="1" u="sng" kern="1200" baseline="0" dirty="0">
              <a:solidFill>
                <a:srgbClr val="FF0000"/>
              </a:solidFill>
              <a:latin typeface="Gotham Rounded Book" pitchFamily="50" charset="0"/>
            </a:rPr>
            <a:t>WHEDA will fully reimburse the Borrowers  100% of Federal tax liability</a:t>
          </a:r>
          <a:endParaRPr lang="en-US" sz="1400" b="1" u="sng" kern="1200" dirty="0">
            <a:solidFill>
              <a:srgbClr val="FF0000"/>
            </a:solidFill>
            <a:latin typeface="Gotham Rounded Book" pitchFamily="50" charset="0"/>
          </a:endParaRPr>
        </a:p>
        <a:p>
          <a:pPr marL="114300" lvl="1" indent="-114300" algn="l" defTabSz="622300">
            <a:lnSpc>
              <a:spcPct val="90000"/>
            </a:lnSpc>
            <a:spcBef>
              <a:spcPct val="0"/>
            </a:spcBef>
            <a:spcAft>
              <a:spcPct val="20000"/>
            </a:spcAft>
            <a:buChar char="•"/>
          </a:pPr>
          <a:r>
            <a:rPr lang="en-US" sz="1400" b="0" kern="1200" baseline="0" dirty="0">
              <a:latin typeface="Gotham Rounded Book" pitchFamily="50" charset="0"/>
            </a:rPr>
            <a:t>Borrowers are </a:t>
          </a:r>
          <a:r>
            <a:rPr lang="en-US" sz="1400" kern="1200" dirty="0">
              <a:latin typeface="Gotham Rounded Book" pitchFamily="50" charset="0"/>
            </a:rPr>
            <a:t>provided with a written guaranty at closing:</a:t>
          </a:r>
        </a:p>
        <a:p>
          <a:pPr marL="228600" lvl="2" indent="-114300" algn="l" defTabSz="622300">
            <a:lnSpc>
              <a:spcPct val="90000"/>
            </a:lnSpc>
            <a:spcBef>
              <a:spcPct val="0"/>
            </a:spcBef>
            <a:spcAft>
              <a:spcPct val="20000"/>
            </a:spcAft>
            <a:buChar char="•"/>
          </a:pPr>
          <a:r>
            <a:rPr lang="en-US" sz="1400" b="0" kern="1200" baseline="0" dirty="0">
              <a:latin typeface="Gotham Rounded Book" pitchFamily="50" charset="0"/>
            </a:rPr>
            <a:t>WHEDA Form 4 Recapture Tax Reimbursement</a:t>
          </a:r>
          <a:endParaRPr lang="en-US" sz="1400" kern="1200" dirty="0">
            <a:latin typeface="Gotham Rounded Book" pitchFamily="50" charset="0"/>
          </a:endParaRPr>
        </a:p>
      </dsp:txBody>
      <dsp:txXfrm>
        <a:off x="0" y="364083"/>
        <a:ext cx="3785513" cy="212728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A4DAF-BDA2-4B20-8D80-CB0C5ED77D2A}">
      <dsp:nvSpPr>
        <dsp:cNvPr id="0" name=""/>
        <dsp:cNvSpPr/>
      </dsp:nvSpPr>
      <dsp:spPr>
        <a:xfrm>
          <a:off x="0" y="21205"/>
          <a:ext cx="4895088" cy="28781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Resources</a:t>
          </a:r>
        </a:p>
      </dsp:txBody>
      <dsp:txXfrm>
        <a:off x="14050" y="35255"/>
        <a:ext cx="4866988" cy="259719"/>
      </dsp:txXfrm>
    </dsp:sp>
    <dsp:sp modelId="{8BD54A5A-AC4D-446B-BD29-E708ECC8B50B}">
      <dsp:nvSpPr>
        <dsp:cNvPr id="0" name=""/>
        <dsp:cNvSpPr/>
      </dsp:nvSpPr>
      <dsp:spPr>
        <a:xfrm>
          <a:off x="0" y="309025"/>
          <a:ext cx="4895088" cy="471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419" tIns="15240" rIns="85344" bIns="15240" numCol="1" spcCol="1270" anchor="t" anchorCtr="0">
          <a:noAutofit/>
        </a:bodyPr>
        <a:lstStyle/>
        <a:p>
          <a:pPr marL="57150" lvl="1" indent="-57150" algn="l" defTabSz="400050">
            <a:lnSpc>
              <a:spcPct val="90000"/>
            </a:lnSpc>
            <a:spcBef>
              <a:spcPct val="0"/>
            </a:spcBef>
            <a:spcAft>
              <a:spcPct val="20000"/>
            </a:spcAft>
            <a:buChar char="•"/>
          </a:pPr>
          <a:r>
            <a:rPr lang="en-US" sz="900" kern="1200" dirty="0"/>
            <a:t>For details on “Adjusted Qualifying Income” - </a:t>
          </a:r>
          <a:r>
            <a:rPr lang="en-US" sz="900" u="sng" kern="1200" dirty="0">
              <a:hlinkClick xmlns:r="http://schemas.openxmlformats.org/officeDocument/2006/relationships" r:id="rId1"/>
            </a:rPr>
            <a:t>https://www.irs.gov/pub/irs-pdf/i8828.pdf</a:t>
          </a:r>
          <a:endParaRPr lang="en-US" sz="900" kern="1200" dirty="0"/>
        </a:p>
        <a:p>
          <a:pPr marL="57150" lvl="1" indent="-57150" algn="l" defTabSz="400050">
            <a:lnSpc>
              <a:spcPct val="90000"/>
            </a:lnSpc>
            <a:spcBef>
              <a:spcPct val="0"/>
            </a:spcBef>
            <a:spcAft>
              <a:spcPct val="20000"/>
            </a:spcAft>
            <a:buChar char="•"/>
          </a:pPr>
          <a:r>
            <a:rPr lang="en-US" sz="900" kern="1200" dirty="0"/>
            <a:t>IRS Publication 523 “Selling Your Home,” available on the IRS website at: </a:t>
          </a:r>
          <a:r>
            <a:rPr lang="en-US" sz="900" kern="1200" dirty="0">
              <a:hlinkClick xmlns:r="http://schemas.openxmlformats.org/officeDocument/2006/relationships" r:id="rId2"/>
            </a:rPr>
            <a:t>www.irs.gov</a:t>
          </a:r>
          <a:r>
            <a:rPr lang="en-US" sz="900" kern="1200" dirty="0"/>
            <a:t>.</a:t>
          </a:r>
        </a:p>
        <a:p>
          <a:pPr marL="57150" lvl="1" indent="-57150" algn="l" defTabSz="400050">
            <a:lnSpc>
              <a:spcPct val="90000"/>
            </a:lnSpc>
            <a:spcBef>
              <a:spcPct val="0"/>
            </a:spcBef>
            <a:spcAft>
              <a:spcPct val="20000"/>
            </a:spcAft>
            <a:buChar char="•"/>
          </a:pPr>
          <a:r>
            <a:rPr lang="en-US" sz="900" kern="1200"/>
            <a:t>The toll-free telephone number of the IRS is 800-829-1040.</a:t>
          </a:r>
        </a:p>
      </dsp:txBody>
      <dsp:txXfrm>
        <a:off x="0" y="309025"/>
        <a:ext cx="4895088" cy="47196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EC7E06-40CF-4CD4-940E-DC705E4E8785}">
      <dsp:nvSpPr>
        <dsp:cNvPr id="0" name=""/>
        <dsp:cNvSpPr/>
      </dsp:nvSpPr>
      <dsp:spPr>
        <a:xfrm>
          <a:off x="9518" y="0"/>
          <a:ext cx="1970353" cy="167962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otham Rounded Book" pitchFamily="50" charset="0"/>
            </a:rPr>
            <a:t>Borrowers who take out an FHA loan incur a mortgage insurance premium at closing. </a:t>
          </a:r>
        </a:p>
      </dsp:txBody>
      <dsp:txXfrm>
        <a:off x="58712" y="49194"/>
        <a:ext cx="1871965" cy="1581235"/>
      </dsp:txXfrm>
    </dsp:sp>
    <dsp:sp modelId="{51A1C8F2-50AB-4590-ABB1-C47DD746C810}">
      <dsp:nvSpPr>
        <dsp:cNvPr id="0" name=""/>
        <dsp:cNvSpPr/>
      </dsp:nvSpPr>
      <dsp:spPr>
        <a:xfrm>
          <a:off x="2176908" y="595487"/>
          <a:ext cx="417715" cy="48864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Gotham Rounded Book" pitchFamily="50" charset="0"/>
          </a:endParaRPr>
        </a:p>
      </dsp:txBody>
      <dsp:txXfrm>
        <a:off x="2176908" y="693216"/>
        <a:ext cx="292401" cy="293189"/>
      </dsp:txXfrm>
    </dsp:sp>
    <dsp:sp modelId="{4D5CE3DF-FDEC-4023-B8B4-38DBEF45BB3D}">
      <dsp:nvSpPr>
        <dsp:cNvPr id="0" name=""/>
        <dsp:cNvSpPr/>
      </dsp:nvSpPr>
      <dsp:spPr>
        <a:xfrm>
          <a:off x="2768014" y="0"/>
          <a:ext cx="1970353" cy="167962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otham Rounded Book" pitchFamily="50" charset="0"/>
            </a:rPr>
            <a:t>This premium is referred to as the, “upfront mortgage insurance premium” or UFMIP. </a:t>
          </a:r>
        </a:p>
      </dsp:txBody>
      <dsp:txXfrm>
        <a:off x="2817208" y="49194"/>
        <a:ext cx="1871965" cy="1581235"/>
      </dsp:txXfrm>
    </dsp:sp>
    <dsp:sp modelId="{E0EAA315-56D4-4B55-A325-00C2A51FC895}">
      <dsp:nvSpPr>
        <dsp:cNvPr id="0" name=""/>
        <dsp:cNvSpPr/>
      </dsp:nvSpPr>
      <dsp:spPr>
        <a:xfrm>
          <a:off x="4935403" y="595487"/>
          <a:ext cx="417715" cy="48864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Gotham Rounded Book" pitchFamily="50" charset="0"/>
          </a:endParaRPr>
        </a:p>
      </dsp:txBody>
      <dsp:txXfrm>
        <a:off x="4935403" y="693216"/>
        <a:ext cx="292401" cy="293189"/>
      </dsp:txXfrm>
    </dsp:sp>
    <dsp:sp modelId="{8F84736F-7F33-402C-97A2-1856E9F43FEC}">
      <dsp:nvSpPr>
        <dsp:cNvPr id="0" name=""/>
        <dsp:cNvSpPr/>
      </dsp:nvSpPr>
      <dsp:spPr>
        <a:xfrm>
          <a:off x="5526509" y="0"/>
          <a:ext cx="1970353" cy="167962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otham Rounded Book" pitchFamily="50" charset="0"/>
            </a:rPr>
            <a:t>FHA’s UFMIP is 1.75 percent of the loan size. </a:t>
          </a:r>
        </a:p>
        <a:p>
          <a:pPr marL="0" lvl="0" indent="0" algn="ctr" defTabSz="711200">
            <a:lnSpc>
              <a:spcPct val="90000"/>
            </a:lnSpc>
            <a:spcBef>
              <a:spcPct val="0"/>
            </a:spcBef>
            <a:spcAft>
              <a:spcPct val="35000"/>
            </a:spcAft>
            <a:buNone/>
          </a:pPr>
          <a:r>
            <a:rPr lang="en-US" sz="1600" kern="1200" dirty="0">
              <a:latin typeface="Gotham Rounded Book" pitchFamily="50" charset="0"/>
            </a:rPr>
            <a:t>I</a:t>
          </a:r>
          <a:r>
            <a:rPr lang="en-US" sz="1600" b="0" i="0" kern="1200" dirty="0"/>
            <a:t>t does not affect the loan’s LTV or loan-to-value calculation.</a:t>
          </a:r>
          <a:r>
            <a:rPr lang="en-US" sz="1600" kern="1200" dirty="0">
              <a:latin typeface="Gotham Rounded Book" pitchFamily="50" charset="0"/>
            </a:rPr>
            <a:t> </a:t>
          </a:r>
        </a:p>
      </dsp:txBody>
      <dsp:txXfrm>
        <a:off x="5575703" y="49194"/>
        <a:ext cx="1871965" cy="1581235"/>
      </dsp:txXfrm>
    </dsp:sp>
    <dsp:sp modelId="{24753308-9D97-48F1-A40B-916D467FC83C}">
      <dsp:nvSpPr>
        <dsp:cNvPr id="0" name=""/>
        <dsp:cNvSpPr/>
      </dsp:nvSpPr>
      <dsp:spPr>
        <a:xfrm>
          <a:off x="7693899" y="595487"/>
          <a:ext cx="417715" cy="48864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Gotham Rounded Book" pitchFamily="50" charset="0"/>
          </a:endParaRPr>
        </a:p>
      </dsp:txBody>
      <dsp:txXfrm>
        <a:off x="7693899" y="693216"/>
        <a:ext cx="292401" cy="293189"/>
      </dsp:txXfrm>
    </dsp:sp>
    <dsp:sp modelId="{523D527A-C67D-4EDB-84E0-7C42FB789A3F}">
      <dsp:nvSpPr>
        <dsp:cNvPr id="0" name=""/>
        <dsp:cNvSpPr/>
      </dsp:nvSpPr>
      <dsp:spPr>
        <a:xfrm>
          <a:off x="8285005" y="0"/>
          <a:ext cx="1970353" cy="167962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otham Rounded Book" pitchFamily="50" charset="0"/>
            </a:rPr>
            <a:t>This premium can be paid at closing OR  added on to the total amount of the first mortgage loan. </a:t>
          </a:r>
        </a:p>
      </dsp:txBody>
      <dsp:txXfrm>
        <a:off x="8334199" y="49194"/>
        <a:ext cx="1871965" cy="158123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FE762-2CB6-45D3-88EA-D68ECB00BEC0}">
      <dsp:nvSpPr>
        <dsp:cNvPr id="0" name=""/>
        <dsp:cNvSpPr/>
      </dsp:nvSpPr>
      <dsp:spPr>
        <a:xfrm>
          <a:off x="5213" y="95703"/>
          <a:ext cx="1616273" cy="150957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otham Rounded Book" pitchFamily="50" charset="0"/>
            </a:rPr>
            <a:t>Borrowers who take out an FHA loan must pay a monthly mortgage insurance premium of “MIP” </a:t>
          </a:r>
        </a:p>
      </dsp:txBody>
      <dsp:txXfrm>
        <a:off x="49427" y="139917"/>
        <a:ext cx="1527845" cy="1421146"/>
      </dsp:txXfrm>
    </dsp:sp>
    <dsp:sp modelId="{D192D644-7985-4FA0-AF98-36FF6D2D005B}">
      <dsp:nvSpPr>
        <dsp:cNvPr id="0" name=""/>
        <dsp:cNvSpPr/>
      </dsp:nvSpPr>
      <dsp:spPr>
        <a:xfrm>
          <a:off x="1783114" y="650072"/>
          <a:ext cx="342649" cy="40083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Gotham Rounded Book" pitchFamily="50" charset="0"/>
          </a:endParaRPr>
        </a:p>
      </dsp:txBody>
      <dsp:txXfrm>
        <a:off x="1783114" y="730239"/>
        <a:ext cx="239854" cy="240501"/>
      </dsp:txXfrm>
    </dsp:sp>
    <dsp:sp modelId="{F12CB6D6-303B-4BF3-ABAF-D023A3AFDE29}">
      <dsp:nvSpPr>
        <dsp:cNvPr id="0" name=""/>
        <dsp:cNvSpPr/>
      </dsp:nvSpPr>
      <dsp:spPr>
        <a:xfrm>
          <a:off x="2267996" y="95703"/>
          <a:ext cx="1616273" cy="150957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Gotham Rounded Book" pitchFamily="50" charset="0"/>
            </a:rPr>
            <a:t>The monthly insurance premium is a percentage based on the LTV per chart below. </a:t>
          </a:r>
        </a:p>
      </dsp:txBody>
      <dsp:txXfrm>
        <a:off x="2312210" y="139917"/>
        <a:ext cx="1527845" cy="1421146"/>
      </dsp:txXfrm>
    </dsp:sp>
    <dsp:sp modelId="{544C8E5C-1702-46E2-B747-D0EDE22674F3}">
      <dsp:nvSpPr>
        <dsp:cNvPr id="0" name=""/>
        <dsp:cNvSpPr/>
      </dsp:nvSpPr>
      <dsp:spPr>
        <a:xfrm>
          <a:off x="4045897" y="650072"/>
          <a:ext cx="342649" cy="40083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Gotham Rounded Book" pitchFamily="50" charset="0"/>
          </a:endParaRPr>
        </a:p>
      </dsp:txBody>
      <dsp:txXfrm>
        <a:off x="4045897" y="730239"/>
        <a:ext cx="239854" cy="240501"/>
      </dsp:txXfrm>
    </dsp:sp>
    <dsp:sp modelId="{F3373E61-C263-40CD-8696-23134A11CC17}">
      <dsp:nvSpPr>
        <dsp:cNvPr id="0" name=""/>
        <dsp:cNvSpPr/>
      </dsp:nvSpPr>
      <dsp:spPr>
        <a:xfrm>
          <a:off x="4530779" y="95703"/>
          <a:ext cx="1616273" cy="150957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otham Rounded Book" pitchFamily="50" charset="0"/>
            </a:rPr>
            <a:t>To calculate the MIP, multiply the total loan amount by applicable % and divide the sum by 12.</a:t>
          </a:r>
        </a:p>
      </dsp:txBody>
      <dsp:txXfrm>
        <a:off x="4574993" y="139917"/>
        <a:ext cx="1527845" cy="1421146"/>
      </dsp:txXfrm>
    </dsp:sp>
    <dsp:sp modelId="{5282EF83-9997-428E-A2EA-E28E007F0CF5}">
      <dsp:nvSpPr>
        <dsp:cNvPr id="0" name=""/>
        <dsp:cNvSpPr/>
      </dsp:nvSpPr>
      <dsp:spPr>
        <a:xfrm>
          <a:off x="6308680" y="650072"/>
          <a:ext cx="342649" cy="40083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Gotham Rounded Book" pitchFamily="50" charset="0"/>
          </a:endParaRPr>
        </a:p>
      </dsp:txBody>
      <dsp:txXfrm>
        <a:off x="6308680" y="730239"/>
        <a:ext cx="239854" cy="240501"/>
      </dsp:txXfrm>
    </dsp:sp>
    <dsp:sp modelId="{3F167982-1487-4BB0-9B3E-99DC734C0FD7}">
      <dsp:nvSpPr>
        <dsp:cNvPr id="0" name=""/>
        <dsp:cNvSpPr/>
      </dsp:nvSpPr>
      <dsp:spPr>
        <a:xfrm>
          <a:off x="6793562" y="95703"/>
          <a:ext cx="1616273" cy="150957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Gotham Rounded Book" pitchFamily="50" charset="0"/>
            </a:rPr>
            <a:t>FHA requires rounding to the nearest cent. </a:t>
          </a:r>
        </a:p>
      </dsp:txBody>
      <dsp:txXfrm>
        <a:off x="6837776" y="139917"/>
        <a:ext cx="1527845" cy="1421146"/>
      </dsp:txXfrm>
    </dsp:sp>
    <dsp:sp modelId="{73415D27-D78E-48D7-850D-1D94A217E239}">
      <dsp:nvSpPr>
        <dsp:cNvPr id="0" name=""/>
        <dsp:cNvSpPr/>
      </dsp:nvSpPr>
      <dsp:spPr>
        <a:xfrm>
          <a:off x="8571462" y="650072"/>
          <a:ext cx="342649" cy="40083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Gotham Rounded Book" pitchFamily="50" charset="0"/>
          </a:endParaRPr>
        </a:p>
      </dsp:txBody>
      <dsp:txXfrm>
        <a:off x="8571462" y="730239"/>
        <a:ext cx="239854" cy="240501"/>
      </dsp:txXfrm>
    </dsp:sp>
    <dsp:sp modelId="{6A05D89F-E299-43B6-A3D2-7E5F6813EDBD}">
      <dsp:nvSpPr>
        <dsp:cNvPr id="0" name=""/>
        <dsp:cNvSpPr/>
      </dsp:nvSpPr>
      <dsp:spPr>
        <a:xfrm>
          <a:off x="9056344" y="95703"/>
          <a:ext cx="1616273" cy="150957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Gotham Rounded Book" pitchFamily="50" charset="0"/>
            </a:rPr>
            <a:t>Add this amount to the monthly principal, interest, taxes and hazard insurance payment = total monthly mortgage payment.</a:t>
          </a:r>
        </a:p>
      </dsp:txBody>
      <dsp:txXfrm>
        <a:off x="9100558" y="139917"/>
        <a:ext cx="1527845" cy="142114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1EB12-71EF-4F68-9E67-F86593174C32}">
      <dsp:nvSpPr>
        <dsp:cNvPr id="0" name=""/>
        <dsp:cNvSpPr/>
      </dsp:nvSpPr>
      <dsp:spPr>
        <a:xfrm>
          <a:off x="10283" y="151712"/>
          <a:ext cx="1627918" cy="193824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Gotham Rounded Book" pitchFamily="50" charset="0"/>
            </a:rPr>
            <a:t>Principal</a:t>
          </a:r>
        </a:p>
      </dsp:txBody>
      <dsp:txXfrm>
        <a:off x="57963" y="199392"/>
        <a:ext cx="1532558" cy="1842880"/>
      </dsp:txXfrm>
    </dsp:sp>
    <dsp:sp modelId="{1646AC25-C62F-490D-9F3C-A7D705A6464D}">
      <dsp:nvSpPr>
        <dsp:cNvPr id="0" name=""/>
        <dsp:cNvSpPr/>
      </dsp:nvSpPr>
      <dsp:spPr>
        <a:xfrm>
          <a:off x="1800993" y="918970"/>
          <a:ext cx="345118" cy="40372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latin typeface="Gotham Rounded Book" pitchFamily="50" charset="0"/>
          </a:endParaRPr>
        </a:p>
      </dsp:txBody>
      <dsp:txXfrm>
        <a:off x="1800993" y="999715"/>
        <a:ext cx="241583" cy="242233"/>
      </dsp:txXfrm>
    </dsp:sp>
    <dsp:sp modelId="{5CB3768D-8A17-431A-A6BE-6771E8C5C5CD}">
      <dsp:nvSpPr>
        <dsp:cNvPr id="0" name=""/>
        <dsp:cNvSpPr/>
      </dsp:nvSpPr>
      <dsp:spPr>
        <a:xfrm>
          <a:off x="2289369" y="151712"/>
          <a:ext cx="1627918" cy="193824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Gotham Rounded Book" pitchFamily="50" charset="0"/>
            </a:rPr>
            <a:t>Interest</a:t>
          </a:r>
        </a:p>
      </dsp:txBody>
      <dsp:txXfrm>
        <a:off x="2337049" y="199392"/>
        <a:ext cx="1532558" cy="1842880"/>
      </dsp:txXfrm>
    </dsp:sp>
    <dsp:sp modelId="{4D133FFA-201F-4A65-8153-2981D9AB5C29}">
      <dsp:nvSpPr>
        <dsp:cNvPr id="0" name=""/>
        <dsp:cNvSpPr/>
      </dsp:nvSpPr>
      <dsp:spPr>
        <a:xfrm>
          <a:off x="4080079" y="918970"/>
          <a:ext cx="345118" cy="40372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latin typeface="Gotham Rounded Book" pitchFamily="50" charset="0"/>
          </a:endParaRPr>
        </a:p>
      </dsp:txBody>
      <dsp:txXfrm>
        <a:off x="4080079" y="999715"/>
        <a:ext cx="241583" cy="242233"/>
      </dsp:txXfrm>
    </dsp:sp>
    <dsp:sp modelId="{86A61A57-1BB0-4580-B51B-A654E0F5231C}">
      <dsp:nvSpPr>
        <dsp:cNvPr id="0" name=""/>
        <dsp:cNvSpPr/>
      </dsp:nvSpPr>
      <dsp:spPr>
        <a:xfrm>
          <a:off x="4568454" y="151712"/>
          <a:ext cx="1627918" cy="193824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otham Rounded Book" pitchFamily="50" charset="0"/>
            </a:rPr>
            <a:t>1/12</a:t>
          </a:r>
          <a:r>
            <a:rPr lang="en-US" sz="2400" kern="1200" baseline="30000" dirty="0">
              <a:latin typeface="Gotham Rounded Book" pitchFamily="50" charset="0"/>
            </a:rPr>
            <a:t>th</a:t>
          </a:r>
          <a:r>
            <a:rPr lang="en-US" sz="2400" kern="1200" dirty="0">
              <a:latin typeface="Gotham Rounded Book" pitchFamily="50" charset="0"/>
            </a:rPr>
            <a:t> of annual Real Estate Taxes</a:t>
          </a:r>
        </a:p>
      </dsp:txBody>
      <dsp:txXfrm>
        <a:off x="4616134" y="199392"/>
        <a:ext cx="1532558" cy="1842880"/>
      </dsp:txXfrm>
    </dsp:sp>
    <dsp:sp modelId="{ED7E12D7-122B-4BED-8DD6-260E02CCDE7F}">
      <dsp:nvSpPr>
        <dsp:cNvPr id="0" name=""/>
        <dsp:cNvSpPr/>
      </dsp:nvSpPr>
      <dsp:spPr>
        <a:xfrm>
          <a:off x="6359164" y="918970"/>
          <a:ext cx="345118" cy="40372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latin typeface="Gotham Rounded Book" pitchFamily="50" charset="0"/>
          </a:endParaRPr>
        </a:p>
      </dsp:txBody>
      <dsp:txXfrm>
        <a:off x="6359164" y="999715"/>
        <a:ext cx="241583" cy="242233"/>
      </dsp:txXfrm>
    </dsp:sp>
    <dsp:sp modelId="{35D6FF9E-93F8-4A02-847B-5B3A41441F30}">
      <dsp:nvSpPr>
        <dsp:cNvPr id="0" name=""/>
        <dsp:cNvSpPr/>
      </dsp:nvSpPr>
      <dsp:spPr>
        <a:xfrm>
          <a:off x="6847540" y="151712"/>
          <a:ext cx="1822812" cy="1938240"/>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otham Rounded Book" pitchFamily="50" charset="0"/>
            </a:rPr>
            <a:t>1/12</a:t>
          </a:r>
          <a:r>
            <a:rPr lang="en-US" sz="1800" kern="1200" baseline="30000" dirty="0">
              <a:latin typeface="Gotham Rounded Book" pitchFamily="50" charset="0"/>
            </a:rPr>
            <a:t>th</a:t>
          </a:r>
          <a:r>
            <a:rPr lang="en-US" sz="1800" kern="1200" dirty="0">
              <a:latin typeface="Gotham Rounded Book" pitchFamily="50" charset="0"/>
            </a:rPr>
            <a:t> of annual Homeowners Insurance</a:t>
          </a:r>
        </a:p>
      </dsp:txBody>
      <dsp:txXfrm>
        <a:off x="6900928" y="205100"/>
        <a:ext cx="1716036" cy="1831464"/>
      </dsp:txXfrm>
    </dsp:sp>
    <dsp:sp modelId="{7D2AB431-E5AB-49E1-A2C4-49856ABA2BBE}">
      <dsp:nvSpPr>
        <dsp:cNvPr id="0" name=""/>
        <dsp:cNvSpPr/>
      </dsp:nvSpPr>
      <dsp:spPr>
        <a:xfrm>
          <a:off x="8833144" y="918970"/>
          <a:ext cx="345118" cy="40372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latin typeface="Gotham Rounded Book" pitchFamily="50" charset="0"/>
          </a:endParaRPr>
        </a:p>
      </dsp:txBody>
      <dsp:txXfrm>
        <a:off x="8833144" y="999715"/>
        <a:ext cx="241583" cy="242233"/>
      </dsp:txXfrm>
    </dsp:sp>
    <dsp:sp modelId="{78D076A2-5DD5-4A95-8B7D-CD39D14BEE73}">
      <dsp:nvSpPr>
        <dsp:cNvPr id="0" name=""/>
        <dsp:cNvSpPr/>
      </dsp:nvSpPr>
      <dsp:spPr>
        <a:xfrm>
          <a:off x="9321519" y="151712"/>
          <a:ext cx="1627918" cy="1938240"/>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otham Rounded Book" pitchFamily="50" charset="0"/>
            </a:rPr>
            <a:t>Mortgage Insurance (</a:t>
          </a:r>
          <a:r>
            <a:rPr lang="en-US" sz="1200" kern="1200" dirty="0">
              <a:latin typeface="Gotham Rounded Book" pitchFamily="50" charset="0"/>
            </a:rPr>
            <a:t>CONVENTIONAL</a:t>
          </a:r>
          <a:r>
            <a:rPr lang="en-US" sz="1400" kern="1200" dirty="0">
              <a:latin typeface="Gotham Rounded Book" pitchFamily="50" charset="0"/>
            </a:rPr>
            <a:t> -if LTV exceeds 80%)   Monthly Insurance Premium (FHA – Regardless of LTV)</a:t>
          </a:r>
        </a:p>
      </dsp:txBody>
      <dsp:txXfrm>
        <a:off x="9369199" y="199392"/>
        <a:ext cx="1532558" cy="184288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CCF78-8220-4649-8982-8F19870DA0C2}">
      <dsp:nvSpPr>
        <dsp:cNvPr id="0" name=""/>
        <dsp:cNvSpPr/>
      </dsp:nvSpPr>
      <dsp:spPr>
        <a:xfrm>
          <a:off x="0" y="253880"/>
          <a:ext cx="10421873" cy="33850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E2E830-30B4-44A2-BE4E-938786CC6A96}">
      <dsp:nvSpPr>
        <dsp:cNvPr id="0" name=""/>
        <dsp:cNvSpPr/>
      </dsp:nvSpPr>
      <dsp:spPr>
        <a:xfrm>
          <a:off x="0" y="0"/>
          <a:ext cx="9379685" cy="33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0" i="0" kern="1200" dirty="0">
              <a:latin typeface="Gotham Rounded Medium" panose="02000000000000000000" pitchFamily="50" charset="0"/>
            </a:rPr>
            <a:t>Get educated! Learn about the buying process, financing options, and being a responsible homeowner</a:t>
          </a:r>
          <a:r>
            <a:rPr lang="en-US" sz="1100" b="0" i="0" kern="1200" dirty="0"/>
            <a:t>.</a:t>
          </a:r>
          <a:endParaRPr lang="en-US" sz="1100" kern="1200" dirty="0"/>
        </a:p>
      </dsp:txBody>
      <dsp:txXfrm>
        <a:off x="0" y="0"/>
        <a:ext cx="9379685" cy="338506"/>
      </dsp:txXfrm>
    </dsp:sp>
    <dsp:sp modelId="{6CC57184-98BE-43B5-8D1C-B66449A385B4}">
      <dsp:nvSpPr>
        <dsp:cNvPr id="0" name=""/>
        <dsp:cNvSpPr/>
      </dsp:nvSpPr>
      <dsp:spPr>
        <a:xfrm>
          <a:off x="4647529" y="380820"/>
          <a:ext cx="84626" cy="8462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B79E3-973F-44C6-BFEF-80D18795C725}">
      <dsp:nvSpPr>
        <dsp:cNvPr id="0" name=""/>
        <dsp:cNvSpPr/>
      </dsp:nvSpPr>
      <dsp:spPr>
        <a:xfrm>
          <a:off x="5106" y="465181"/>
          <a:ext cx="1583066" cy="2894042"/>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Gotham Rounded Book" pitchFamily="50" charset="0"/>
            </a:rPr>
            <a:t>First-time borrowers using a WHEDA loan are required to take a home buyer education class</a:t>
          </a:r>
          <a:endParaRPr lang="en-US" sz="1400" kern="1200">
            <a:latin typeface="Gotham Rounded Book" pitchFamily="50" charset="0"/>
          </a:endParaRPr>
        </a:p>
      </dsp:txBody>
      <dsp:txXfrm>
        <a:off x="51472" y="511547"/>
        <a:ext cx="1490334" cy="2801310"/>
      </dsp:txXfrm>
    </dsp:sp>
    <dsp:sp modelId="{20F08551-66D9-4729-A95D-32B76A4F1DA3}">
      <dsp:nvSpPr>
        <dsp:cNvPr id="0" name=""/>
        <dsp:cNvSpPr/>
      </dsp:nvSpPr>
      <dsp:spPr>
        <a:xfrm>
          <a:off x="1746479" y="1715902"/>
          <a:ext cx="335610" cy="392600"/>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Gotham Rounded Book" pitchFamily="50" charset="0"/>
          </a:endParaRPr>
        </a:p>
      </dsp:txBody>
      <dsp:txXfrm>
        <a:off x="1746479" y="1794422"/>
        <a:ext cx="234927" cy="235560"/>
      </dsp:txXfrm>
    </dsp:sp>
    <dsp:sp modelId="{210E64B4-A9B3-49FA-B20D-ABCBDA9B3E42}">
      <dsp:nvSpPr>
        <dsp:cNvPr id="0" name=""/>
        <dsp:cNvSpPr/>
      </dsp:nvSpPr>
      <dsp:spPr>
        <a:xfrm>
          <a:off x="2221399" y="465181"/>
          <a:ext cx="1583066" cy="289404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latin typeface="Gotham Rounded Book" pitchFamily="50" charset="0"/>
            </a:rPr>
            <a:t>In addition, if purchasing a 2-4-unit property, at least one borrower must also complete an approved landlord education course.  </a:t>
          </a:r>
          <a:endParaRPr lang="en-US" sz="1400" kern="1200" dirty="0">
            <a:latin typeface="Gotham Rounded Book" pitchFamily="50" charset="0"/>
          </a:endParaRPr>
        </a:p>
      </dsp:txBody>
      <dsp:txXfrm>
        <a:off x="2267765" y="511547"/>
        <a:ext cx="1490334" cy="2801310"/>
      </dsp:txXfrm>
    </dsp:sp>
    <dsp:sp modelId="{D124CD94-1C16-4850-9B21-D4E2D0DBCF03}">
      <dsp:nvSpPr>
        <dsp:cNvPr id="0" name=""/>
        <dsp:cNvSpPr/>
      </dsp:nvSpPr>
      <dsp:spPr>
        <a:xfrm>
          <a:off x="3962772" y="1715902"/>
          <a:ext cx="335610" cy="392600"/>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Gotham Rounded Book" pitchFamily="50" charset="0"/>
          </a:endParaRPr>
        </a:p>
      </dsp:txBody>
      <dsp:txXfrm>
        <a:off x="3962772" y="1794422"/>
        <a:ext cx="234927" cy="235560"/>
      </dsp:txXfrm>
    </dsp:sp>
    <dsp:sp modelId="{D14E6B42-87C0-42E5-A99C-88F44FEBC124}">
      <dsp:nvSpPr>
        <dsp:cNvPr id="0" name=""/>
        <dsp:cNvSpPr/>
      </dsp:nvSpPr>
      <dsp:spPr>
        <a:xfrm>
          <a:off x="4437691" y="465181"/>
          <a:ext cx="1583066" cy="2894042"/>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Gotham Rounded Book" pitchFamily="50" charset="0"/>
            </a:rPr>
            <a:t>Check with your lender on which type of education you will need. </a:t>
          </a:r>
          <a:endParaRPr lang="en-US" sz="1400" kern="1200">
            <a:latin typeface="Gotham Rounded Book" pitchFamily="50" charset="0"/>
          </a:endParaRPr>
        </a:p>
      </dsp:txBody>
      <dsp:txXfrm>
        <a:off x="4484057" y="511547"/>
        <a:ext cx="1490334" cy="2801310"/>
      </dsp:txXfrm>
    </dsp:sp>
    <dsp:sp modelId="{3F185578-FCA8-4073-8F9D-7E1EF99EA17B}">
      <dsp:nvSpPr>
        <dsp:cNvPr id="0" name=""/>
        <dsp:cNvSpPr/>
      </dsp:nvSpPr>
      <dsp:spPr>
        <a:xfrm>
          <a:off x="6179064" y="1715902"/>
          <a:ext cx="335610" cy="392600"/>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Gotham Rounded Book" pitchFamily="50" charset="0"/>
          </a:endParaRPr>
        </a:p>
      </dsp:txBody>
      <dsp:txXfrm>
        <a:off x="6179064" y="1794422"/>
        <a:ext cx="234927" cy="235560"/>
      </dsp:txXfrm>
    </dsp:sp>
    <dsp:sp modelId="{FD4CE24C-D695-4038-9593-61D9399CAE3D}">
      <dsp:nvSpPr>
        <dsp:cNvPr id="0" name=""/>
        <dsp:cNvSpPr/>
      </dsp:nvSpPr>
      <dsp:spPr>
        <a:xfrm>
          <a:off x="6653984" y="465181"/>
          <a:ext cx="1583066" cy="2894042"/>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otham Rounded Book" pitchFamily="50" charset="0"/>
            </a:rPr>
            <a:t>B</a:t>
          </a:r>
          <a:r>
            <a:rPr lang="en-US" sz="1400" b="0" i="0" kern="1200" dirty="0">
              <a:latin typeface="Gotham Rounded Book" pitchFamily="50" charset="0"/>
            </a:rPr>
            <a:t>oth Home Buyer Education and Landlord Education must have been completed prior to purchase and are good for within 12 months of the application date.</a:t>
          </a:r>
          <a:endParaRPr lang="en-US" sz="1400" kern="1200" dirty="0">
            <a:latin typeface="Gotham Rounded Book" pitchFamily="50" charset="0"/>
          </a:endParaRPr>
        </a:p>
      </dsp:txBody>
      <dsp:txXfrm>
        <a:off x="6700350" y="511547"/>
        <a:ext cx="1490334" cy="2801310"/>
      </dsp:txXfrm>
    </dsp:sp>
    <dsp:sp modelId="{C5218609-6B16-420C-8FE3-72B686BF4A62}">
      <dsp:nvSpPr>
        <dsp:cNvPr id="0" name=""/>
        <dsp:cNvSpPr/>
      </dsp:nvSpPr>
      <dsp:spPr>
        <a:xfrm>
          <a:off x="8395357" y="1715902"/>
          <a:ext cx="335610" cy="392600"/>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Gotham Rounded Book" pitchFamily="50" charset="0"/>
          </a:endParaRPr>
        </a:p>
      </dsp:txBody>
      <dsp:txXfrm>
        <a:off x="8395357" y="1794422"/>
        <a:ext cx="234927" cy="235560"/>
      </dsp:txXfrm>
    </dsp:sp>
    <dsp:sp modelId="{8F50EDBA-63DD-4DFD-A2E8-EA394148D8CC}">
      <dsp:nvSpPr>
        <dsp:cNvPr id="0" name=""/>
        <dsp:cNvSpPr/>
      </dsp:nvSpPr>
      <dsp:spPr>
        <a:xfrm>
          <a:off x="8870277" y="465181"/>
          <a:ext cx="1583066" cy="2894042"/>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Gotham Rounded Book" pitchFamily="50" charset="0"/>
            </a:rPr>
            <a:t>There are several in-person and online options. </a:t>
          </a:r>
          <a:endParaRPr lang="en-US" sz="1400" kern="1200">
            <a:latin typeface="Gotham Rounded Book" pitchFamily="50" charset="0"/>
          </a:endParaRPr>
        </a:p>
      </dsp:txBody>
      <dsp:txXfrm>
        <a:off x="8916643" y="511547"/>
        <a:ext cx="1490334" cy="280131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5052C-FE58-4E0C-BEC6-8ED0C63FA9E8}">
      <dsp:nvSpPr>
        <dsp:cNvPr id="0" name=""/>
        <dsp:cNvSpPr/>
      </dsp:nvSpPr>
      <dsp:spPr>
        <a:xfrm>
          <a:off x="7243" y="527854"/>
          <a:ext cx="1565448" cy="1995946"/>
        </a:xfrm>
        <a:prstGeom prst="roundRect">
          <a:avLst>
            <a:gd name="adj" fmla="val 10000"/>
          </a:avLst>
        </a:prstGeom>
        <a:solidFill>
          <a:schemeClr val="bg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rgbClr val="158C59"/>
              </a:solidFill>
              <a:latin typeface="Gotham Rounded Book" pitchFamily="50" charset="0"/>
            </a:rPr>
            <a:t>Acceptable WHEDA sources of in person </a:t>
          </a:r>
          <a:r>
            <a:rPr lang="en-US" sz="1600" b="0" i="1" kern="1200" dirty="0">
              <a:solidFill>
                <a:srgbClr val="158C59"/>
              </a:solidFill>
              <a:latin typeface="Gotham Rounded Book" pitchFamily="50" charset="0"/>
            </a:rPr>
            <a:t>Home Buyer Education and Counseling</a:t>
          </a:r>
          <a:r>
            <a:rPr lang="en-US" sz="1400" b="0" i="1" kern="1200" dirty="0">
              <a:solidFill>
                <a:srgbClr val="158C59"/>
              </a:solidFill>
              <a:latin typeface="Gotham Rounded Book" pitchFamily="50" charset="0"/>
            </a:rPr>
            <a:t>:</a:t>
          </a:r>
          <a:endParaRPr lang="en-US" sz="1400" kern="1200" dirty="0">
            <a:solidFill>
              <a:srgbClr val="158C59"/>
            </a:solidFill>
            <a:latin typeface="Gotham Rounded Book" pitchFamily="50" charset="0"/>
          </a:endParaRPr>
        </a:p>
      </dsp:txBody>
      <dsp:txXfrm>
        <a:off x="53093" y="573704"/>
        <a:ext cx="1473748" cy="1904246"/>
      </dsp:txXfrm>
    </dsp:sp>
    <dsp:sp modelId="{4CC48B63-68D4-4D1F-B419-E21A3C5A1439}">
      <dsp:nvSpPr>
        <dsp:cNvPr id="0" name=""/>
        <dsp:cNvSpPr/>
      </dsp:nvSpPr>
      <dsp:spPr>
        <a:xfrm>
          <a:off x="1729236" y="1331711"/>
          <a:ext cx="331875" cy="388231"/>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Gotham Rounded Book" pitchFamily="50" charset="0"/>
          </a:endParaRPr>
        </a:p>
      </dsp:txBody>
      <dsp:txXfrm>
        <a:off x="1729236" y="1409357"/>
        <a:ext cx="232313" cy="232939"/>
      </dsp:txXfrm>
    </dsp:sp>
    <dsp:sp modelId="{04531B13-5391-4F5F-A0CA-403BECF9A2D5}">
      <dsp:nvSpPr>
        <dsp:cNvPr id="0" name=""/>
        <dsp:cNvSpPr/>
      </dsp:nvSpPr>
      <dsp:spPr>
        <a:xfrm>
          <a:off x="2198870" y="527854"/>
          <a:ext cx="1565448" cy="1995946"/>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latin typeface="Gotham Rounded Book" pitchFamily="50" charset="0"/>
            </a:rPr>
            <a:t>Any costs are set by provider and  must be included on Loan Disclosures provided by Lender</a:t>
          </a:r>
          <a:endParaRPr lang="en-US" sz="1400" kern="1200">
            <a:latin typeface="Gotham Rounded Book" pitchFamily="50" charset="0"/>
          </a:endParaRPr>
        </a:p>
      </dsp:txBody>
      <dsp:txXfrm>
        <a:off x="2244720" y="573704"/>
        <a:ext cx="1473748" cy="1904246"/>
      </dsp:txXfrm>
    </dsp:sp>
    <dsp:sp modelId="{97F72966-5A9F-4DE8-992F-A895D26687A2}">
      <dsp:nvSpPr>
        <dsp:cNvPr id="0" name=""/>
        <dsp:cNvSpPr/>
      </dsp:nvSpPr>
      <dsp:spPr>
        <a:xfrm>
          <a:off x="3920864" y="1331711"/>
          <a:ext cx="331875" cy="388231"/>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Gotham Rounded Book" pitchFamily="50" charset="0"/>
          </a:endParaRPr>
        </a:p>
      </dsp:txBody>
      <dsp:txXfrm>
        <a:off x="3920864" y="1409357"/>
        <a:ext cx="232313" cy="232939"/>
      </dsp:txXfrm>
    </dsp:sp>
    <dsp:sp modelId="{877CA001-87CE-40B3-AED5-883CD5FDE34E}">
      <dsp:nvSpPr>
        <dsp:cNvPr id="0" name=""/>
        <dsp:cNvSpPr/>
      </dsp:nvSpPr>
      <dsp:spPr>
        <a:xfrm>
          <a:off x="4390498" y="527854"/>
          <a:ext cx="1565448" cy="1995946"/>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Gotham Rounded Book" pitchFamily="50" charset="0"/>
              <a:hlinkClick xmlns:r="http://schemas.openxmlformats.org/officeDocument/2006/relationships" r:id="rId1">
                <a:extLst>
                  <a:ext uri="{A12FA001-AC4F-418D-AE19-62706E023703}">
                    <ahyp:hlinkClr xmlns:ahyp="http://schemas.microsoft.com/office/drawing/2018/hyperlinkcolor" val="tx"/>
                  </a:ext>
                </a:extLst>
              </a:hlinkClick>
            </a:rPr>
            <a:t>eHome America</a:t>
          </a:r>
          <a:endParaRPr lang="en-US" sz="1400" kern="1200">
            <a:latin typeface="Gotham Rounded Book" pitchFamily="50" charset="0"/>
          </a:endParaRPr>
        </a:p>
      </dsp:txBody>
      <dsp:txXfrm>
        <a:off x="4436348" y="573704"/>
        <a:ext cx="1473748" cy="1904246"/>
      </dsp:txXfrm>
    </dsp:sp>
    <dsp:sp modelId="{ABA068EE-4097-4990-9752-F520C66DFC35}">
      <dsp:nvSpPr>
        <dsp:cNvPr id="0" name=""/>
        <dsp:cNvSpPr/>
      </dsp:nvSpPr>
      <dsp:spPr>
        <a:xfrm>
          <a:off x="6112491" y="1331711"/>
          <a:ext cx="331875" cy="388231"/>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Gotham Rounded Book" pitchFamily="50" charset="0"/>
          </a:endParaRPr>
        </a:p>
      </dsp:txBody>
      <dsp:txXfrm>
        <a:off x="6112491" y="1409357"/>
        <a:ext cx="232313" cy="232939"/>
      </dsp:txXfrm>
    </dsp:sp>
    <dsp:sp modelId="{2105CB11-63F3-45F1-9AD4-3829713CD281}">
      <dsp:nvSpPr>
        <dsp:cNvPr id="0" name=""/>
        <dsp:cNvSpPr/>
      </dsp:nvSpPr>
      <dsp:spPr>
        <a:xfrm>
          <a:off x="6582126" y="527854"/>
          <a:ext cx="1689384" cy="1995946"/>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otham Rounded Book" pitchFamily="50" charset="0"/>
              <a:hlinkClick xmlns:r="http://schemas.openxmlformats.org/officeDocument/2006/relationships" r:id="rId2">
                <a:extLst>
                  <a:ext uri="{A12FA001-AC4F-418D-AE19-62706E023703}">
                    <ahyp:hlinkClr xmlns:ahyp="http://schemas.microsoft.com/office/drawing/2018/hyperlinkcolor" val="tx"/>
                  </a:ext>
                </a:extLst>
              </a:hlinkClick>
            </a:rPr>
            <a:t>Framework Homeownership</a:t>
          </a:r>
          <a:endParaRPr lang="en-US" sz="1400" kern="1200" dirty="0">
            <a:latin typeface="Gotham Rounded Book" pitchFamily="50" charset="0"/>
          </a:endParaRPr>
        </a:p>
      </dsp:txBody>
      <dsp:txXfrm>
        <a:off x="6631606" y="577334"/>
        <a:ext cx="1590424" cy="1896986"/>
      </dsp:txXfrm>
    </dsp:sp>
    <dsp:sp modelId="{25E6DD73-EA23-4EA0-A947-F9D4C20B910E}">
      <dsp:nvSpPr>
        <dsp:cNvPr id="0" name=""/>
        <dsp:cNvSpPr/>
      </dsp:nvSpPr>
      <dsp:spPr>
        <a:xfrm>
          <a:off x="8428055" y="1331711"/>
          <a:ext cx="331875" cy="388231"/>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Gotham Rounded Book" pitchFamily="50" charset="0"/>
          </a:endParaRPr>
        </a:p>
      </dsp:txBody>
      <dsp:txXfrm>
        <a:off x="8428055" y="1409357"/>
        <a:ext cx="232313" cy="232939"/>
      </dsp:txXfrm>
    </dsp:sp>
    <dsp:sp modelId="{97E3EEE1-A088-4C09-9E43-55BAF241AF77}">
      <dsp:nvSpPr>
        <dsp:cNvPr id="0" name=""/>
        <dsp:cNvSpPr/>
      </dsp:nvSpPr>
      <dsp:spPr>
        <a:xfrm>
          <a:off x="8897690" y="527854"/>
          <a:ext cx="1565448" cy="1995946"/>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Gotham Rounded Book" pitchFamily="50" charset="0"/>
              <a:hlinkClick xmlns:r="http://schemas.openxmlformats.org/officeDocument/2006/relationships" r:id="rId3">
                <a:extLst>
                  <a:ext uri="{A12FA001-AC4F-418D-AE19-62706E023703}">
                    <ahyp:hlinkClr xmlns:ahyp="http://schemas.microsoft.com/office/drawing/2018/hyperlinkcolor" val="tx"/>
                  </a:ext>
                </a:extLst>
              </a:hlinkClick>
            </a:rPr>
            <a:t>ACTS Housing</a:t>
          </a:r>
          <a:endParaRPr lang="en-US" sz="1400" kern="1200">
            <a:latin typeface="Gotham Rounded Book" pitchFamily="50" charset="0"/>
          </a:endParaRPr>
        </a:p>
      </dsp:txBody>
      <dsp:txXfrm>
        <a:off x="8943540" y="573704"/>
        <a:ext cx="1473748" cy="190424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F25BE-A668-47FD-BE12-B268F45DFD22}">
      <dsp:nvSpPr>
        <dsp:cNvPr id="0" name=""/>
        <dsp:cNvSpPr/>
      </dsp:nvSpPr>
      <dsp:spPr>
        <a:xfrm>
          <a:off x="10121" y="0"/>
          <a:ext cx="1568129" cy="1937375"/>
        </a:xfrm>
        <a:prstGeom prst="roundRect">
          <a:avLst>
            <a:gd name="adj" fmla="val 10000"/>
          </a:avLst>
        </a:prstGeom>
        <a:solidFill>
          <a:schemeClr val="bg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5774"/>
              </a:solidFill>
              <a:latin typeface="Gotham Rounded Book" pitchFamily="50" charset="0"/>
            </a:rPr>
            <a:t>Acceptable WHEDA Approved free online sources of </a:t>
          </a:r>
          <a:r>
            <a:rPr lang="en-US" sz="1600" b="1" i="1" kern="1200" dirty="0">
              <a:solidFill>
                <a:srgbClr val="005774"/>
              </a:solidFill>
              <a:latin typeface="Gotham Rounded Book" pitchFamily="50" charset="0"/>
            </a:rPr>
            <a:t>Home Buyer Education</a:t>
          </a:r>
          <a:r>
            <a:rPr lang="en-US" sz="1400" i="1" kern="1200" dirty="0">
              <a:latin typeface="Gotham Rounded Book" pitchFamily="50" charset="0"/>
            </a:rPr>
            <a:t>:</a:t>
          </a:r>
          <a:endParaRPr lang="en-US" sz="1400" kern="1200" dirty="0">
            <a:latin typeface="Gotham Rounded Book" pitchFamily="50" charset="0"/>
          </a:endParaRPr>
        </a:p>
      </dsp:txBody>
      <dsp:txXfrm>
        <a:off x="56050" y="45929"/>
        <a:ext cx="1476271" cy="1845517"/>
      </dsp:txXfrm>
    </dsp:sp>
    <dsp:sp modelId="{ADA52F40-9023-4CD5-8F0F-BA5F6D05DEC2}">
      <dsp:nvSpPr>
        <dsp:cNvPr id="0" name=""/>
        <dsp:cNvSpPr/>
      </dsp:nvSpPr>
      <dsp:spPr>
        <a:xfrm>
          <a:off x="1735064" y="774239"/>
          <a:ext cx="332443" cy="38889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Gotham Rounded Book" pitchFamily="50" charset="0"/>
          </a:endParaRPr>
        </a:p>
      </dsp:txBody>
      <dsp:txXfrm>
        <a:off x="1735064" y="852018"/>
        <a:ext cx="232710" cy="233338"/>
      </dsp:txXfrm>
    </dsp:sp>
    <dsp:sp modelId="{BB6646FE-C61C-43E2-829E-6B2F920A8939}">
      <dsp:nvSpPr>
        <dsp:cNvPr id="0" name=""/>
        <dsp:cNvSpPr/>
      </dsp:nvSpPr>
      <dsp:spPr>
        <a:xfrm>
          <a:off x="2205503" y="0"/>
          <a:ext cx="1568129" cy="1937374"/>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Gotham Rounded Book" pitchFamily="50" charset="0"/>
              <a:hlinkClick xmlns:r="http://schemas.openxmlformats.org/officeDocument/2006/relationships" r:id="rId1">
                <a:extLst>
                  <a:ext uri="{A12FA001-AC4F-418D-AE19-62706E023703}">
                    <ahyp:hlinkClr xmlns:ahyp="http://schemas.microsoft.com/office/drawing/2018/hyperlinkcolor" val="tx"/>
                  </a:ext>
                </a:extLst>
              </a:hlinkClick>
            </a:rPr>
            <a:t>Arch Mortgage Insurance Company</a:t>
          </a:r>
          <a:endParaRPr lang="en-US" sz="1200" kern="1200">
            <a:latin typeface="Gotham Rounded Book" pitchFamily="50" charset="0"/>
          </a:endParaRPr>
        </a:p>
      </dsp:txBody>
      <dsp:txXfrm>
        <a:off x="2251432" y="45929"/>
        <a:ext cx="1476271" cy="1845516"/>
      </dsp:txXfrm>
    </dsp:sp>
    <dsp:sp modelId="{0E5DD616-A5C6-4442-A114-E353094F6EE3}">
      <dsp:nvSpPr>
        <dsp:cNvPr id="0" name=""/>
        <dsp:cNvSpPr/>
      </dsp:nvSpPr>
      <dsp:spPr>
        <a:xfrm>
          <a:off x="3930445" y="774239"/>
          <a:ext cx="332443" cy="38889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Gotham Rounded Book" pitchFamily="50" charset="0"/>
          </a:endParaRPr>
        </a:p>
      </dsp:txBody>
      <dsp:txXfrm>
        <a:off x="3930445" y="852018"/>
        <a:ext cx="232710" cy="233338"/>
      </dsp:txXfrm>
    </dsp:sp>
    <dsp:sp modelId="{2EBB7AF8-52FF-4261-BE3A-62C431ED3A2F}">
      <dsp:nvSpPr>
        <dsp:cNvPr id="0" name=""/>
        <dsp:cNvSpPr/>
      </dsp:nvSpPr>
      <dsp:spPr>
        <a:xfrm>
          <a:off x="4400884" y="0"/>
          <a:ext cx="1568129" cy="1937374"/>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Gotham Rounded Book" pitchFamily="50" charset="0"/>
              <a:hlinkClick xmlns:r="http://schemas.openxmlformats.org/officeDocument/2006/relationships" r:id="rId2">
                <a:extLst>
                  <a:ext uri="{A12FA001-AC4F-418D-AE19-62706E023703}">
                    <ahyp:hlinkClr xmlns:ahyp="http://schemas.microsoft.com/office/drawing/2018/hyperlinkcolor" val="tx"/>
                  </a:ext>
                </a:extLst>
              </a:hlinkClick>
            </a:rPr>
            <a:t>Essent Guaranty Inc.</a:t>
          </a:r>
          <a:r>
            <a:rPr lang="en-US" sz="1200" kern="1200">
              <a:latin typeface="Gotham Rounded Book" pitchFamily="50" charset="0"/>
            </a:rPr>
            <a:t> </a:t>
          </a:r>
        </a:p>
      </dsp:txBody>
      <dsp:txXfrm>
        <a:off x="4446813" y="45929"/>
        <a:ext cx="1476271" cy="1845516"/>
      </dsp:txXfrm>
    </dsp:sp>
    <dsp:sp modelId="{61815C17-3F12-4A7A-B20E-EB02C8A82E68}">
      <dsp:nvSpPr>
        <dsp:cNvPr id="0" name=""/>
        <dsp:cNvSpPr/>
      </dsp:nvSpPr>
      <dsp:spPr>
        <a:xfrm>
          <a:off x="6125827" y="774239"/>
          <a:ext cx="332443" cy="38889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Gotham Rounded Book" pitchFamily="50" charset="0"/>
          </a:endParaRPr>
        </a:p>
      </dsp:txBody>
      <dsp:txXfrm>
        <a:off x="6125827" y="852018"/>
        <a:ext cx="232710" cy="233338"/>
      </dsp:txXfrm>
    </dsp:sp>
    <dsp:sp modelId="{CC9FA786-A6DF-4991-9511-1AC74F6A859C}">
      <dsp:nvSpPr>
        <dsp:cNvPr id="0" name=""/>
        <dsp:cNvSpPr/>
      </dsp:nvSpPr>
      <dsp:spPr>
        <a:xfrm>
          <a:off x="6596266" y="0"/>
          <a:ext cx="1568129" cy="1937374"/>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otham Rounded Book" pitchFamily="50" charset="0"/>
              <a:hlinkClick xmlns:r="http://schemas.openxmlformats.org/officeDocument/2006/relationships" r:id="rId3">
                <a:extLst>
                  <a:ext uri="{A12FA001-AC4F-418D-AE19-62706E023703}">
                    <ahyp:hlinkClr xmlns:ahyp="http://schemas.microsoft.com/office/drawing/2018/hyperlinkcolor" val="tx"/>
                  </a:ext>
                </a:extLst>
              </a:hlinkClick>
            </a:rPr>
            <a:t>Genworth Mortgage Insurance Corporation (Genworth)</a:t>
          </a:r>
          <a:r>
            <a:rPr lang="en-US" sz="1200" kern="1200" dirty="0">
              <a:latin typeface="Gotham Rounded Book" pitchFamily="50" charset="0"/>
            </a:rPr>
            <a:t> </a:t>
          </a:r>
        </a:p>
      </dsp:txBody>
      <dsp:txXfrm>
        <a:off x="6642195" y="45929"/>
        <a:ext cx="1476271" cy="1845516"/>
      </dsp:txXfrm>
    </dsp:sp>
    <dsp:sp modelId="{6815F699-5F0D-4C18-8D17-33FD17852E68}">
      <dsp:nvSpPr>
        <dsp:cNvPr id="0" name=""/>
        <dsp:cNvSpPr/>
      </dsp:nvSpPr>
      <dsp:spPr>
        <a:xfrm>
          <a:off x="8321208" y="774239"/>
          <a:ext cx="332443" cy="38889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Gotham Rounded Book" pitchFamily="50" charset="0"/>
          </a:endParaRPr>
        </a:p>
      </dsp:txBody>
      <dsp:txXfrm>
        <a:off x="8321208" y="852018"/>
        <a:ext cx="232710" cy="233338"/>
      </dsp:txXfrm>
    </dsp:sp>
    <dsp:sp modelId="{367433EA-7D8A-4D2A-8A4B-81EC591BFC26}">
      <dsp:nvSpPr>
        <dsp:cNvPr id="0" name=""/>
        <dsp:cNvSpPr/>
      </dsp:nvSpPr>
      <dsp:spPr>
        <a:xfrm>
          <a:off x="8791647" y="0"/>
          <a:ext cx="1568129" cy="1937374"/>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Gotham Rounded Book" pitchFamily="50" charset="0"/>
              <a:hlinkClick xmlns:r="http://schemas.openxmlformats.org/officeDocument/2006/relationships" r:id="rId4">
                <a:extLst>
                  <a:ext uri="{A12FA001-AC4F-418D-AE19-62706E023703}">
                    <ahyp:hlinkClr xmlns:ahyp="http://schemas.microsoft.com/office/drawing/2018/hyperlinkcolor" val="tx"/>
                  </a:ext>
                </a:extLst>
              </a:hlinkClick>
            </a:rPr>
            <a:t>Mortgage Guaranty Insurance Corporation (MGIC)</a:t>
          </a:r>
          <a:r>
            <a:rPr lang="en-US" sz="1200" kern="1200">
              <a:latin typeface="Gotham Rounded Book" pitchFamily="50" charset="0"/>
            </a:rPr>
            <a:t>  </a:t>
          </a:r>
        </a:p>
      </dsp:txBody>
      <dsp:txXfrm>
        <a:off x="8837576" y="45929"/>
        <a:ext cx="1476271" cy="18455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9D912-2236-40C7-AD7E-1C75C9DAD5DA}">
      <dsp:nvSpPr>
        <dsp:cNvPr id="0" name=""/>
        <dsp:cNvSpPr/>
      </dsp:nvSpPr>
      <dsp:spPr>
        <a:xfrm>
          <a:off x="0" y="21744"/>
          <a:ext cx="4102944" cy="87984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0000"/>
              </a:solidFill>
            </a:rPr>
            <a:t>Qualified borrowers do not have to be a first-time homebuyer to be eligible for a WHEDA loan. </a:t>
          </a:r>
        </a:p>
      </dsp:txBody>
      <dsp:txXfrm>
        <a:off x="42950" y="64694"/>
        <a:ext cx="4017044" cy="79394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DB59D-F3D6-428C-9FC6-8681925A83B3}">
      <dsp:nvSpPr>
        <dsp:cNvPr id="0" name=""/>
        <dsp:cNvSpPr/>
      </dsp:nvSpPr>
      <dsp:spPr>
        <a:xfrm>
          <a:off x="0" y="49769"/>
          <a:ext cx="2517276" cy="2657789"/>
        </a:xfrm>
        <a:prstGeom prst="roundRect">
          <a:avLst>
            <a:gd name="adj" fmla="val 1667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Gotham Rounded Book" pitchFamily="50" charset="0"/>
            </a:rPr>
            <a:t>Acceptable WHEDA Approved free online sources of </a:t>
          </a:r>
          <a:r>
            <a:rPr lang="en-US" sz="2000" i="1" kern="1200" dirty="0">
              <a:latin typeface="Gotham Rounded Book" pitchFamily="50" charset="0"/>
            </a:rPr>
            <a:t>Landlord Education:</a:t>
          </a:r>
          <a:br>
            <a:rPr lang="en-US" sz="2000" kern="1200" dirty="0">
              <a:latin typeface="Gotham Rounded Book" pitchFamily="50" charset="0"/>
            </a:rPr>
          </a:br>
          <a:endParaRPr lang="en-US" sz="2000" kern="1200" dirty="0">
            <a:latin typeface="Gotham Rounded Book" pitchFamily="50" charset="0"/>
          </a:endParaRPr>
        </a:p>
      </dsp:txBody>
      <dsp:txXfrm>
        <a:off x="122905" y="172674"/>
        <a:ext cx="2271466" cy="2411979"/>
      </dsp:txXfrm>
    </dsp:sp>
    <dsp:sp modelId="{80BA61C2-68FA-4E81-A251-89B87F05E8CC}">
      <dsp:nvSpPr>
        <dsp:cNvPr id="0" name=""/>
        <dsp:cNvSpPr/>
      </dsp:nvSpPr>
      <dsp:spPr>
        <a:xfrm>
          <a:off x="2822182" y="765193"/>
          <a:ext cx="1416511" cy="110185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Gotham Rounded Book" pitchFamily="50" charset="0"/>
              <a:hlinkClick xmlns:r="http://schemas.openxmlformats.org/officeDocument/2006/relationships" r:id="rId1"/>
            </a:rPr>
            <a:t>Essent</a:t>
          </a:r>
          <a:endParaRPr lang="en-US" sz="1600" kern="1200" dirty="0">
            <a:latin typeface="Gotham Rounded Book" pitchFamily="50" charset="0"/>
          </a:endParaRPr>
        </a:p>
        <a:p>
          <a:pPr marL="171450" lvl="1" indent="-171450" algn="l" defTabSz="711200">
            <a:lnSpc>
              <a:spcPct val="90000"/>
            </a:lnSpc>
            <a:spcBef>
              <a:spcPct val="0"/>
            </a:spcBef>
            <a:spcAft>
              <a:spcPct val="15000"/>
            </a:spcAft>
            <a:buChar char="•"/>
          </a:pPr>
          <a:r>
            <a:rPr lang="en-US" sz="1600" kern="1200" dirty="0">
              <a:latin typeface="Gotham Rounded Book" pitchFamily="50" charset="0"/>
              <a:hlinkClick xmlns:r="http://schemas.openxmlformats.org/officeDocument/2006/relationships" r:id="rId2"/>
            </a:rPr>
            <a:t>Genworth</a:t>
          </a:r>
          <a:endParaRPr lang="en-US" sz="1600" kern="1200" dirty="0">
            <a:latin typeface="Gotham Rounded Book" pitchFamily="50" charset="0"/>
          </a:endParaRPr>
        </a:p>
        <a:p>
          <a:pPr marL="171450" lvl="1" indent="-171450" algn="l" defTabSz="711200">
            <a:lnSpc>
              <a:spcPct val="90000"/>
            </a:lnSpc>
            <a:spcBef>
              <a:spcPct val="0"/>
            </a:spcBef>
            <a:spcAft>
              <a:spcPct val="15000"/>
            </a:spcAft>
            <a:buChar char="•"/>
          </a:pPr>
          <a:r>
            <a:rPr lang="en-US" sz="1600" kern="1200" dirty="0">
              <a:latin typeface="Gotham Rounded Book" pitchFamily="50" charset="0"/>
              <a:hlinkClick xmlns:r="http://schemas.openxmlformats.org/officeDocument/2006/relationships" r:id="rId3"/>
            </a:rPr>
            <a:t>MGIC</a:t>
          </a:r>
          <a:endParaRPr lang="en-US" sz="1600" kern="1200" dirty="0">
            <a:latin typeface="Gotham Rounded Book" pitchFamily="50" charset="0"/>
          </a:endParaRPr>
        </a:p>
        <a:p>
          <a:pPr marL="171450" lvl="1" indent="-171450" algn="l" defTabSz="711200">
            <a:lnSpc>
              <a:spcPct val="90000"/>
            </a:lnSpc>
            <a:spcBef>
              <a:spcPct val="0"/>
            </a:spcBef>
            <a:spcAft>
              <a:spcPct val="15000"/>
            </a:spcAft>
            <a:buChar char="•"/>
          </a:pPr>
          <a:r>
            <a:rPr lang="en-US" sz="1600" kern="1200" dirty="0">
              <a:latin typeface="Gotham Rounded Book" pitchFamily="50" charset="0"/>
              <a:hlinkClick xmlns:r="http://schemas.openxmlformats.org/officeDocument/2006/relationships" r:id="rId4"/>
            </a:rPr>
            <a:t>Radian</a:t>
          </a:r>
          <a:endParaRPr lang="en-US" sz="1600" kern="1200" dirty="0">
            <a:latin typeface="Gotham Rounded Book" pitchFamily="50" charset="0"/>
          </a:endParaRPr>
        </a:p>
      </dsp:txBody>
      <dsp:txXfrm>
        <a:off x="2822182" y="765193"/>
        <a:ext cx="1416511" cy="110185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DB59D-F3D6-428C-9FC6-8681925A83B3}">
      <dsp:nvSpPr>
        <dsp:cNvPr id="0" name=""/>
        <dsp:cNvSpPr/>
      </dsp:nvSpPr>
      <dsp:spPr>
        <a:xfrm>
          <a:off x="54581" y="49769"/>
          <a:ext cx="2489503" cy="2657789"/>
        </a:xfrm>
        <a:prstGeom prst="roundRect">
          <a:avLst>
            <a:gd name="adj" fmla="val 1667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Acceptable WHEDA sources of </a:t>
          </a:r>
          <a:r>
            <a:rPr lang="en-US" sz="2000" i="1" kern="1200" dirty="0"/>
            <a:t> Landlord Education. </a:t>
          </a:r>
        </a:p>
        <a:p>
          <a:pPr marL="0" lvl="0" indent="0" algn="ctr" defTabSz="889000">
            <a:lnSpc>
              <a:spcPct val="90000"/>
            </a:lnSpc>
            <a:spcBef>
              <a:spcPct val="0"/>
            </a:spcBef>
            <a:spcAft>
              <a:spcPct val="35000"/>
            </a:spcAft>
            <a:buNone/>
          </a:pPr>
          <a:r>
            <a:rPr lang="en-US" sz="1400" i="1" kern="1200" dirty="0"/>
            <a:t>Any costs are set by provider and  must be included on Loan Disclosures provided by Lender</a:t>
          </a:r>
          <a:br>
            <a:rPr lang="en-US" sz="2000" kern="1200" dirty="0">
              <a:latin typeface="Gotham Rounded Book" pitchFamily="50" charset="0"/>
            </a:rPr>
          </a:br>
          <a:endParaRPr lang="en-US" sz="2000" kern="1200" dirty="0">
            <a:latin typeface="Gotham Rounded Book" pitchFamily="50" charset="0"/>
          </a:endParaRPr>
        </a:p>
      </dsp:txBody>
      <dsp:txXfrm>
        <a:off x="176130" y="171318"/>
        <a:ext cx="2246405" cy="2414691"/>
      </dsp:txXfrm>
    </dsp:sp>
    <dsp:sp modelId="{80BA61C2-68FA-4E81-A251-89B87F05E8CC}">
      <dsp:nvSpPr>
        <dsp:cNvPr id="0" name=""/>
        <dsp:cNvSpPr/>
      </dsp:nvSpPr>
      <dsp:spPr>
        <a:xfrm>
          <a:off x="2483606" y="827734"/>
          <a:ext cx="4055544" cy="110185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Gotham Rounded Book" pitchFamily="50" charset="0"/>
              <a:hlinkClick xmlns:r="http://schemas.openxmlformats.org/officeDocument/2006/relationships" r:id="rId1"/>
            </a:rPr>
            <a:t>Fannie Mae's Becoming a Landlord:</a:t>
          </a:r>
          <a:endParaRPr lang="en-US" sz="1600" kern="1200" dirty="0">
            <a:latin typeface="Gotham Rounded Book" pitchFamily="50" charset="0"/>
          </a:endParaRPr>
        </a:p>
        <a:p>
          <a:pPr marL="171450" lvl="1" indent="-171450" algn="l" defTabSz="711200">
            <a:lnSpc>
              <a:spcPct val="90000"/>
            </a:lnSpc>
            <a:spcBef>
              <a:spcPct val="0"/>
            </a:spcBef>
            <a:spcAft>
              <a:spcPct val="15000"/>
            </a:spcAft>
            <a:buChar char="•"/>
          </a:pPr>
          <a:r>
            <a:rPr lang="en-US" sz="1600" kern="1200" dirty="0">
              <a:latin typeface="Gotham Rounded Book" pitchFamily="50" charset="0"/>
              <a:hlinkClick xmlns:r="http://schemas.openxmlformats.org/officeDocument/2006/relationships" r:id="rId2"/>
            </a:rPr>
            <a:t>City of Milwaukee Landlord Training</a:t>
          </a:r>
          <a:endParaRPr lang="en-US" sz="1600" kern="1200" dirty="0">
            <a:latin typeface="Gotham Rounded Book" pitchFamily="50" charset="0"/>
          </a:endParaRPr>
        </a:p>
      </dsp:txBody>
      <dsp:txXfrm>
        <a:off x="2483606" y="827734"/>
        <a:ext cx="4055544" cy="110185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5E93A-F2A2-439B-8B56-586E394C5F27}">
      <dsp:nvSpPr>
        <dsp:cNvPr id="0" name=""/>
        <dsp:cNvSpPr/>
      </dsp:nvSpPr>
      <dsp:spPr>
        <a:xfrm>
          <a:off x="0" y="5251"/>
          <a:ext cx="3689948" cy="97632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otham Rounded Book"/>
              <a:ea typeface="+mn-ea"/>
              <a:cs typeface="+mn-cs"/>
            </a:rPr>
            <a:t>Not every home is move-in ready</a:t>
          </a:r>
        </a:p>
      </dsp:txBody>
      <dsp:txXfrm>
        <a:off x="28596" y="33847"/>
        <a:ext cx="3632756" cy="919137"/>
      </dsp:txXfrm>
    </dsp:sp>
    <dsp:sp modelId="{70688986-A6A2-44D4-9DFA-939C08B7B7A2}">
      <dsp:nvSpPr>
        <dsp:cNvPr id="0" name=""/>
        <dsp:cNvSpPr/>
      </dsp:nvSpPr>
      <dsp:spPr>
        <a:xfrm rot="5400000">
          <a:off x="1661912" y="1005989"/>
          <a:ext cx="366123" cy="43934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5400000">
        <a:off x="1713170" y="1042602"/>
        <a:ext cx="263608" cy="256286"/>
      </dsp:txXfrm>
    </dsp:sp>
    <dsp:sp modelId="{A69D6B0D-5A42-4BBC-BEE4-480572ABF0B1}">
      <dsp:nvSpPr>
        <dsp:cNvPr id="0" name=""/>
        <dsp:cNvSpPr/>
      </dsp:nvSpPr>
      <dsp:spPr>
        <a:xfrm>
          <a:off x="0" y="1469746"/>
          <a:ext cx="3689948" cy="97632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otham Rounded Book"/>
              <a:ea typeface="+mn-ea"/>
              <a:cs typeface="+mn-cs"/>
            </a:rPr>
            <a:t>Purchase a home &amp; renovate it with a single mortgage</a:t>
          </a:r>
        </a:p>
      </dsp:txBody>
      <dsp:txXfrm>
        <a:off x="28596" y="1498342"/>
        <a:ext cx="3632756" cy="919137"/>
      </dsp:txXfrm>
    </dsp:sp>
    <dsp:sp modelId="{A426F248-FD39-4DF3-83FA-878C276D1792}">
      <dsp:nvSpPr>
        <dsp:cNvPr id="0" name=""/>
        <dsp:cNvSpPr/>
      </dsp:nvSpPr>
      <dsp:spPr>
        <a:xfrm rot="5400000">
          <a:off x="1661912" y="2470484"/>
          <a:ext cx="366123" cy="43934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5400000">
        <a:off x="1713170" y="2507097"/>
        <a:ext cx="263608" cy="256286"/>
      </dsp:txXfrm>
    </dsp:sp>
    <dsp:sp modelId="{5E02D519-E433-45D0-8863-960FBB1B7FFB}">
      <dsp:nvSpPr>
        <dsp:cNvPr id="0" name=""/>
        <dsp:cNvSpPr/>
      </dsp:nvSpPr>
      <dsp:spPr>
        <a:xfrm>
          <a:off x="0" y="2934241"/>
          <a:ext cx="3689948" cy="976329"/>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otham Rounded Book"/>
              <a:ea typeface="+mn-ea"/>
              <a:cs typeface="+mn-cs"/>
            </a:rPr>
            <a:t>6 Months after closing to complete renovation work</a:t>
          </a:r>
        </a:p>
      </dsp:txBody>
      <dsp:txXfrm>
        <a:off x="28596" y="2962837"/>
        <a:ext cx="3632756" cy="919137"/>
      </dsp:txXfrm>
    </dsp:sp>
    <dsp:sp modelId="{E114839F-1C6E-4ED5-BC27-CB044C5245FF}">
      <dsp:nvSpPr>
        <dsp:cNvPr id="0" name=""/>
        <dsp:cNvSpPr/>
      </dsp:nvSpPr>
      <dsp:spPr>
        <a:xfrm rot="5400000">
          <a:off x="1661912" y="3934979"/>
          <a:ext cx="366123" cy="43934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5400000">
        <a:off x="1713170" y="3971592"/>
        <a:ext cx="263608" cy="256286"/>
      </dsp:txXfrm>
    </dsp:sp>
    <dsp:sp modelId="{0C93411B-B17E-4E56-B12D-643849FE38C4}">
      <dsp:nvSpPr>
        <dsp:cNvPr id="0" name=""/>
        <dsp:cNvSpPr/>
      </dsp:nvSpPr>
      <dsp:spPr>
        <a:xfrm>
          <a:off x="0" y="4398736"/>
          <a:ext cx="3689948" cy="97632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kern="1200" dirty="0">
              <a:latin typeface="Gotham Rounded Book"/>
              <a:ea typeface="+mn-ea"/>
              <a:cs typeface="+mn-cs"/>
            </a:rPr>
            <a:t>All costs associated with your renovation –</a:t>
          </a:r>
        </a:p>
        <a:p>
          <a:pPr marL="0" lvl="0" indent="0" algn="ctr" defTabSz="488950">
            <a:lnSpc>
              <a:spcPct val="90000"/>
            </a:lnSpc>
            <a:spcBef>
              <a:spcPct val="0"/>
            </a:spcBef>
            <a:spcAft>
              <a:spcPct val="35000"/>
            </a:spcAft>
            <a:buNone/>
          </a:pPr>
          <a:r>
            <a:rPr lang="en-US" sz="1100" kern="1200" dirty="0">
              <a:latin typeface="Gotham Rounded Book"/>
              <a:ea typeface="+mn-ea"/>
              <a:cs typeface="+mn-cs"/>
            </a:rPr>
            <a:t>including six months of mortgage payments</a:t>
          </a:r>
        </a:p>
        <a:p>
          <a:pPr marL="0" lvl="0" indent="0" algn="ctr" defTabSz="488950">
            <a:lnSpc>
              <a:spcPct val="90000"/>
            </a:lnSpc>
            <a:spcBef>
              <a:spcPct val="0"/>
            </a:spcBef>
            <a:spcAft>
              <a:spcPct val="35000"/>
            </a:spcAft>
            <a:buNone/>
          </a:pPr>
          <a:r>
            <a:rPr lang="en-US" sz="1100" kern="1200" dirty="0">
              <a:latin typeface="Gotham Rounded Book"/>
              <a:ea typeface="+mn-ea"/>
              <a:cs typeface="+mn-cs"/>
            </a:rPr>
            <a:t>if you are unable to occupy your home during</a:t>
          </a:r>
        </a:p>
        <a:p>
          <a:pPr marL="0" lvl="0" indent="0" algn="ctr" defTabSz="488950">
            <a:lnSpc>
              <a:spcPct val="90000"/>
            </a:lnSpc>
            <a:spcBef>
              <a:spcPct val="0"/>
            </a:spcBef>
            <a:spcAft>
              <a:spcPct val="35000"/>
            </a:spcAft>
            <a:buNone/>
          </a:pPr>
          <a:r>
            <a:rPr lang="en-US" sz="1100" kern="1200" dirty="0">
              <a:latin typeface="Gotham Rounded Book"/>
              <a:ea typeface="+mn-ea"/>
              <a:cs typeface="+mn-cs"/>
            </a:rPr>
            <a:t>renovation – can be financed, depending on appraised value.</a:t>
          </a:r>
        </a:p>
      </dsp:txBody>
      <dsp:txXfrm>
        <a:off x="28596" y="4427332"/>
        <a:ext cx="3632756" cy="91913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287E5-5466-42B1-8544-421E44DCCD1F}">
      <dsp:nvSpPr>
        <dsp:cNvPr id="0" name=""/>
        <dsp:cNvSpPr/>
      </dsp:nvSpPr>
      <dsp:spPr>
        <a:xfrm>
          <a:off x="0" y="95308"/>
          <a:ext cx="10698178" cy="455715"/>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Gotham Rounded Bold" pitchFamily="50" charset="0"/>
            </a:rPr>
            <a:t>HOMESTYLE RENOVATION - You find a house, WHEDA will help you make it a home.</a:t>
          </a:r>
        </a:p>
      </dsp:txBody>
      <dsp:txXfrm>
        <a:off x="22246" y="117554"/>
        <a:ext cx="10653686" cy="41122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AB365-5089-4566-B704-A46CF34AFD39}">
      <dsp:nvSpPr>
        <dsp:cNvPr id="0" name=""/>
        <dsp:cNvSpPr/>
      </dsp:nvSpPr>
      <dsp:spPr>
        <a:xfrm>
          <a:off x="0" y="6088"/>
          <a:ext cx="105156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Gotham Rounded Bold" pitchFamily="50" charset="0"/>
            </a:rPr>
            <a:t>ONCE YOU’VE FOUND YOUR HOME…….</a:t>
          </a:r>
        </a:p>
      </dsp:txBody>
      <dsp:txXfrm>
        <a:off x="25759" y="31847"/>
        <a:ext cx="10464082" cy="47615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89A6-AB6A-4793-9B82-D445563F002B}">
      <dsp:nvSpPr>
        <dsp:cNvPr id="0" name=""/>
        <dsp:cNvSpPr/>
      </dsp:nvSpPr>
      <dsp:spPr>
        <a:xfrm>
          <a:off x="7671" y="0"/>
          <a:ext cx="4671003" cy="1235423"/>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711200">
            <a:lnSpc>
              <a:spcPct val="90000"/>
            </a:lnSpc>
            <a:spcBef>
              <a:spcPct val="0"/>
            </a:spcBef>
            <a:spcAft>
              <a:spcPct val="35000"/>
            </a:spcAft>
            <a:buNone/>
          </a:pPr>
          <a:r>
            <a:rPr lang="en-US" sz="1600" kern="1200"/>
            <a:t>Your Real Estate Agent will assist you with writing an OFFER TO PURCHASE</a:t>
          </a:r>
        </a:p>
        <a:p>
          <a:pPr marL="114300" lvl="1" indent="-114300" algn="l" defTabSz="622300">
            <a:lnSpc>
              <a:spcPct val="90000"/>
            </a:lnSpc>
            <a:spcBef>
              <a:spcPct val="0"/>
            </a:spcBef>
            <a:spcAft>
              <a:spcPct val="15000"/>
            </a:spcAft>
            <a:buChar char="•"/>
          </a:pPr>
          <a:r>
            <a:rPr lang="en-US" sz="1400" kern="1200" dirty="0">
              <a:latin typeface="Gotham Rounded Book" pitchFamily="50" charset="0"/>
            </a:rPr>
            <a:t>Remember - Unless you and the real estate agent have entered into a “Buyer’s Agency Agreement”,  the Real Estate Agent is representing the Seller.</a:t>
          </a:r>
        </a:p>
      </dsp:txBody>
      <dsp:txXfrm>
        <a:off x="43855" y="36184"/>
        <a:ext cx="4598635" cy="1163055"/>
      </dsp:txXfrm>
    </dsp:sp>
    <dsp:sp modelId="{FFCCF766-D81A-4163-A10E-58682C2E48FF}">
      <dsp:nvSpPr>
        <dsp:cNvPr id="0" name=""/>
        <dsp:cNvSpPr/>
      </dsp:nvSpPr>
      <dsp:spPr>
        <a:xfrm>
          <a:off x="5145776" y="38507"/>
          <a:ext cx="990252" cy="1158408"/>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145776" y="270189"/>
        <a:ext cx="693176" cy="695044"/>
      </dsp:txXfrm>
    </dsp:sp>
    <dsp:sp modelId="{04DE25E4-D9D7-478B-8800-E18BDD000D37}">
      <dsp:nvSpPr>
        <dsp:cNvPr id="0" name=""/>
        <dsp:cNvSpPr/>
      </dsp:nvSpPr>
      <dsp:spPr>
        <a:xfrm>
          <a:off x="6547077" y="0"/>
          <a:ext cx="4671003" cy="1235423"/>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Once your offer is accepted, you will need to get the accepted offer to your Lender</a:t>
          </a:r>
        </a:p>
      </dsp:txBody>
      <dsp:txXfrm>
        <a:off x="6583261" y="36184"/>
        <a:ext cx="4598635" cy="116305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8760F-7D5F-4531-AF49-0C1764E52DD1}">
      <dsp:nvSpPr>
        <dsp:cNvPr id="0" name=""/>
        <dsp:cNvSpPr/>
      </dsp:nvSpPr>
      <dsp:spPr>
        <a:xfrm>
          <a:off x="0" y="104429"/>
          <a:ext cx="10590962" cy="623610"/>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Your Lender will proceed with the following steps:</a:t>
          </a:r>
        </a:p>
      </dsp:txBody>
      <dsp:txXfrm>
        <a:off x="30442" y="134871"/>
        <a:ext cx="10530078" cy="562726"/>
      </dsp:txXfrm>
    </dsp:sp>
    <dsp:sp modelId="{918010A3-9980-4DF8-BCEC-1043D251C1F0}">
      <dsp:nvSpPr>
        <dsp:cNvPr id="0" name=""/>
        <dsp:cNvSpPr/>
      </dsp:nvSpPr>
      <dsp:spPr>
        <a:xfrm>
          <a:off x="0" y="728039"/>
          <a:ext cx="10590962" cy="193752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36263"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Documenting any Earnest Deposit you put down – This is like a “security deposit” on your offer</a:t>
          </a:r>
        </a:p>
        <a:p>
          <a:pPr marL="228600" lvl="1" indent="-228600" algn="l" defTabSz="889000">
            <a:lnSpc>
              <a:spcPct val="90000"/>
            </a:lnSpc>
            <a:spcBef>
              <a:spcPct val="0"/>
            </a:spcBef>
            <a:spcAft>
              <a:spcPct val="20000"/>
            </a:spcAft>
            <a:buChar char="•"/>
          </a:pPr>
          <a:r>
            <a:rPr lang="en-US" sz="2000" kern="1200"/>
            <a:t>Making sure any inspections are completed – the Sellers will provide a Real Estate Condition Report where they must disclose any “defects”. This may trigger a specific inspection</a:t>
          </a:r>
        </a:p>
        <a:p>
          <a:pPr marL="228600" lvl="1" indent="-228600" algn="l" defTabSz="889000">
            <a:lnSpc>
              <a:spcPct val="90000"/>
            </a:lnSpc>
            <a:spcBef>
              <a:spcPct val="0"/>
            </a:spcBef>
            <a:spcAft>
              <a:spcPct val="20000"/>
            </a:spcAft>
            <a:buChar char="•"/>
          </a:pPr>
          <a:r>
            <a:rPr lang="en-US" sz="2000" kern="1200" dirty="0"/>
            <a:t>Provide you with the Loan Estimate based on the parameters of your purchase.  It will disclose all fees based on the loan amount.</a:t>
          </a:r>
        </a:p>
        <a:p>
          <a:pPr marL="228600" lvl="1" indent="-228600" algn="l" defTabSz="889000">
            <a:lnSpc>
              <a:spcPct val="90000"/>
            </a:lnSpc>
            <a:spcBef>
              <a:spcPct val="0"/>
            </a:spcBef>
            <a:spcAft>
              <a:spcPct val="20000"/>
            </a:spcAft>
            <a:buChar char="•"/>
          </a:pPr>
          <a:r>
            <a:rPr lang="en-US" sz="2000" kern="1200"/>
            <a:t>Order an appraisal to make sure the property is worth what you are paying for it</a:t>
          </a:r>
        </a:p>
      </dsp:txBody>
      <dsp:txXfrm>
        <a:off x="0" y="728039"/>
        <a:ext cx="10590962" cy="193752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B3E1D-C3D2-47EA-A742-1883830F93C8}">
      <dsp:nvSpPr>
        <dsp:cNvPr id="0" name=""/>
        <dsp:cNvSpPr/>
      </dsp:nvSpPr>
      <dsp:spPr>
        <a:xfrm rot="16200000">
          <a:off x="-1403193" y="2238451"/>
          <a:ext cx="3371454" cy="482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5885" bIns="0" numCol="1" spcCol="1270" anchor="t" anchorCtr="0">
          <a:noAutofit/>
        </a:bodyPr>
        <a:lstStyle/>
        <a:p>
          <a:pPr marL="0" lvl="0" indent="0" algn="r" defTabSz="800100">
            <a:lnSpc>
              <a:spcPct val="90000"/>
            </a:lnSpc>
            <a:spcBef>
              <a:spcPct val="0"/>
            </a:spcBef>
            <a:spcAft>
              <a:spcPct val="35000"/>
            </a:spcAft>
            <a:buNone/>
          </a:pPr>
          <a:r>
            <a:rPr lang="en-US" sz="1800" kern="1200" dirty="0"/>
            <a:t>Mortgage Note</a:t>
          </a:r>
        </a:p>
      </dsp:txBody>
      <dsp:txXfrm>
        <a:off x="-1403193" y="2238451"/>
        <a:ext cx="3371454" cy="482893"/>
      </dsp:txXfrm>
    </dsp:sp>
    <dsp:sp modelId="{E0741801-E751-41FA-9434-D866400A4EA7}">
      <dsp:nvSpPr>
        <dsp:cNvPr id="0" name=""/>
        <dsp:cNvSpPr/>
      </dsp:nvSpPr>
      <dsp:spPr>
        <a:xfrm>
          <a:off x="523980" y="794171"/>
          <a:ext cx="2405321" cy="337145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425885"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Gotham Rounded Bold" pitchFamily="50" charset="0"/>
            </a:rPr>
            <a:t>This document states your promise to repay the mortgage. It indicates the amount and terms of the loan and what the lender can do if you fail to make payments.</a:t>
          </a:r>
        </a:p>
      </dsp:txBody>
      <dsp:txXfrm>
        <a:off x="523980" y="794171"/>
        <a:ext cx="2405321" cy="3371454"/>
      </dsp:txXfrm>
    </dsp:sp>
    <dsp:sp modelId="{E3353A59-466F-4B79-8E8C-9000698C24F5}">
      <dsp:nvSpPr>
        <dsp:cNvPr id="0" name=""/>
        <dsp:cNvSpPr/>
      </dsp:nvSpPr>
      <dsp:spPr>
        <a:xfrm>
          <a:off x="41087" y="156751"/>
          <a:ext cx="965787" cy="965787"/>
        </a:xfrm>
        <a:prstGeom prst="rect">
          <a:avLst/>
        </a:prstGeom>
        <a:blipFill rotWithShape="1">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C816B007-923F-4E2A-B108-0956B9561549}">
      <dsp:nvSpPr>
        <dsp:cNvPr id="0" name=""/>
        <dsp:cNvSpPr/>
      </dsp:nvSpPr>
      <dsp:spPr>
        <a:xfrm rot="16200000">
          <a:off x="2094570" y="2238451"/>
          <a:ext cx="3371454" cy="482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5885" bIns="0" numCol="1" spcCol="1270" anchor="t" anchorCtr="0">
          <a:noAutofit/>
        </a:bodyPr>
        <a:lstStyle/>
        <a:p>
          <a:pPr marL="0" lvl="0" indent="0" algn="r" defTabSz="933450">
            <a:lnSpc>
              <a:spcPct val="90000"/>
            </a:lnSpc>
            <a:spcBef>
              <a:spcPct val="0"/>
            </a:spcBef>
            <a:spcAft>
              <a:spcPct val="35000"/>
            </a:spcAft>
            <a:buNone/>
          </a:pPr>
          <a:r>
            <a:rPr lang="en-US" sz="2100" kern="1200" dirty="0"/>
            <a:t>Mortgage or Deed of Trust</a:t>
          </a:r>
        </a:p>
      </dsp:txBody>
      <dsp:txXfrm>
        <a:off x="2094570" y="2238451"/>
        <a:ext cx="3371454" cy="482893"/>
      </dsp:txXfrm>
    </dsp:sp>
    <dsp:sp modelId="{3A4F3516-071E-4C4D-AFA1-8CE1AF428B89}">
      <dsp:nvSpPr>
        <dsp:cNvPr id="0" name=""/>
        <dsp:cNvSpPr/>
      </dsp:nvSpPr>
      <dsp:spPr>
        <a:xfrm>
          <a:off x="4021743" y="794171"/>
          <a:ext cx="2405321" cy="3371454"/>
        </a:xfrm>
        <a:prstGeom prst="rect">
          <a:avLst/>
        </a:prstGeom>
        <a:solidFill>
          <a:schemeClr val="accent2">
            <a:hueOff val="-1292846"/>
            <a:satOff val="-2690"/>
            <a:lumOff val="-529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568" tIns="425885"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Gotham Rounded Bold" pitchFamily="50" charset="0"/>
            </a:rPr>
            <a:t>This document secures the note and gives your lender a claim against the home if you fail to live up to the terms of the mortgage note.</a:t>
          </a:r>
        </a:p>
        <a:p>
          <a:pPr marL="114300" lvl="1" indent="-114300" algn="l" defTabSz="622300">
            <a:lnSpc>
              <a:spcPct val="90000"/>
            </a:lnSpc>
            <a:spcBef>
              <a:spcPct val="0"/>
            </a:spcBef>
            <a:spcAft>
              <a:spcPct val="15000"/>
            </a:spcAft>
            <a:buChar char="•"/>
          </a:pPr>
          <a:endParaRPr lang="en-US" sz="1400" kern="1200" dirty="0"/>
        </a:p>
      </dsp:txBody>
      <dsp:txXfrm>
        <a:off x="4021743" y="794171"/>
        <a:ext cx="2405321" cy="3371454"/>
      </dsp:txXfrm>
    </dsp:sp>
    <dsp:sp modelId="{C2CED305-43EF-4E7B-A1F4-0D4F74966C75}">
      <dsp:nvSpPr>
        <dsp:cNvPr id="0" name=""/>
        <dsp:cNvSpPr/>
      </dsp:nvSpPr>
      <dsp:spPr>
        <a:xfrm>
          <a:off x="3538850" y="156751"/>
          <a:ext cx="965787" cy="965787"/>
        </a:xfrm>
        <a:prstGeom prst="rect">
          <a:avLst/>
        </a:prstGeom>
        <a:blipFill rotWithShape="1">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2F43D-2CAF-4F47-8CC2-703BB6CB7853}">
      <dsp:nvSpPr>
        <dsp:cNvPr id="0" name=""/>
        <dsp:cNvSpPr/>
      </dsp:nvSpPr>
      <dsp:spPr>
        <a:xfrm>
          <a:off x="1989" y="281240"/>
          <a:ext cx="4243435" cy="2546061"/>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otham Rounded Book" pitchFamily="50" charset="0"/>
            </a:rPr>
            <a:t>At WHEDA, all of our mortgage loans are serviced locally, and we are committed to making your loan our top priority.  We offer multiple avenues for you to contact us with any questions or concerns you may have during the life of your mortgage.  We want to make your mortgage loan experience with us convenient, helpful and a positive experience.</a:t>
          </a:r>
        </a:p>
      </dsp:txBody>
      <dsp:txXfrm>
        <a:off x="76561" y="355812"/>
        <a:ext cx="4094291" cy="2396917"/>
      </dsp:txXfrm>
    </dsp:sp>
    <dsp:sp modelId="{07FA7AB7-DEAD-4542-90AA-7F91923ABA8E}">
      <dsp:nvSpPr>
        <dsp:cNvPr id="0" name=""/>
        <dsp:cNvSpPr/>
      </dsp:nvSpPr>
      <dsp:spPr>
        <a:xfrm>
          <a:off x="4669768" y="1028085"/>
          <a:ext cx="899608" cy="105237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669768" y="1238559"/>
        <a:ext cx="629726" cy="631424"/>
      </dsp:txXfrm>
    </dsp:sp>
    <dsp:sp modelId="{77BF6B6D-ACEE-49E4-B9D8-CBE1EC4FCDEC}">
      <dsp:nvSpPr>
        <dsp:cNvPr id="0" name=""/>
        <dsp:cNvSpPr/>
      </dsp:nvSpPr>
      <dsp:spPr>
        <a:xfrm>
          <a:off x="5942799" y="281240"/>
          <a:ext cx="4243435" cy="2546061"/>
        </a:xfrm>
        <a:prstGeom prst="roundRect">
          <a:avLst>
            <a:gd name="adj" fmla="val 10000"/>
          </a:avLst>
        </a:prstGeom>
        <a:solidFill>
          <a:schemeClr val="accent5">
            <a:hueOff val="4681002"/>
            <a:satOff val="-90278"/>
            <a:lumOff val="1725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Here are some of the resources we offer WHEDA homeowners:</a:t>
          </a:r>
        </a:p>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extLst>
                  <a:ext uri="{A12FA001-AC4F-418D-AE19-62706E023703}">
                    <ahyp:hlinkClr xmlns:ahyp="http://schemas.microsoft.com/office/drawing/2018/hyperlinkcolor" val="tx"/>
                  </a:ext>
                </a:extLst>
              </a:hlinkClick>
            </a:rPr>
            <a:t>Online, ACH  and phone payments</a:t>
          </a:r>
          <a:endParaRPr lang="en-US" sz="1400" kern="1200" dirty="0"/>
        </a:p>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2">
                <a:extLst>
                  <a:ext uri="{A12FA001-AC4F-418D-AE19-62706E023703}">
                    <ahyp:hlinkClr xmlns:ahyp="http://schemas.microsoft.com/office/drawing/2018/hyperlinkcolor" val="tx"/>
                  </a:ext>
                </a:extLst>
              </a:hlinkClick>
            </a:rPr>
            <a:t>Tax Info and Online Disclosures</a:t>
          </a:r>
          <a:endParaRPr lang="en-US" sz="1400" kern="1200" dirty="0"/>
        </a:p>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3">
                <a:extLst>
                  <a:ext uri="{A12FA001-AC4F-418D-AE19-62706E023703}">
                    <ahyp:hlinkClr xmlns:ahyp="http://schemas.microsoft.com/office/drawing/2018/hyperlinkcolor" val="tx"/>
                  </a:ext>
                </a:extLst>
              </a:hlinkClick>
            </a:rPr>
            <a:t>Foreclosure Prevention</a:t>
          </a:r>
          <a:endParaRPr lang="en-US" sz="1400" kern="1200" dirty="0"/>
        </a:p>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4">
                <a:extLst>
                  <a:ext uri="{A12FA001-AC4F-418D-AE19-62706E023703}">
                    <ahyp:hlinkClr xmlns:ahyp="http://schemas.microsoft.com/office/drawing/2018/hyperlinkcolor" val="tx"/>
                  </a:ext>
                </a:extLst>
              </a:hlinkClick>
            </a:rPr>
            <a:t>Existing Homeowner Loan Programs</a:t>
          </a:r>
          <a:endParaRPr lang="en-US" sz="1400" kern="1200" dirty="0"/>
        </a:p>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5">
                <a:extLst>
                  <a:ext uri="{A12FA001-AC4F-418D-AE19-62706E023703}">
                    <ahyp:hlinkClr xmlns:ahyp="http://schemas.microsoft.com/office/drawing/2018/hyperlinkcolor" val="tx"/>
                  </a:ext>
                </a:extLst>
              </a:hlinkClick>
            </a:rPr>
            <a:t>Contact a Servicing Professional</a:t>
          </a:r>
          <a:endParaRPr lang="en-US" sz="1400" kern="1200" dirty="0"/>
        </a:p>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6">
                <a:extLst>
                  <a:ext uri="{A12FA001-AC4F-418D-AE19-62706E023703}">
                    <ahyp:hlinkClr xmlns:ahyp="http://schemas.microsoft.com/office/drawing/2018/hyperlinkcolor" val="tx"/>
                  </a:ext>
                </a:extLst>
              </a:hlinkClick>
            </a:rPr>
            <a:t>WHEDA Mortgage FAQs</a:t>
          </a:r>
          <a:endParaRPr lang="en-US" sz="1400" kern="1200" dirty="0"/>
        </a:p>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7">
                <a:extLst>
                  <a:ext uri="{A12FA001-AC4F-418D-AE19-62706E023703}">
                    <ahyp:hlinkClr xmlns:ahyp="http://schemas.microsoft.com/office/drawing/2018/hyperlinkcolor" val="tx"/>
                  </a:ext>
                </a:extLst>
              </a:hlinkClick>
            </a:rPr>
            <a:t>Homeowner Resources</a:t>
          </a:r>
          <a:endParaRPr lang="en-US" sz="1400" kern="1200" dirty="0"/>
        </a:p>
      </dsp:txBody>
      <dsp:txXfrm>
        <a:off x="6017371" y="355812"/>
        <a:ext cx="4094291" cy="239691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A8536-32AF-49F4-84AC-D8E3AAB4CCA3}">
      <dsp:nvSpPr>
        <dsp:cNvPr id="0" name=""/>
        <dsp:cNvSpPr/>
      </dsp:nvSpPr>
      <dsp:spPr>
        <a:xfrm>
          <a:off x="131581" y="65314"/>
          <a:ext cx="9753180" cy="919063"/>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Gotham Rounded Book" pitchFamily="50" charset="0"/>
            </a:rPr>
            <a:t>There are many resources available to assist you with questions, help you find any grants you may be eligible for, and to offer you more in-depth guidance on purchasing a home.</a:t>
          </a:r>
        </a:p>
      </dsp:txBody>
      <dsp:txXfrm>
        <a:off x="176446" y="110179"/>
        <a:ext cx="9663450" cy="8293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8EEDD-FE47-4219-A8ED-7AD875F71938}">
      <dsp:nvSpPr>
        <dsp:cNvPr id="0" name=""/>
        <dsp:cNvSpPr/>
      </dsp:nvSpPr>
      <dsp:spPr>
        <a:xfrm>
          <a:off x="0" y="256655"/>
          <a:ext cx="9906561" cy="75127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8859" tIns="187452" rIns="768859"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otham Rounded Medium" panose="02000000000000000000" pitchFamily="50" charset="0"/>
            </a:rPr>
            <a:t>As a homeowner, you can have a predictable mortgage payment for 30 years and in Wisconsin, many times it can be less expensive to own!</a:t>
          </a:r>
        </a:p>
      </dsp:txBody>
      <dsp:txXfrm>
        <a:off x="0" y="256655"/>
        <a:ext cx="9906561" cy="751275"/>
      </dsp:txXfrm>
    </dsp:sp>
    <dsp:sp modelId="{E2D8894B-346C-48E1-859C-383274F8D90E}">
      <dsp:nvSpPr>
        <dsp:cNvPr id="0" name=""/>
        <dsp:cNvSpPr/>
      </dsp:nvSpPr>
      <dsp:spPr>
        <a:xfrm>
          <a:off x="495328" y="123815"/>
          <a:ext cx="6934592" cy="2656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111" tIns="0" rIns="262111"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otham Rounded Medium" panose="02000000000000000000" pitchFamily="50" charset="0"/>
            </a:rPr>
            <a:t>Predictable Monthly Payments and owning can be cheaper!</a:t>
          </a:r>
        </a:p>
      </dsp:txBody>
      <dsp:txXfrm>
        <a:off x="508297" y="136784"/>
        <a:ext cx="6908654" cy="239742"/>
      </dsp:txXfrm>
    </dsp:sp>
    <dsp:sp modelId="{F3F9234F-F100-4DA1-87D5-CBD4ECBE0422}">
      <dsp:nvSpPr>
        <dsp:cNvPr id="0" name=""/>
        <dsp:cNvSpPr/>
      </dsp:nvSpPr>
      <dsp:spPr>
        <a:xfrm>
          <a:off x="0" y="1189370"/>
          <a:ext cx="9906561" cy="963900"/>
        </a:xfrm>
        <a:prstGeom prst="rect">
          <a:avLst/>
        </a:prstGeom>
        <a:solidFill>
          <a:schemeClr val="lt1">
            <a:alpha val="90000"/>
            <a:hueOff val="0"/>
            <a:satOff val="0"/>
            <a:lumOff val="0"/>
            <a:alphaOff val="0"/>
          </a:schemeClr>
        </a:solidFill>
        <a:ln w="12700" cap="flat" cmpd="sng" algn="ctr">
          <a:solidFill>
            <a:schemeClr val="accent4">
              <a:hueOff val="-576402"/>
              <a:satOff val="-1624"/>
              <a:lumOff val="21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8859" tIns="187452" rIns="768859"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otham Rounded Medium" panose="02000000000000000000" pitchFamily="50" charset="0"/>
            </a:rPr>
            <a:t>Owning a house provides you with a valuable asset that, in many cases will appreciate in value over time, providing you with a great investment for retirement. </a:t>
          </a:r>
        </a:p>
      </dsp:txBody>
      <dsp:txXfrm>
        <a:off x="0" y="1189370"/>
        <a:ext cx="9906561" cy="963900"/>
      </dsp:txXfrm>
    </dsp:sp>
    <dsp:sp modelId="{AB4B2C67-4D30-4041-8211-322AD10D88FA}">
      <dsp:nvSpPr>
        <dsp:cNvPr id="0" name=""/>
        <dsp:cNvSpPr/>
      </dsp:nvSpPr>
      <dsp:spPr>
        <a:xfrm>
          <a:off x="495328" y="1056530"/>
          <a:ext cx="6934592" cy="265680"/>
        </a:xfrm>
        <a:prstGeom prst="roundRect">
          <a:avLst/>
        </a:prstGeom>
        <a:solidFill>
          <a:schemeClr val="accent4">
            <a:hueOff val="-576402"/>
            <a:satOff val="-1624"/>
            <a:lumOff val="21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111" tIns="0" rIns="262111"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otham Rounded Medium" panose="02000000000000000000" pitchFamily="50" charset="0"/>
            </a:rPr>
            <a:t>Appreciation</a:t>
          </a:r>
        </a:p>
      </dsp:txBody>
      <dsp:txXfrm>
        <a:off x="508297" y="1069499"/>
        <a:ext cx="6908654" cy="239742"/>
      </dsp:txXfrm>
    </dsp:sp>
    <dsp:sp modelId="{A5EE04BA-4C6F-4905-BBBB-86E7F11AD0C6}">
      <dsp:nvSpPr>
        <dsp:cNvPr id="0" name=""/>
        <dsp:cNvSpPr/>
      </dsp:nvSpPr>
      <dsp:spPr>
        <a:xfrm>
          <a:off x="0" y="2334710"/>
          <a:ext cx="9906561" cy="751275"/>
        </a:xfrm>
        <a:prstGeom prst="rect">
          <a:avLst/>
        </a:prstGeom>
        <a:solidFill>
          <a:schemeClr val="lt1">
            <a:alpha val="90000"/>
            <a:hueOff val="0"/>
            <a:satOff val="0"/>
            <a:lumOff val="0"/>
            <a:alphaOff val="0"/>
          </a:schemeClr>
        </a:solidFill>
        <a:ln w="12700" cap="flat" cmpd="sng" algn="ctr">
          <a:solidFill>
            <a:schemeClr val="accent4">
              <a:hueOff val="-1152805"/>
              <a:satOff val="-3249"/>
              <a:lumOff val="43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8859" tIns="187452" rIns="768859"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otham Rounded Medium" panose="02000000000000000000" pitchFamily="50" charset="0"/>
            </a:rPr>
            <a:t>Renters can not alter the space they are renting without permission from a landlord.  Homeowners, on the other hand, don’t need permission.  </a:t>
          </a:r>
        </a:p>
      </dsp:txBody>
      <dsp:txXfrm>
        <a:off x="0" y="2334710"/>
        <a:ext cx="9906561" cy="751275"/>
      </dsp:txXfrm>
    </dsp:sp>
    <dsp:sp modelId="{896F701E-1576-4132-B8DB-04A0D8354095}">
      <dsp:nvSpPr>
        <dsp:cNvPr id="0" name=""/>
        <dsp:cNvSpPr/>
      </dsp:nvSpPr>
      <dsp:spPr>
        <a:xfrm>
          <a:off x="495328" y="2201870"/>
          <a:ext cx="6934592" cy="265680"/>
        </a:xfrm>
        <a:prstGeom prst="roundRect">
          <a:avLst/>
        </a:prstGeom>
        <a:solidFill>
          <a:schemeClr val="accent4">
            <a:hueOff val="-1152805"/>
            <a:satOff val="-3249"/>
            <a:lumOff val="43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111" tIns="0" rIns="262111"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otham Rounded Medium" panose="02000000000000000000" pitchFamily="50" charset="0"/>
            </a:rPr>
            <a:t>Freedom to make modifications..</a:t>
          </a:r>
        </a:p>
      </dsp:txBody>
      <dsp:txXfrm>
        <a:off x="508297" y="2214839"/>
        <a:ext cx="6908654" cy="239742"/>
      </dsp:txXfrm>
    </dsp:sp>
    <dsp:sp modelId="{1499E0F1-CD67-42A9-A066-B20C0A33B553}">
      <dsp:nvSpPr>
        <dsp:cNvPr id="0" name=""/>
        <dsp:cNvSpPr/>
      </dsp:nvSpPr>
      <dsp:spPr>
        <a:xfrm>
          <a:off x="0" y="3267425"/>
          <a:ext cx="9906561" cy="751275"/>
        </a:xfrm>
        <a:prstGeom prst="rect">
          <a:avLst/>
        </a:prstGeom>
        <a:solidFill>
          <a:schemeClr val="lt1">
            <a:alpha val="90000"/>
            <a:hueOff val="0"/>
            <a:satOff val="0"/>
            <a:lumOff val="0"/>
            <a:alphaOff val="0"/>
          </a:schemeClr>
        </a:solidFill>
        <a:ln w="12700" cap="flat" cmpd="sng" algn="ctr">
          <a:solidFill>
            <a:schemeClr val="accent4">
              <a:hueOff val="-1729207"/>
              <a:satOff val="-4873"/>
              <a:lumOff val="65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8859" tIns="187452" rIns="768859"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otham Rounded Medium" panose="02000000000000000000" pitchFamily="50" charset="0"/>
            </a:rPr>
            <a:t>Homeownership provides you with the opportunity to borrow money on the equity you eventually build up by consistently paying your mortgage.</a:t>
          </a:r>
        </a:p>
      </dsp:txBody>
      <dsp:txXfrm>
        <a:off x="0" y="3267425"/>
        <a:ext cx="9906561" cy="751275"/>
      </dsp:txXfrm>
    </dsp:sp>
    <dsp:sp modelId="{1CB08CE3-508C-4F8B-86D0-88A857691617}">
      <dsp:nvSpPr>
        <dsp:cNvPr id="0" name=""/>
        <dsp:cNvSpPr/>
      </dsp:nvSpPr>
      <dsp:spPr>
        <a:xfrm>
          <a:off x="495328" y="3134585"/>
          <a:ext cx="6934592" cy="265680"/>
        </a:xfrm>
        <a:prstGeom prst="roundRect">
          <a:avLst/>
        </a:prstGeom>
        <a:solidFill>
          <a:schemeClr val="accent4">
            <a:hueOff val="-1729207"/>
            <a:satOff val="-4873"/>
            <a:lumOff val="65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111" tIns="0" rIns="262111"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otham Rounded Medium" panose="02000000000000000000" pitchFamily="50" charset="0"/>
            </a:rPr>
            <a:t>Your rainy-day fund… </a:t>
          </a:r>
        </a:p>
      </dsp:txBody>
      <dsp:txXfrm>
        <a:off x="508297" y="3147554"/>
        <a:ext cx="6908654" cy="239742"/>
      </dsp:txXfrm>
    </dsp:sp>
    <dsp:sp modelId="{365B7A9D-7135-407B-B330-8EB0EE893B0E}">
      <dsp:nvSpPr>
        <dsp:cNvPr id="0" name=""/>
        <dsp:cNvSpPr/>
      </dsp:nvSpPr>
      <dsp:spPr>
        <a:xfrm>
          <a:off x="0" y="4200140"/>
          <a:ext cx="9906561" cy="751275"/>
        </a:xfrm>
        <a:prstGeom prst="rect">
          <a:avLst/>
        </a:prstGeom>
        <a:solidFill>
          <a:schemeClr val="lt1">
            <a:alpha val="90000"/>
            <a:hueOff val="0"/>
            <a:satOff val="0"/>
            <a:lumOff val="0"/>
            <a:alphaOff val="0"/>
          </a:schemeClr>
        </a:solidFill>
        <a:ln w="12700" cap="flat" cmpd="sng" algn="ctr">
          <a:solidFill>
            <a:schemeClr val="accent4">
              <a:hueOff val="-2305610"/>
              <a:satOff val="-6498"/>
              <a:lumOff val="87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8859" tIns="187452" rIns="768859"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otham Rounded Medium" panose="02000000000000000000" pitchFamily="50" charset="0"/>
            </a:rPr>
            <a:t>Owning a home allows you to have an impact on your community.  The taxes you pay benefit local schools, businesses and organizations.  </a:t>
          </a:r>
        </a:p>
      </dsp:txBody>
      <dsp:txXfrm>
        <a:off x="0" y="4200140"/>
        <a:ext cx="9906561" cy="751275"/>
      </dsp:txXfrm>
    </dsp:sp>
    <dsp:sp modelId="{D9A448E7-E7D8-4B27-B261-F4E61C6DDFCB}">
      <dsp:nvSpPr>
        <dsp:cNvPr id="0" name=""/>
        <dsp:cNvSpPr/>
      </dsp:nvSpPr>
      <dsp:spPr>
        <a:xfrm>
          <a:off x="495328" y="4067300"/>
          <a:ext cx="6934592" cy="265680"/>
        </a:xfrm>
        <a:prstGeom prst="roundRect">
          <a:avLst/>
        </a:prstGeom>
        <a:solidFill>
          <a:schemeClr val="accent4">
            <a:hueOff val="-2305610"/>
            <a:satOff val="-6498"/>
            <a:lumOff val="87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111" tIns="0" rIns="262111"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otham Rounded Medium" panose="02000000000000000000" pitchFamily="50" charset="0"/>
            </a:rPr>
            <a:t>Community Ties</a:t>
          </a:r>
        </a:p>
      </dsp:txBody>
      <dsp:txXfrm>
        <a:off x="508297" y="4080269"/>
        <a:ext cx="6908654" cy="239742"/>
      </dsp:txXfrm>
    </dsp:sp>
    <dsp:sp modelId="{051DAE44-9594-4A0F-A6D4-2A9FE557CB07}">
      <dsp:nvSpPr>
        <dsp:cNvPr id="0" name=""/>
        <dsp:cNvSpPr/>
      </dsp:nvSpPr>
      <dsp:spPr>
        <a:xfrm>
          <a:off x="0" y="5132855"/>
          <a:ext cx="9906561" cy="524475"/>
        </a:xfrm>
        <a:prstGeom prst="rect">
          <a:avLst/>
        </a:prstGeom>
        <a:solidFill>
          <a:schemeClr val="lt1">
            <a:alpha val="90000"/>
            <a:hueOff val="0"/>
            <a:satOff val="0"/>
            <a:lumOff val="0"/>
            <a:alphaOff val="0"/>
          </a:schemeClr>
        </a:solidFill>
        <a:ln w="12700" cap="flat" cmpd="sng" algn="ctr">
          <a:solidFill>
            <a:schemeClr val="accent4">
              <a:hueOff val="-2882012"/>
              <a:satOff val="-8122"/>
              <a:lumOff val="109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8859" tIns="187452" rIns="768859"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otham Rounded Medium" panose="02000000000000000000" pitchFamily="50" charset="0"/>
            </a:rPr>
            <a:t>You’ll always have roof over your head!</a:t>
          </a:r>
        </a:p>
      </dsp:txBody>
      <dsp:txXfrm>
        <a:off x="0" y="5132855"/>
        <a:ext cx="9906561" cy="524475"/>
      </dsp:txXfrm>
    </dsp:sp>
    <dsp:sp modelId="{F90356A9-C86A-47D0-B7CE-278F863B631F}">
      <dsp:nvSpPr>
        <dsp:cNvPr id="0" name=""/>
        <dsp:cNvSpPr/>
      </dsp:nvSpPr>
      <dsp:spPr>
        <a:xfrm>
          <a:off x="495328" y="5000015"/>
          <a:ext cx="6934592" cy="265680"/>
        </a:xfrm>
        <a:prstGeom prst="roundRect">
          <a:avLst/>
        </a:prstGeom>
        <a:solidFill>
          <a:schemeClr val="accent4">
            <a:hueOff val="-2882012"/>
            <a:satOff val="-8122"/>
            <a:lumOff val="109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111" tIns="0" rIns="262111"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otham Rounded Medium" panose="02000000000000000000" pitchFamily="50" charset="0"/>
            </a:rPr>
            <a:t>It’s Yours!</a:t>
          </a:r>
        </a:p>
      </dsp:txBody>
      <dsp:txXfrm>
        <a:off x="508297" y="5012984"/>
        <a:ext cx="6908654" cy="23974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ADB02-8A45-40CD-8A9F-9A15CBF1E5D7}">
      <dsp:nvSpPr>
        <dsp:cNvPr id="0" name=""/>
        <dsp:cNvSpPr/>
      </dsp:nvSpPr>
      <dsp:spPr>
        <a:xfrm>
          <a:off x="0" y="244819"/>
          <a:ext cx="6229977" cy="626062"/>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83515" tIns="312420" rIns="483515"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latin typeface="Gotham Rounded Bold" pitchFamily="50" charset="0"/>
            </a:rPr>
            <a:t>HOMEOWNERSHIP and RENTERS</a:t>
          </a:r>
        </a:p>
      </dsp:txBody>
      <dsp:txXfrm>
        <a:off x="0" y="244819"/>
        <a:ext cx="6229977" cy="626062"/>
      </dsp:txXfrm>
    </dsp:sp>
    <dsp:sp modelId="{06FD43C2-A03E-447E-A5FC-E60B71DE27ED}">
      <dsp:nvSpPr>
        <dsp:cNvPr id="0" name=""/>
        <dsp:cNvSpPr/>
      </dsp:nvSpPr>
      <dsp:spPr>
        <a:xfrm>
          <a:off x="311498" y="23419"/>
          <a:ext cx="4360983" cy="44280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4835" tIns="0" rIns="164835" bIns="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bg1"/>
              </a:solidFill>
              <a:latin typeface="Gotham Rounded Bold" pitchFamily="50" charset="0"/>
              <a:hlinkClick xmlns:r="http://schemas.openxmlformats.org/officeDocument/2006/relationships" r:id="rId1">
                <a:extLst>
                  <a:ext uri="{A12FA001-AC4F-418D-AE19-62706E023703}">
                    <ahyp:hlinkClr xmlns:ahyp="http://schemas.microsoft.com/office/drawing/2018/hyperlinkcolor" val="tx"/>
                  </a:ext>
                </a:extLst>
              </a:hlinkClick>
            </a:rPr>
            <a:t>WWW.WHEDA.COM</a:t>
          </a:r>
          <a:endParaRPr lang="en-US" sz="1500" kern="1200" dirty="0">
            <a:solidFill>
              <a:schemeClr val="bg1"/>
            </a:solidFill>
            <a:latin typeface="Gotham Rounded Bold" pitchFamily="50" charset="0"/>
          </a:endParaRPr>
        </a:p>
      </dsp:txBody>
      <dsp:txXfrm>
        <a:off x="333114" y="45035"/>
        <a:ext cx="4317751"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4CCA6-DC2B-4AE4-B867-E619282842B6}">
      <dsp:nvSpPr>
        <dsp:cNvPr id="0" name=""/>
        <dsp:cNvSpPr/>
      </dsp:nvSpPr>
      <dsp:spPr>
        <a:xfrm>
          <a:off x="129881" y="600767"/>
          <a:ext cx="2344320" cy="918000"/>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otham Rounded Book" pitchFamily="50" charset="0"/>
            </a:rPr>
            <a:t>Credit Concerns</a:t>
          </a:r>
          <a:endParaRPr lang="en-US" sz="2000" kern="1200" dirty="0">
            <a:latin typeface="Gotham Rounded Book" pitchFamily="50" charset="0"/>
          </a:endParaRPr>
        </a:p>
      </dsp:txBody>
      <dsp:txXfrm>
        <a:off x="588881" y="600767"/>
        <a:ext cx="1426320" cy="918000"/>
      </dsp:txXfrm>
    </dsp:sp>
    <dsp:sp modelId="{3293F498-60FC-4023-A833-6843BE8EC2CF}">
      <dsp:nvSpPr>
        <dsp:cNvPr id="0" name=""/>
        <dsp:cNvSpPr/>
      </dsp:nvSpPr>
      <dsp:spPr>
        <a:xfrm>
          <a:off x="4441" y="1633517"/>
          <a:ext cx="2126336" cy="156825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77850">
            <a:lnSpc>
              <a:spcPct val="90000"/>
            </a:lnSpc>
            <a:spcBef>
              <a:spcPct val="0"/>
            </a:spcBef>
            <a:spcAft>
              <a:spcPct val="15000"/>
            </a:spcAft>
            <a:buChar char="•"/>
          </a:pPr>
          <a:r>
            <a:rPr lang="en-US" sz="1300" kern="1200" dirty="0">
              <a:latin typeface="Gotham Rounded Book" pitchFamily="50" charset="0"/>
            </a:rPr>
            <a:t>Your mortgage loan officer will let you know what you qualify for.  You can request a free copy of your credit report at </a:t>
          </a:r>
          <a:r>
            <a:rPr lang="en-US" sz="1300" kern="1200" dirty="0">
              <a:solidFill>
                <a:srgbClr val="FF0000"/>
              </a:solidFill>
              <a:latin typeface="Gotham Rounded Book" pitchFamily="50" charset="0"/>
            </a:rPr>
            <a:t>annualcreditreport.com.</a:t>
          </a:r>
        </a:p>
      </dsp:txBody>
      <dsp:txXfrm>
        <a:off x="4441" y="1633517"/>
        <a:ext cx="2126336" cy="1568250"/>
      </dsp:txXfrm>
    </dsp:sp>
    <dsp:sp modelId="{E36CA598-D9B0-44F3-B8D1-C6A91F53A9D6}">
      <dsp:nvSpPr>
        <dsp:cNvPr id="0" name=""/>
        <dsp:cNvSpPr/>
      </dsp:nvSpPr>
      <dsp:spPr>
        <a:xfrm>
          <a:off x="2258201" y="600767"/>
          <a:ext cx="2344320" cy="918000"/>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Gotham Rounded Book" pitchFamily="50" charset="0"/>
            </a:rPr>
            <a:t>Lack of Knowledge</a:t>
          </a:r>
          <a:endParaRPr lang="en-US" sz="1700" kern="1200" dirty="0">
            <a:latin typeface="Gotham Rounded Book" pitchFamily="50" charset="0"/>
          </a:endParaRPr>
        </a:p>
      </dsp:txBody>
      <dsp:txXfrm>
        <a:off x="2717201" y="600767"/>
        <a:ext cx="1426320" cy="918000"/>
      </dsp:txXfrm>
    </dsp:sp>
    <dsp:sp modelId="{22CE00BD-796F-4DBF-ADEF-63AC82848B2A}">
      <dsp:nvSpPr>
        <dsp:cNvPr id="0" name=""/>
        <dsp:cNvSpPr/>
      </dsp:nvSpPr>
      <dsp:spPr>
        <a:xfrm>
          <a:off x="2258201" y="1633517"/>
          <a:ext cx="1875456" cy="156825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Gotham Rounded Book" pitchFamily="50" charset="0"/>
            </a:rPr>
            <a:t>You’ll learn a lot of the basics today!  Plus, your mortgage loan officer will help with anything you may not know or understand.</a:t>
          </a:r>
        </a:p>
      </dsp:txBody>
      <dsp:txXfrm>
        <a:off x="2258201" y="1633517"/>
        <a:ext cx="1875456" cy="1568250"/>
      </dsp:txXfrm>
    </dsp:sp>
    <dsp:sp modelId="{EE524E23-AD9F-46C7-BBD1-CB89E12C8D36}">
      <dsp:nvSpPr>
        <dsp:cNvPr id="0" name=""/>
        <dsp:cNvSpPr/>
      </dsp:nvSpPr>
      <dsp:spPr>
        <a:xfrm>
          <a:off x="4386522" y="600767"/>
          <a:ext cx="2344320" cy="918000"/>
        </a:xfrm>
        <a:prstGeom prst="chevron">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Gotham Rounded Book" pitchFamily="50" charset="0"/>
            </a:rPr>
            <a:t>Picking The Wrong House</a:t>
          </a:r>
          <a:endParaRPr lang="en-US" sz="1700" kern="1200" dirty="0">
            <a:latin typeface="Gotham Rounded Book" pitchFamily="50" charset="0"/>
          </a:endParaRPr>
        </a:p>
      </dsp:txBody>
      <dsp:txXfrm>
        <a:off x="4845522" y="600767"/>
        <a:ext cx="1426320" cy="918000"/>
      </dsp:txXfrm>
    </dsp:sp>
    <dsp:sp modelId="{BCF5D878-AB63-472A-9BDD-21BE770192DD}">
      <dsp:nvSpPr>
        <dsp:cNvPr id="0" name=""/>
        <dsp:cNvSpPr/>
      </dsp:nvSpPr>
      <dsp:spPr>
        <a:xfrm>
          <a:off x="4386522" y="1633517"/>
          <a:ext cx="1875456" cy="156825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Gotham Rounded Book" pitchFamily="50" charset="0"/>
            </a:rPr>
            <a:t>Knowing your “wants” and “needs” will eliminate the anxiety of choosing the wrong home.</a:t>
          </a:r>
        </a:p>
      </dsp:txBody>
      <dsp:txXfrm>
        <a:off x="4386522" y="1633517"/>
        <a:ext cx="1875456" cy="1568250"/>
      </dsp:txXfrm>
    </dsp:sp>
    <dsp:sp modelId="{ACC584F0-E918-490C-AEA5-BC9DFC8E2A40}">
      <dsp:nvSpPr>
        <dsp:cNvPr id="0" name=""/>
        <dsp:cNvSpPr/>
      </dsp:nvSpPr>
      <dsp:spPr>
        <a:xfrm>
          <a:off x="6514843" y="600767"/>
          <a:ext cx="2344320" cy="918000"/>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Gotham Rounded Book" pitchFamily="50" charset="0"/>
            </a:rPr>
            <a:t>Affordability</a:t>
          </a:r>
          <a:endParaRPr lang="en-US" sz="1600" kern="1200" dirty="0">
            <a:latin typeface="Gotham Rounded Book" pitchFamily="50" charset="0"/>
          </a:endParaRPr>
        </a:p>
      </dsp:txBody>
      <dsp:txXfrm>
        <a:off x="6973843" y="600767"/>
        <a:ext cx="1426320" cy="918000"/>
      </dsp:txXfrm>
    </dsp:sp>
    <dsp:sp modelId="{35909C1B-2F22-47A7-8417-A065E015B067}">
      <dsp:nvSpPr>
        <dsp:cNvPr id="0" name=""/>
        <dsp:cNvSpPr/>
      </dsp:nvSpPr>
      <dsp:spPr>
        <a:xfrm>
          <a:off x="6514843" y="1633517"/>
          <a:ext cx="1875456" cy="156825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otham Rounded Book" pitchFamily="50" charset="0"/>
            </a:rPr>
            <a:t>Getting pre-approved assures you that you’re capable of paying the note</a:t>
          </a:r>
        </a:p>
      </dsp:txBody>
      <dsp:txXfrm>
        <a:off x="6514843" y="1633517"/>
        <a:ext cx="1875456" cy="1568250"/>
      </dsp:txXfrm>
    </dsp:sp>
    <dsp:sp modelId="{E781FF98-E59E-4A07-ACD8-66DB1EB272B7}">
      <dsp:nvSpPr>
        <dsp:cNvPr id="0" name=""/>
        <dsp:cNvSpPr/>
      </dsp:nvSpPr>
      <dsp:spPr>
        <a:xfrm>
          <a:off x="8643163" y="600767"/>
          <a:ext cx="2427754" cy="918000"/>
        </a:xfrm>
        <a:prstGeom prst="chevron">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Gotham Rounded Book" pitchFamily="50" charset="0"/>
            </a:rPr>
            <a:t>You Never Thought </a:t>
          </a:r>
          <a:r>
            <a:rPr lang="en-US" sz="1200" b="1" kern="1200" dirty="0">
              <a:latin typeface="Gotham Rounded Book" pitchFamily="50" charset="0"/>
            </a:rPr>
            <a:t>You</a:t>
          </a:r>
          <a:r>
            <a:rPr lang="en-US" sz="1400" b="1" kern="1200" dirty="0">
              <a:latin typeface="Gotham Rounded Book" pitchFamily="50" charset="0"/>
            </a:rPr>
            <a:t> Could afford to own a home</a:t>
          </a:r>
          <a:r>
            <a:rPr lang="en-US" sz="1400" kern="1200" dirty="0">
              <a:latin typeface="Gotham Rounded Book" pitchFamily="50" charset="0"/>
            </a:rPr>
            <a:t> </a:t>
          </a:r>
        </a:p>
      </dsp:txBody>
      <dsp:txXfrm>
        <a:off x="9102163" y="600767"/>
        <a:ext cx="1509754" cy="918000"/>
      </dsp:txXfrm>
    </dsp:sp>
    <dsp:sp modelId="{97144180-F1D7-4C09-BDA3-F83F21609BC4}">
      <dsp:nvSpPr>
        <dsp:cNvPr id="0" name=""/>
        <dsp:cNvSpPr/>
      </dsp:nvSpPr>
      <dsp:spPr>
        <a:xfrm>
          <a:off x="8684880" y="1633517"/>
          <a:ext cx="1875456" cy="156825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Gotham Rounded Book" pitchFamily="50" charset="0"/>
            </a:rPr>
            <a:t>You can! </a:t>
          </a:r>
        </a:p>
        <a:p>
          <a:pPr marL="114300" lvl="1" indent="-114300" algn="l" defTabSz="622300">
            <a:lnSpc>
              <a:spcPct val="90000"/>
            </a:lnSpc>
            <a:spcBef>
              <a:spcPct val="0"/>
            </a:spcBef>
            <a:spcAft>
              <a:spcPct val="15000"/>
            </a:spcAft>
            <a:buChar char="•"/>
          </a:pPr>
          <a:r>
            <a:rPr lang="en-US" sz="1400" kern="1200" dirty="0">
              <a:latin typeface="Gotham Rounded Book" pitchFamily="50" charset="0"/>
            </a:rPr>
            <a:t>And you’ll learn how today!</a:t>
          </a:r>
        </a:p>
      </dsp:txBody>
      <dsp:txXfrm>
        <a:off x="8684880" y="1633517"/>
        <a:ext cx="1875456" cy="15682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AE65A-7477-402F-B97E-6CF0F991EA39}">
      <dsp:nvSpPr>
        <dsp:cNvPr id="0" name=""/>
        <dsp:cNvSpPr/>
      </dsp:nvSpPr>
      <dsp:spPr>
        <a:xfrm>
          <a:off x="9240" y="0"/>
          <a:ext cx="2761981" cy="1064822"/>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Gotham Rounded Bold" pitchFamily="50" charset="0"/>
            </a:rPr>
            <a:t>Webinar attachment #1 includes links to all 3 credit repositories, as well as annualcreditreport.com.  </a:t>
          </a:r>
        </a:p>
      </dsp:txBody>
      <dsp:txXfrm>
        <a:off x="40428" y="31188"/>
        <a:ext cx="2699605" cy="1002446"/>
      </dsp:txXfrm>
    </dsp:sp>
    <dsp:sp modelId="{87072CCB-C2C9-485C-81BC-4D93E835288C}">
      <dsp:nvSpPr>
        <dsp:cNvPr id="0" name=""/>
        <dsp:cNvSpPr/>
      </dsp:nvSpPr>
      <dsp:spPr>
        <a:xfrm>
          <a:off x="3047420" y="189925"/>
          <a:ext cx="585540" cy="684971"/>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047420" y="326919"/>
        <a:ext cx="409878" cy="410983"/>
      </dsp:txXfrm>
    </dsp:sp>
    <dsp:sp modelId="{13008134-B639-49A6-949D-14ECE60F0BB6}">
      <dsp:nvSpPr>
        <dsp:cNvPr id="0" name=""/>
        <dsp:cNvSpPr/>
      </dsp:nvSpPr>
      <dsp:spPr>
        <a:xfrm>
          <a:off x="3876014" y="0"/>
          <a:ext cx="2761981" cy="106482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otham Rounded Bold" pitchFamily="50" charset="0"/>
            </a:rPr>
            <a:t>Review your credit report and get prepared, so you can enjoy the lowest interest rate possible </a:t>
          </a:r>
        </a:p>
      </dsp:txBody>
      <dsp:txXfrm>
        <a:off x="3907202" y="31188"/>
        <a:ext cx="2699605" cy="1002446"/>
      </dsp:txXfrm>
    </dsp:sp>
    <dsp:sp modelId="{C5E95FD6-27BD-41F7-9F0D-AC5FBCB05917}">
      <dsp:nvSpPr>
        <dsp:cNvPr id="0" name=""/>
        <dsp:cNvSpPr/>
      </dsp:nvSpPr>
      <dsp:spPr>
        <a:xfrm>
          <a:off x="6914194" y="189925"/>
          <a:ext cx="585540" cy="684971"/>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914194" y="326919"/>
        <a:ext cx="409878" cy="410983"/>
      </dsp:txXfrm>
    </dsp:sp>
    <dsp:sp modelId="{30DA8E9A-96EE-403D-A868-0F5EF2A1C8B3}">
      <dsp:nvSpPr>
        <dsp:cNvPr id="0" name=""/>
        <dsp:cNvSpPr/>
      </dsp:nvSpPr>
      <dsp:spPr>
        <a:xfrm>
          <a:off x="7742788" y="0"/>
          <a:ext cx="2761981" cy="1064822"/>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Gotham Rounded Bold" pitchFamily="50" charset="0"/>
            </a:rPr>
            <a:t>and save cash over the life of your loan</a:t>
          </a:r>
          <a:r>
            <a:rPr lang="en-US" sz="1100" kern="1200" dirty="0"/>
            <a:t>.</a:t>
          </a:r>
        </a:p>
      </dsp:txBody>
      <dsp:txXfrm>
        <a:off x="7773976" y="31188"/>
        <a:ext cx="2699605" cy="10024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9B871-25B0-405B-B157-7B3748AA7330}">
      <dsp:nvSpPr>
        <dsp:cNvPr id="0" name=""/>
        <dsp:cNvSpPr/>
      </dsp:nvSpPr>
      <dsp:spPr>
        <a:xfrm>
          <a:off x="3639485" y="1757"/>
          <a:ext cx="1425517" cy="1425517"/>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otham Rounded Book" pitchFamily="50" charset="0"/>
            </a:rPr>
            <a:t>Make goals specific	</a:t>
          </a:r>
        </a:p>
      </dsp:txBody>
      <dsp:txXfrm>
        <a:off x="3848247" y="210519"/>
        <a:ext cx="1007993" cy="1007993"/>
      </dsp:txXfrm>
    </dsp:sp>
    <dsp:sp modelId="{38C8CB2F-D267-4749-8235-6A50A9627EF1}">
      <dsp:nvSpPr>
        <dsp:cNvPr id="0" name=""/>
        <dsp:cNvSpPr/>
      </dsp:nvSpPr>
      <dsp:spPr>
        <a:xfrm rot="1800000">
          <a:off x="5070525" y="988353"/>
          <a:ext cx="345350" cy="481112"/>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077465" y="1058674"/>
        <a:ext cx="241745" cy="288668"/>
      </dsp:txXfrm>
    </dsp:sp>
    <dsp:sp modelId="{45829432-6140-4DA0-9931-CE2075FD0726}">
      <dsp:nvSpPr>
        <dsp:cNvPr id="0" name=""/>
        <dsp:cNvSpPr/>
      </dsp:nvSpPr>
      <dsp:spPr>
        <a:xfrm>
          <a:off x="5404433" y="1072172"/>
          <a:ext cx="1603650" cy="1425517"/>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otham Rounded Book" pitchFamily="50" charset="0"/>
            </a:rPr>
            <a:t>Be prepared to compromise</a:t>
          </a:r>
        </a:p>
      </dsp:txBody>
      <dsp:txXfrm>
        <a:off x="5639282" y="1280934"/>
        <a:ext cx="1133952" cy="1007993"/>
      </dsp:txXfrm>
    </dsp:sp>
    <dsp:sp modelId="{67051DBF-19B7-4744-841B-248A2078145A}">
      <dsp:nvSpPr>
        <dsp:cNvPr id="0" name=""/>
        <dsp:cNvSpPr/>
      </dsp:nvSpPr>
      <dsp:spPr>
        <a:xfrm rot="5400000">
          <a:off x="6016700" y="2604061"/>
          <a:ext cx="379115" cy="481112"/>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6073567" y="2643416"/>
        <a:ext cx="265381" cy="288668"/>
      </dsp:txXfrm>
    </dsp:sp>
    <dsp:sp modelId="{DF253224-2512-48F9-911B-0F81616AEE00}">
      <dsp:nvSpPr>
        <dsp:cNvPr id="0" name=""/>
        <dsp:cNvSpPr/>
      </dsp:nvSpPr>
      <dsp:spPr>
        <a:xfrm>
          <a:off x="5434119" y="3213003"/>
          <a:ext cx="1544277" cy="1425517"/>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otham Rounded Book" pitchFamily="50" charset="0"/>
            </a:rPr>
            <a:t>Set realistic goals and objectives</a:t>
          </a:r>
        </a:p>
      </dsp:txBody>
      <dsp:txXfrm>
        <a:off x="5660273" y="3421765"/>
        <a:ext cx="1091969" cy="1007993"/>
      </dsp:txXfrm>
    </dsp:sp>
    <dsp:sp modelId="{1F36A1CF-AC9F-48FB-ABC3-5F0DE7E5492C}">
      <dsp:nvSpPr>
        <dsp:cNvPr id="0" name=""/>
        <dsp:cNvSpPr/>
      </dsp:nvSpPr>
      <dsp:spPr>
        <a:xfrm rot="9000000">
          <a:off x="5091174" y="4226161"/>
          <a:ext cx="356244" cy="481112"/>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10800000">
        <a:off x="5190888" y="4295665"/>
        <a:ext cx="249371" cy="288668"/>
      </dsp:txXfrm>
    </dsp:sp>
    <dsp:sp modelId="{34DA79A0-E72A-40E9-B39E-703F5E4F9326}">
      <dsp:nvSpPr>
        <dsp:cNvPr id="0" name=""/>
        <dsp:cNvSpPr/>
      </dsp:nvSpPr>
      <dsp:spPr>
        <a:xfrm>
          <a:off x="3639485" y="4283418"/>
          <a:ext cx="1425517" cy="1425517"/>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otham Rounded Book" pitchFamily="50" charset="0"/>
            </a:rPr>
            <a:t>Exercise will power</a:t>
          </a:r>
        </a:p>
      </dsp:txBody>
      <dsp:txXfrm>
        <a:off x="3848247" y="4492180"/>
        <a:ext cx="1007993" cy="1007993"/>
      </dsp:txXfrm>
    </dsp:sp>
    <dsp:sp modelId="{8B6CF10E-ECB8-4CF0-ADBA-6ED31D543A87}">
      <dsp:nvSpPr>
        <dsp:cNvPr id="0" name=""/>
        <dsp:cNvSpPr/>
      </dsp:nvSpPr>
      <dsp:spPr>
        <a:xfrm rot="12600000">
          <a:off x="3244972" y="4225778"/>
          <a:ext cx="379115" cy="481112"/>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10800000">
        <a:off x="3351087" y="4350434"/>
        <a:ext cx="265381" cy="288668"/>
      </dsp:txXfrm>
    </dsp:sp>
    <dsp:sp modelId="{C4136D0C-E7D6-46FF-982F-DD6A63C6D04A}">
      <dsp:nvSpPr>
        <dsp:cNvPr id="0" name=""/>
        <dsp:cNvSpPr/>
      </dsp:nvSpPr>
      <dsp:spPr>
        <a:xfrm>
          <a:off x="1785471" y="3213003"/>
          <a:ext cx="1425517" cy="1425517"/>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Gotham Rounded Book" pitchFamily="50" charset="0"/>
            </a:rPr>
            <a:t>Be flexible</a:t>
          </a:r>
        </a:p>
      </dsp:txBody>
      <dsp:txXfrm>
        <a:off x="1994233" y="3421765"/>
        <a:ext cx="1007993" cy="1007993"/>
      </dsp:txXfrm>
    </dsp:sp>
    <dsp:sp modelId="{F39946F1-A45F-4B67-A968-79DC5583CE11}">
      <dsp:nvSpPr>
        <dsp:cNvPr id="0" name=""/>
        <dsp:cNvSpPr/>
      </dsp:nvSpPr>
      <dsp:spPr>
        <a:xfrm rot="16200000">
          <a:off x="2308672" y="2625520"/>
          <a:ext cx="379115" cy="481112"/>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365539" y="2778609"/>
        <a:ext cx="265381" cy="288668"/>
      </dsp:txXfrm>
    </dsp:sp>
    <dsp:sp modelId="{8A902912-030E-4DF7-AA13-C494771125FB}">
      <dsp:nvSpPr>
        <dsp:cNvPr id="0" name=""/>
        <dsp:cNvSpPr/>
      </dsp:nvSpPr>
      <dsp:spPr>
        <a:xfrm>
          <a:off x="1785471" y="1072172"/>
          <a:ext cx="1425517" cy="1425517"/>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otham Rounded Book" pitchFamily="50" charset="0"/>
            </a:rPr>
            <a:t>Develop a good record keeping system</a:t>
          </a:r>
        </a:p>
      </dsp:txBody>
      <dsp:txXfrm>
        <a:off x="1994233" y="1280934"/>
        <a:ext cx="1007993" cy="1007993"/>
      </dsp:txXfrm>
    </dsp:sp>
    <dsp:sp modelId="{BF3B9790-ECFB-4A88-B7B7-137F29B5D7EF}">
      <dsp:nvSpPr>
        <dsp:cNvPr id="0" name=""/>
        <dsp:cNvSpPr/>
      </dsp:nvSpPr>
      <dsp:spPr>
        <a:xfrm rot="19800000">
          <a:off x="3226387" y="1014532"/>
          <a:ext cx="379115" cy="481112"/>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3234006" y="1139188"/>
        <a:ext cx="265381" cy="2886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7D8F3-C624-41F3-A0FD-3A1F4AADE616}">
      <dsp:nvSpPr>
        <dsp:cNvPr id="0" name=""/>
        <dsp:cNvSpPr/>
      </dsp:nvSpPr>
      <dsp:spPr>
        <a:xfrm>
          <a:off x="0" y="0"/>
          <a:ext cx="5223510" cy="2113020"/>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latin typeface="Gotham Rounded Book" pitchFamily="50" charset="0"/>
            </a:rPr>
            <a:t>Our mortgage lender partners look at:</a:t>
          </a:r>
        </a:p>
        <a:p>
          <a:pPr marL="0" lvl="0" indent="0" algn="l" defTabSz="711200">
            <a:lnSpc>
              <a:spcPct val="90000"/>
            </a:lnSpc>
            <a:spcBef>
              <a:spcPct val="0"/>
            </a:spcBef>
            <a:spcAft>
              <a:spcPct val="35000"/>
            </a:spcAft>
            <a:buNone/>
          </a:pPr>
          <a:r>
            <a:rPr lang="en-US" sz="1600" b="0" i="0" kern="1200" dirty="0">
              <a:latin typeface="Gotham Rounded Book" pitchFamily="50" charset="0"/>
            </a:rPr>
            <a:t>1. Your monthly income</a:t>
          </a:r>
        </a:p>
        <a:p>
          <a:pPr marL="0" lvl="0" indent="0" algn="l" defTabSz="711200">
            <a:lnSpc>
              <a:spcPct val="90000"/>
            </a:lnSpc>
            <a:spcBef>
              <a:spcPct val="0"/>
            </a:spcBef>
            <a:spcAft>
              <a:spcPct val="35000"/>
            </a:spcAft>
            <a:buNone/>
          </a:pPr>
          <a:r>
            <a:rPr lang="en-US" sz="1600" b="0" i="0" kern="1200" dirty="0">
              <a:latin typeface="Gotham Rounded Book" pitchFamily="50" charset="0"/>
            </a:rPr>
            <a:t>2. Credit history</a:t>
          </a:r>
        </a:p>
        <a:p>
          <a:pPr marL="0" lvl="0" indent="0" algn="l" defTabSz="711200">
            <a:lnSpc>
              <a:spcPct val="90000"/>
            </a:lnSpc>
            <a:spcBef>
              <a:spcPct val="0"/>
            </a:spcBef>
            <a:spcAft>
              <a:spcPct val="35000"/>
            </a:spcAft>
            <a:buNone/>
          </a:pPr>
          <a:r>
            <a:rPr lang="en-US" sz="1600" b="0" i="0" kern="1200" dirty="0">
              <a:latin typeface="Gotham Rounded Book" pitchFamily="50" charset="0"/>
            </a:rPr>
            <a:t>3. Debt level </a:t>
          </a:r>
        </a:p>
        <a:p>
          <a:pPr marL="0" lvl="0" indent="0" algn="l" defTabSz="711200">
            <a:lnSpc>
              <a:spcPct val="90000"/>
            </a:lnSpc>
            <a:spcBef>
              <a:spcPct val="0"/>
            </a:spcBef>
            <a:spcAft>
              <a:spcPct val="35000"/>
            </a:spcAft>
            <a:buNone/>
          </a:pPr>
          <a:r>
            <a:rPr lang="en-US" sz="1600" b="0" i="0" kern="1200" dirty="0">
              <a:latin typeface="Gotham Rounded Book" pitchFamily="50" charset="0"/>
            </a:rPr>
            <a:t>to qualify you for a WHEDA loan that best fits your needs</a:t>
          </a:r>
          <a:r>
            <a:rPr lang="en-US" sz="2400" b="0" i="0" kern="1200" dirty="0"/>
            <a:t>.</a:t>
          </a:r>
          <a:endParaRPr lang="en-US" sz="2400" kern="1200" dirty="0"/>
        </a:p>
      </dsp:txBody>
      <dsp:txXfrm>
        <a:off x="103149" y="103149"/>
        <a:ext cx="5017212" cy="1906722"/>
      </dsp:txXfrm>
    </dsp:sp>
    <dsp:sp modelId="{4C950548-3210-4806-B1F3-4BEBA231C3AD}">
      <dsp:nvSpPr>
        <dsp:cNvPr id="0" name=""/>
        <dsp:cNvSpPr/>
      </dsp:nvSpPr>
      <dsp:spPr>
        <a:xfrm>
          <a:off x="0" y="2118650"/>
          <a:ext cx="5223510" cy="243432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6584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latin typeface="Gotham Rounded Book" pitchFamily="50" charset="0"/>
            </a:rPr>
            <a:t>WHEDA offers two different options for first  mortgages:</a:t>
          </a:r>
        </a:p>
        <a:p>
          <a:pPr marL="342900" lvl="2" indent="-171450" algn="l" defTabSz="800100">
            <a:lnSpc>
              <a:spcPct val="90000"/>
            </a:lnSpc>
            <a:spcBef>
              <a:spcPct val="0"/>
            </a:spcBef>
            <a:spcAft>
              <a:spcPct val="20000"/>
            </a:spcAft>
            <a:buChar char="•"/>
          </a:pPr>
          <a:r>
            <a:rPr lang="en-US" sz="1800" kern="1200" dirty="0">
              <a:latin typeface="Gotham Rounded Book" pitchFamily="50" charset="0"/>
            </a:rPr>
            <a:t>A Conventional First  Mortgage</a:t>
          </a:r>
        </a:p>
        <a:p>
          <a:pPr marL="514350" lvl="3" indent="-171450" algn="l" defTabSz="800100">
            <a:lnSpc>
              <a:spcPct val="90000"/>
            </a:lnSpc>
            <a:spcBef>
              <a:spcPct val="0"/>
            </a:spcBef>
            <a:spcAft>
              <a:spcPct val="20000"/>
            </a:spcAft>
            <a:buChar char="•"/>
          </a:pPr>
          <a:r>
            <a:rPr lang="en-US" sz="1800" kern="1200" dirty="0">
              <a:solidFill>
                <a:srgbClr val="FF0000"/>
              </a:solidFill>
              <a:latin typeface="Gotham Rounded Book" pitchFamily="50" charset="0"/>
            </a:rPr>
            <a:t>First-Time Home Buyers (FTHB), Eligible veterans (VALOR), OR Target area purchaser receive reduced pricing if they are qualified</a:t>
          </a:r>
        </a:p>
        <a:p>
          <a:pPr marL="342900" lvl="2" indent="-171450" algn="l" defTabSz="800100">
            <a:lnSpc>
              <a:spcPct val="90000"/>
            </a:lnSpc>
            <a:spcBef>
              <a:spcPct val="0"/>
            </a:spcBef>
            <a:spcAft>
              <a:spcPct val="20000"/>
            </a:spcAft>
            <a:buChar char="•"/>
          </a:pPr>
          <a:r>
            <a:rPr lang="en-US" sz="1800" kern="1200" dirty="0">
              <a:latin typeface="Gotham Rounded Book" pitchFamily="50" charset="0"/>
            </a:rPr>
            <a:t>A Federal Housing Administrated (FHA) Mortgage</a:t>
          </a:r>
        </a:p>
      </dsp:txBody>
      <dsp:txXfrm>
        <a:off x="0" y="2118650"/>
        <a:ext cx="5223510" cy="24343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70D37-C50E-405E-A297-9D71A9B188BC}">
      <dsp:nvSpPr>
        <dsp:cNvPr id="0" name=""/>
        <dsp:cNvSpPr/>
      </dsp:nvSpPr>
      <dsp:spPr>
        <a:xfrm>
          <a:off x="0" y="19257"/>
          <a:ext cx="4459060" cy="1100165"/>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otham Rounded Book" pitchFamily="50" charset="0"/>
            </a:rPr>
            <a:t>FIND A WHEDA APPROVED LENDER</a:t>
          </a:r>
        </a:p>
        <a:p>
          <a:pPr marL="0" lvl="0" indent="0" algn="l" defTabSz="711200">
            <a:lnSpc>
              <a:spcPct val="90000"/>
            </a:lnSpc>
            <a:spcBef>
              <a:spcPct val="0"/>
            </a:spcBef>
            <a:spcAft>
              <a:spcPct val="35000"/>
            </a:spcAft>
            <a:buNone/>
          </a:pPr>
          <a:r>
            <a:rPr lang="en-US" sz="1400" kern="1200" dirty="0">
              <a:latin typeface="Gotham Rounded Book" pitchFamily="50" charset="0"/>
            </a:rPr>
            <a:t>Feel free to visit several lenders before deciding</a:t>
          </a:r>
        </a:p>
      </dsp:txBody>
      <dsp:txXfrm>
        <a:off x="53706" y="72963"/>
        <a:ext cx="4351648" cy="992753"/>
      </dsp:txXfrm>
    </dsp:sp>
    <dsp:sp modelId="{0D72232D-CFD8-45C2-84B3-78F2C9BC28DB}">
      <dsp:nvSpPr>
        <dsp:cNvPr id="0" name=""/>
        <dsp:cNvSpPr/>
      </dsp:nvSpPr>
      <dsp:spPr>
        <a:xfrm>
          <a:off x="0" y="1177023"/>
          <a:ext cx="4459060" cy="1100165"/>
        </a:xfrm>
        <a:prstGeom prst="roundRect">
          <a:avLst/>
        </a:prstGeom>
        <a:solidFill>
          <a:schemeClr val="accent4">
            <a:hueOff val="-2882012"/>
            <a:satOff val="-8122"/>
            <a:lumOff val="1097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You can find WHEDA’s statewide network of lenders by going to </a:t>
          </a:r>
          <a:r>
            <a:rPr lang="en-US" sz="2000" kern="1200" dirty="0">
              <a:solidFill>
                <a:schemeClr val="bg1"/>
              </a:solidFill>
            </a:rPr>
            <a:t>the </a:t>
          </a:r>
          <a:r>
            <a:rPr lang="en-US" sz="20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Find a WHEDA Lender</a:t>
          </a:r>
          <a:r>
            <a:rPr lang="en-US" sz="2000" kern="1200" dirty="0">
              <a:solidFill>
                <a:schemeClr val="bg1"/>
              </a:solidFill>
            </a:rPr>
            <a:t> </a:t>
          </a:r>
          <a:r>
            <a:rPr lang="en-US" sz="2000" kern="1200" dirty="0"/>
            <a:t>link:</a:t>
          </a:r>
        </a:p>
      </dsp:txBody>
      <dsp:txXfrm>
        <a:off x="53706" y="1230729"/>
        <a:ext cx="4351648" cy="992753"/>
      </dsp:txXfrm>
    </dsp:sp>
    <dsp:sp modelId="{ACD4C016-8A80-4454-A533-C2DE5BA8CB9F}">
      <dsp:nvSpPr>
        <dsp:cNvPr id="0" name=""/>
        <dsp:cNvSpPr/>
      </dsp:nvSpPr>
      <dsp:spPr>
        <a:xfrm>
          <a:off x="0" y="2277189"/>
          <a:ext cx="4459060" cy="207000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157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latin typeface="Gotham Rounded Book" pitchFamily="50" charset="0"/>
            </a:rPr>
            <a:t>You can search for a lender/bank by</a:t>
          </a:r>
        </a:p>
        <a:p>
          <a:pPr marL="342900" lvl="2" indent="-171450" algn="l" defTabSz="711200">
            <a:lnSpc>
              <a:spcPct val="90000"/>
            </a:lnSpc>
            <a:spcBef>
              <a:spcPct val="0"/>
            </a:spcBef>
            <a:spcAft>
              <a:spcPct val="20000"/>
            </a:spcAft>
            <a:buChar char="•"/>
          </a:pPr>
          <a:r>
            <a:rPr lang="en-US" sz="1600" kern="1200" dirty="0">
              <a:latin typeface="Gotham Rounded Book" pitchFamily="50" charset="0"/>
            </a:rPr>
            <a:t>Name</a:t>
          </a:r>
        </a:p>
        <a:p>
          <a:pPr marL="342900" lvl="2" indent="-171450" algn="l" defTabSz="711200">
            <a:lnSpc>
              <a:spcPct val="90000"/>
            </a:lnSpc>
            <a:spcBef>
              <a:spcPct val="0"/>
            </a:spcBef>
            <a:spcAft>
              <a:spcPct val="20000"/>
            </a:spcAft>
            <a:buChar char="•"/>
          </a:pPr>
          <a:r>
            <a:rPr lang="en-US" sz="1600" kern="1200" dirty="0">
              <a:latin typeface="Gotham Rounded Book" pitchFamily="50" charset="0"/>
            </a:rPr>
            <a:t>Specific county </a:t>
          </a:r>
        </a:p>
        <a:p>
          <a:pPr marL="342900" lvl="2" indent="-171450" algn="l" defTabSz="711200">
            <a:lnSpc>
              <a:spcPct val="90000"/>
            </a:lnSpc>
            <a:spcBef>
              <a:spcPct val="0"/>
            </a:spcBef>
            <a:spcAft>
              <a:spcPct val="20000"/>
            </a:spcAft>
            <a:buChar char="•"/>
          </a:pPr>
          <a:r>
            <a:rPr lang="en-US" sz="1600" kern="1200" dirty="0">
              <a:latin typeface="Gotham Rounded Book" pitchFamily="50" charset="0"/>
            </a:rPr>
            <a:t>Specific city in Wisconsin</a:t>
          </a:r>
        </a:p>
        <a:p>
          <a:pPr marL="171450" lvl="1" indent="-171450" algn="l" defTabSz="711200">
            <a:lnSpc>
              <a:spcPct val="90000"/>
            </a:lnSpc>
            <a:spcBef>
              <a:spcPct val="0"/>
            </a:spcBef>
            <a:spcAft>
              <a:spcPct val="20000"/>
            </a:spcAft>
            <a:buChar char="•"/>
          </a:pPr>
          <a:endParaRPr lang="en-US" sz="1600" kern="1200" dirty="0">
            <a:latin typeface="Gotham Rounded Book" pitchFamily="50" charset="0"/>
          </a:endParaRPr>
        </a:p>
        <a:p>
          <a:pPr marL="171450" lvl="1" indent="-171450" algn="l" defTabSz="711200">
            <a:lnSpc>
              <a:spcPct val="90000"/>
            </a:lnSpc>
            <a:spcBef>
              <a:spcPct val="0"/>
            </a:spcBef>
            <a:spcAft>
              <a:spcPct val="20000"/>
            </a:spcAft>
            <a:buChar char="•"/>
          </a:pPr>
          <a:r>
            <a:rPr lang="en-US" sz="1600" kern="1200" dirty="0">
              <a:latin typeface="Gotham Rounded Book" pitchFamily="50" charset="0"/>
            </a:rPr>
            <a:t>Once your search results are displayed, you can filter your results alphabetically, by county, or by city</a:t>
          </a:r>
        </a:p>
      </dsp:txBody>
      <dsp:txXfrm>
        <a:off x="0" y="2277189"/>
        <a:ext cx="4459060" cy="207000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BFFF7B-A03D-4AEE-BF86-E96EB1C0C817}" type="datetimeFigureOut">
              <a:rPr lang="en-US" smtClean="0"/>
              <a:t>6/22/2020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BC40F-E81B-4C8B-BFEB-06E9F47C62D8}" type="slidenum">
              <a:rPr lang="en-US" smtClean="0"/>
              <a:t>‹#›</a:t>
            </a:fld>
            <a:endParaRPr lang="en-US"/>
          </a:p>
        </p:txBody>
      </p:sp>
    </p:spTree>
    <p:extLst>
      <p:ext uri="{BB962C8B-B14F-4D97-AF65-F5344CB8AC3E}">
        <p14:creationId xmlns:p14="http://schemas.microsoft.com/office/powerpoint/2010/main" val="1071357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Milwaukee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E3739-B76D-44D9-97A8-2C581BE2F0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575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Madison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E3739-B76D-44D9-97A8-2C581BE2F0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289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Green Bay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E3739-B76D-44D9-97A8-2C581BE2F0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883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7BC40F-E81B-4C8B-BFEB-06E9F47C62D8}" type="slidenum">
              <a:rPr lang="en-US" smtClean="0"/>
              <a:t>33</a:t>
            </a:fld>
            <a:endParaRPr lang="en-US"/>
          </a:p>
        </p:txBody>
      </p:sp>
    </p:spTree>
    <p:extLst>
      <p:ext uri="{BB962C8B-B14F-4D97-AF65-F5344CB8AC3E}">
        <p14:creationId xmlns:p14="http://schemas.microsoft.com/office/powerpoint/2010/main" val="167334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72CA8-E1CA-4744-B163-87392AD2BA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A9DAC2-0706-40F5-A5B5-272280190C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074624-B9DA-4AF7-8493-E076D8A9A782}"/>
              </a:ext>
            </a:extLst>
          </p:cNvPr>
          <p:cNvSpPr>
            <a:spLocks noGrp="1"/>
          </p:cNvSpPr>
          <p:nvPr>
            <p:ph type="dt" sz="half" idx="10"/>
          </p:nvPr>
        </p:nvSpPr>
        <p:spPr/>
        <p:txBody>
          <a:bodyPr/>
          <a:lstStyle/>
          <a:p>
            <a:fld id="{754508D1-9D7F-43B8-9F54-6CF732846EEF}" type="datetimeFigureOut">
              <a:rPr lang="en-US" smtClean="0"/>
              <a:t>6/22/2020</a:t>
            </a:fld>
            <a:endParaRPr lang="en-US" dirty="0"/>
          </a:p>
        </p:txBody>
      </p:sp>
      <p:sp>
        <p:nvSpPr>
          <p:cNvPr id="5" name="Footer Placeholder 4">
            <a:extLst>
              <a:ext uri="{FF2B5EF4-FFF2-40B4-BE49-F238E27FC236}">
                <a16:creationId xmlns:a16="http://schemas.microsoft.com/office/drawing/2014/main" id="{E3CB7AF9-7090-4543-8AF5-610996FB33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4F026F-84AC-422E-AF73-7C99F9284F80}"/>
              </a:ext>
            </a:extLst>
          </p:cNvPr>
          <p:cNvSpPr>
            <a:spLocks noGrp="1"/>
          </p:cNvSpPr>
          <p:nvPr>
            <p:ph type="sldNum" sz="quarter" idx="12"/>
          </p:nvPr>
        </p:nvSpPr>
        <p:spPr/>
        <p:txBody>
          <a:bodyPr/>
          <a:lstStyle/>
          <a:p>
            <a:fld id="{9001FC73-3E79-4DB1-AE34-EC5E3E89F70C}" type="slidenum">
              <a:rPr lang="en-US" smtClean="0"/>
              <a:t>‹#›</a:t>
            </a:fld>
            <a:endParaRPr lang="en-US" dirty="0"/>
          </a:p>
        </p:txBody>
      </p:sp>
    </p:spTree>
    <p:extLst>
      <p:ext uri="{BB962C8B-B14F-4D97-AF65-F5344CB8AC3E}">
        <p14:creationId xmlns:p14="http://schemas.microsoft.com/office/powerpoint/2010/main" val="379625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FB10A-47FB-470E-8EAC-D4FC67348C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7934E3-3928-463B-A8DF-BBB0A1A59A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234E5-18F4-44CD-AD18-ECC0887C318A}"/>
              </a:ext>
            </a:extLst>
          </p:cNvPr>
          <p:cNvSpPr>
            <a:spLocks noGrp="1"/>
          </p:cNvSpPr>
          <p:nvPr>
            <p:ph type="dt" sz="half" idx="10"/>
          </p:nvPr>
        </p:nvSpPr>
        <p:spPr/>
        <p:txBody>
          <a:bodyPr/>
          <a:lstStyle/>
          <a:p>
            <a:fld id="{754508D1-9D7F-43B8-9F54-6CF732846EEF}" type="datetimeFigureOut">
              <a:rPr lang="en-US" smtClean="0"/>
              <a:t>6/22/2020</a:t>
            </a:fld>
            <a:endParaRPr lang="en-US" dirty="0"/>
          </a:p>
        </p:txBody>
      </p:sp>
      <p:sp>
        <p:nvSpPr>
          <p:cNvPr id="5" name="Footer Placeholder 4">
            <a:extLst>
              <a:ext uri="{FF2B5EF4-FFF2-40B4-BE49-F238E27FC236}">
                <a16:creationId xmlns:a16="http://schemas.microsoft.com/office/drawing/2014/main" id="{75D3BA4E-6517-4904-BF8E-4E0B580536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04DD9D-9137-4A9D-8C5A-C8B73DE140AD}"/>
              </a:ext>
            </a:extLst>
          </p:cNvPr>
          <p:cNvSpPr>
            <a:spLocks noGrp="1"/>
          </p:cNvSpPr>
          <p:nvPr>
            <p:ph type="sldNum" sz="quarter" idx="12"/>
          </p:nvPr>
        </p:nvSpPr>
        <p:spPr/>
        <p:txBody>
          <a:bodyPr/>
          <a:lstStyle/>
          <a:p>
            <a:fld id="{9001FC73-3E79-4DB1-AE34-EC5E3E89F70C}" type="slidenum">
              <a:rPr lang="en-US" smtClean="0"/>
              <a:t>‹#›</a:t>
            </a:fld>
            <a:endParaRPr lang="en-US" dirty="0"/>
          </a:p>
        </p:txBody>
      </p:sp>
    </p:spTree>
    <p:extLst>
      <p:ext uri="{BB962C8B-B14F-4D97-AF65-F5344CB8AC3E}">
        <p14:creationId xmlns:p14="http://schemas.microsoft.com/office/powerpoint/2010/main" val="32247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692B15-7B6B-4D5D-8FCD-291C32CCAC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EBD12F-5797-4CC6-A388-A5E519D30C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F06709-8731-4C04-B8BD-2DA99330A158}"/>
              </a:ext>
            </a:extLst>
          </p:cNvPr>
          <p:cNvSpPr>
            <a:spLocks noGrp="1"/>
          </p:cNvSpPr>
          <p:nvPr>
            <p:ph type="dt" sz="half" idx="10"/>
          </p:nvPr>
        </p:nvSpPr>
        <p:spPr/>
        <p:txBody>
          <a:bodyPr/>
          <a:lstStyle/>
          <a:p>
            <a:fld id="{754508D1-9D7F-43B8-9F54-6CF732846EEF}" type="datetimeFigureOut">
              <a:rPr lang="en-US" smtClean="0"/>
              <a:t>6/22/2020</a:t>
            </a:fld>
            <a:endParaRPr lang="en-US" dirty="0"/>
          </a:p>
        </p:txBody>
      </p:sp>
      <p:sp>
        <p:nvSpPr>
          <p:cNvPr id="5" name="Footer Placeholder 4">
            <a:extLst>
              <a:ext uri="{FF2B5EF4-FFF2-40B4-BE49-F238E27FC236}">
                <a16:creationId xmlns:a16="http://schemas.microsoft.com/office/drawing/2014/main" id="{87F7350C-D222-4348-907D-0D32BD7648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E84A5C-8AA4-4ED7-A50C-4DAC884B8C6D}"/>
              </a:ext>
            </a:extLst>
          </p:cNvPr>
          <p:cNvSpPr>
            <a:spLocks noGrp="1"/>
          </p:cNvSpPr>
          <p:nvPr>
            <p:ph type="sldNum" sz="quarter" idx="12"/>
          </p:nvPr>
        </p:nvSpPr>
        <p:spPr/>
        <p:txBody>
          <a:bodyPr/>
          <a:lstStyle/>
          <a:p>
            <a:fld id="{9001FC73-3E79-4DB1-AE34-EC5E3E89F70C}" type="slidenum">
              <a:rPr lang="en-US" smtClean="0"/>
              <a:t>‹#›</a:t>
            </a:fld>
            <a:endParaRPr lang="en-US" dirty="0"/>
          </a:p>
        </p:txBody>
      </p:sp>
    </p:spTree>
    <p:extLst>
      <p:ext uri="{BB962C8B-B14F-4D97-AF65-F5344CB8AC3E}">
        <p14:creationId xmlns:p14="http://schemas.microsoft.com/office/powerpoint/2010/main" val="272534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D66218-CF8C-094D-B030-8CA6279895BC}"/>
              </a:ext>
            </a:extLst>
          </p:cNvPr>
          <p:cNvSpPr/>
          <p:nvPr userDrawn="1"/>
        </p:nvSpPr>
        <p:spPr>
          <a:xfrm>
            <a:off x="0" y="0"/>
            <a:ext cx="685800" cy="6858000"/>
          </a:xfrm>
          <a:prstGeom prst="rect">
            <a:avLst/>
          </a:prstGeom>
          <a:solidFill>
            <a:srgbClr val="168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720F48C2-BB59-424D-9910-2F8C1E47C4E8}"/>
              </a:ext>
            </a:extLst>
          </p:cNvPr>
          <p:cNvSpPr>
            <a:spLocks noGrp="1"/>
          </p:cNvSpPr>
          <p:nvPr>
            <p:ph type="title" hasCustomPrompt="1"/>
          </p:nvPr>
        </p:nvSpPr>
        <p:spPr>
          <a:xfrm>
            <a:off x="1103538" y="327657"/>
            <a:ext cx="10380073" cy="516401"/>
          </a:xfrm>
          <a:prstGeom prst="rect">
            <a:avLst/>
          </a:prstGeom>
        </p:spPr>
        <p:txBody>
          <a:bodyPr>
            <a:normAutofit/>
          </a:bodyPr>
          <a:lstStyle>
            <a:lvl1pPr>
              <a:defRPr sz="3200" baseline="0">
                <a:solidFill>
                  <a:srgbClr val="168155"/>
                </a:solidFill>
                <a:latin typeface="Gotham Rounded Bold" pitchFamily="2" charset="77"/>
              </a:defRPr>
            </a:lvl1pPr>
          </a:lstStyle>
          <a:p>
            <a:r>
              <a:rPr lang="en-US" dirty="0"/>
              <a:t>PAGE HEADLINE</a:t>
            </a:r>
          </a:p>
        </p:txBody>
      </p:sp>
      <p:cxnSp>
        <p:nvCxnSpPr>
          <p:cNvPr id="8" name="Straight Connector 7">
            <a:extLst>
              <a:ext uri="{FF2B5EF4-FFF2-40B4-BE49-F238E27FC236}">
                <a16:creationId xmlns:a16="http://schemas.microsoft.com/office/drawing/2014/main" id="{56F2301D-DB3E-8441-B65F-0A533C5F5B40}"/>
              </a:ext>
            </a:extLst>
          </p:cNvPr>
          <p:cNvCxnSpPr>
            <a:cxnSpLocks/>
          </p:cNvCxnSpPr>
          <p:nvPr userDrawn="1"/>
        </p:nvCxnSpPr>
        <p:spPr>
          <a:xfrm>
            <a:off x="1102857" y="1034539"/>
            <a:ext cx="10380073" cy="0"/>
          </a:xfrm>
          <a:prstGeom prst="line">
            <a:avLst/>
          </a:prstGeom>
          <a:ln w="9525" cmpd="sng">
            <a:solidFill>
              <a:srgbClr val="808184"/>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a:extLst>
              <a:ext uri="{FF2B5EF4-FFF2-40B4-BE49-F238E27FC236}">
                <a16:creationId xmlns:a16="http://schemas.microsoft.com/office/drawing/2014/main" id="{775E0C3A-9CEF-3B41-8ADF-D88F0BB3767B}"/>
              </a:ext>
            </a:extLst>
          </p:cNvPr>
          <p:cNvSpPr>
            <a:spLocks noGrp="1"/>
          </p:cNvSpPr>
          <p:nvPr>
            <p:ph type="body" sz="quarter" idx="10" hasCustomPrompt="1"/>
          </p:nvPr>
        </p:nvSpPr>
        <p:spPr>
          <a:xfrm>
            <a:off x="1102856" y="1225021"/>
            <a:ext cx="10380931" cy="4549613"/>
          </a:xfrm>
          <a:prstGeom prst="rect">
            <a:avLst/>
          </a:prstGeom>
        </p:spPr>
        <p:txBody>
          <a:bodyPr>
            <a:normAutofit/>
          </a:bodyPr>
          <a:lstStyle>
            <a:lvl1pPr marL="0" indent="0">
              <a:buFontTx/>
              <a:buNone/>
              <a:defRPr sz="2400" baseline="0">
                <a:solidFill>
                  <a:schemeClr val="tx1">
                    <a:lumMod val="75000"/>
                    <a:lumOff val="25000"/>
                  </a:schemeClr>
                </a:solidFill>
                <a:latin typeface="Gotham Rounded Book" pitchFamily="2" charset="77"/>
              </a:defRPr>
            </a:lvl1pPr>
          </a:lstStyle>
          <a:p>
            <a:pPr lvl="0"/>
            <a:r>
              <a:rPr lang="en-US" dirty="0"/>
              <a:t>Update placeholder text here</a:t>
            </a:r>
          </a:p>
        </p:txBody>
      </p:sp>
      <p:sp>
        <p:nvSpPr>
          <p:cNvPr id="4" name="Rectangle 3">
            <a:extLst>
              <a:ext uri="{FF2B5EF4-FFF2-40B4-BE49-F238E27FC236}">
                <a16:creationId xmlns:a16="http://schemas.microsoft.com/office/drawing/2014/main" id="{7DA7A40E-394D-7D47-BEC9-328AC1E12134}"/>
              </a:ext>
            </a:extLst>
          </p:cNvPr>
          <p:cNvSpPr/>
          <p:nvPr userDrawn="1"/>
        </p:nvSpPr>
        <p:spPr>
          <a:xfrm rot="16200000">
            <a:off x="-3139886" y="3164373"/>
            <a:ext cx="6858000" cy="529247"/>
          </a:xfrm>
          <a:prstGeom prst="rect">
            <a:avLst/>
          </a:prstGeom>
        </p:spPr>
        <p:txBody>
          <a:bodyPr wrap="square">
            <a:spAutoFit/>
          </a:bodyPr>
          <a:lstStyle/>
          <a:p>
            <a:pPr algn="ctr">
              <a:lnSpc>
                <a:spcPts val="1660"/>
              </a:lnSpc>
              <a:spcBef>
                <a:spcPts val="0"/>
              </a:spcBef>
            </a:pPr>
            <a:endParaRPr lang="en-US" baseline="0" dirty="0">
              <a:solidFill>
                <a:schemeClr val="bg1"/>
              </a:solidFill>
              <a:latin typeface="Gotham Rounded Medium" pitchFamily="2" charset="77"/>
            </a:endParaRPr>
          </a:p>
          <a:p>
            <a:pPr algn="ctr">
              <a:lnSpc>
                <a:spcPts val="1660"/>
              </a:lnSpc>
              <a:spcBef>
                <a:spcPts val="0"/>
              </a:spcBef>
            </a:pPr>
            <a:r>
              <a:rPr lang="en-US" baseline="0" dirty="0">
                <a:solidFill>
                  <a:schemeClr val="bg1"/>
                </a:solidFill>
                <a:latin typeface="Gotham Rounded Medium" pitchFamily="2" charset="77"/>
              </a:rPr>
              <a:t>WHEDA SINGLE FAMILY TRAINING</a:t>
            </a:r>
          </a:p>
        </p:txBody>
      </p:sp>
    </p:spTree>
    <p:extLst>
      <p:ext uri="{BB962C8B-B14F-4D97-AF65-F5344CB8AC3E}">
        <p14:creationId xmlns:p14="http://schemas.microsoft.com/office/powerpoint/2010/main" val="173873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8C57-A398-4413-B2F6-F1BA481C71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34211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61555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6/22/2020</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750083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62282" y="359223"/>
            <a:ext cx="10867437" cy="527517"/>
          </a:xfrm>
        </p:spPr>
        <p:txBody>
          <a:bodyPr lIns="0" tIns="0" rIns="0" bIns="0"/>
          <a:lstStyle>
            <a:lvl1pPr>
              <a:defRPr sz="3428" b="0" i="0">
                <a:solidFill>
                  <a:srgbClr val="006D38"/>
                </a:solidFill>
                <a:latin typeface="Arial Unicode MS"/>
                <a:cs typeface="Arial Unicode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6/22/2020</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1735141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62282" y="359223"/>
            <a:ext cx="10867437" cy="527517"/>
          </a:xfrm>
        </p:spPr>
        <p:txBody>
          <a:bodyPr lIns="0" tIns="0" rIns="0" bIns="0"/>
          <a:lstStyle>
            <a:lvl1pPr>
              <a:defRPr sz="3428" b="0" i="0">
                <a:solidFill>
                  <a:srgbClr val="006D38"/>
                </a:solidFill>
                <a:latin typeface="Arial Unicode MS"/>
                <a:cs typeface="Arial Unicode MS"/>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6/22/2020</a:t>
            </a:fld>
            <a:endParaRPr lang="en-US"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4005260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62282" y="359223"/>
            <a:ext cx="10867437" cy="527517"/>
          </a:xfrm>
        </p:spPr>
        <p:txBody>
          <a:bodyPr lIns="0" tIns="0" rIns="0" bIns="0"/>
          <a:lstStyle>
            <a:lvl1pPr>
              <a:defRPr sz="3428" b="0" i="0">
                <a:solidFill>
                  <a:srgbClr val="006D38"/>
                </a:solidFill>
                <a:latin typeface="Arial Unicode MS"/>
                <a:cs typeface="Arial Unicode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6/22/2020</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3386931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6/22/2020</a:t>
            </a:fld>
            <a:endParaRPr lang="en-US"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2428801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8C57-A398-4413-B2F6-F1BA481C71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65150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B3EA3-F041-4503-ABBB-66DAE9170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632C59-BAFE-40D0-9D04-EFFF3B2B6F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103FB-E889-4792-894F-D3BD1D8EEC5C}"/>
              </a:ext>
            </a:extLst>
          </p:cNvPr>
          <p:cNvSpPr>
            <a:spLocks noGrp="1"/>
          </p:cNvSpPr>
          <p:nvPr>
            <p:ph type="dt" sz="half" idx="10"/>
          </p:nvPr>
        </p:nvSpPr>
        <p:spPr/>
        <p:txBody>
          <a:bodyPr/>
          <a:lstStyle/>
          <a:p>
            <a:fld id="{754508D1-9D7F-43B8-9F54-6CF732846EEF}" type="datetimeFigureOut">
              <a:rPr lang="en-US" smtClean="0"/>
              <a:t>6/22/2020</a:t>
            </a:fld>
            <a:endParaRPr lang="en-US" dirty="0"/>
          </a:p>
        </p:txBody>
      </p:sp>
      <p:sp>
        <p:nvSpPr>
          <p:cNvPr id="5" name="Footer Placeholder 4">
            <a:extLst>
              <a:ext uri="{FF2B5EF4-FFF2-40B4-BE49-F238E27FC236}">
                <a16:creationId xmlns:a16="http://schemas.microsoft.com/office/drawing/2014/main" id="{3BB2938B-8516-4A7A-955A-0F5C75942E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634263-5D91-4E54-BE10-D490700A26CB}"/>
              </a:ext>
            </a:extLst>
          </p:cNvPr>
          <p:cNvSpPr>
            <a:spLocks noGrp="1"/>
          </p:cNvSpPr>
          <p:nvPr>
            <p:ph type="sldNum" sz="quarter" idx="12"/>
          </p:nvPr>
        </p:nvSpPr>
        <p:spPr/>
        <p:txBody>
          <a:bodyPr/>
          <a:lstStyle/>
          <a:p>
            <a:fld id="{9001FC73-3E79-4DB1-AE34-EC5E3E89F70C}" type="slidenum">
              <a:rPr lang="en-US" smtClean="0"/>
              <a:t>‹#›</a:t>
            </a:fld>
            <a:endParaRPr lang="en-US" dirty="0"/>
          </a:p>
        </p:txBody>
      </p:sp>
    </p:spTree>
    <p:extLst>
      <p:ext uri="{BB962C8B-B14F-4D97-AF65-F5344CB8AC3E}">
        <p14:creationId xmlns:p14="http://schemas.microsoft.com/office/powerpoint/2010/main" val="3878824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0714-9DF3-4872-8740-B156ED49D5B2}"/>
              </a:ext>
            </a:extLst>
          </p:cNvPr>
          <p:cNvSpPr>
            <a:spLocks noGrp="1"/>
          </p:cNvSpPr>
          <p:nvPr>
            <p:ph type="ctrTitle"/>
          </p:nvPr>
        </p:nvSpPr>
        <p:spPr>
          <a:xfrm>
            <a:off x="1524000" y="296740"/>
            <a:ext cx="9144000" cy="608783"/>
          </a:xfrm>
          <a:prstGeom prst="rect">
            <a:avLst/>
          </a:prstGeom>
        </p:spPr>
        <p:txBody>
          <a:bodyPr anchor="b">
            <a:normAutofit/>
          </a:bodyPr>
          <a:lstStyle>
            <a:lvl1pPr algn="ctr">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CC0A652-DCA3-4A20-A9DD-FE10FBA42C74}"/>
              </a:ext>
            </a:extLst>
          </p:cNvPr>
          <p:cNvSpPr>
            <a:spLocks noGrp="1"/>
          </p:cNvSpPr>
          <p:nvPr>
            <p:ph type="subTitle" idx="1"/>
          </p:nvPr>
        </p:nvSpPr>
        <p:spPr>
          <a:xfrm>
            <a:off x="1524000" y="1038687"/>
            <a:ext cx="9144000" cy="421911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a:extLst>
              <a:ext uri="{FF2B5EF4-FFF2-40B4-BE49-F238E27FC236}">
                <a16:creationId xmlns:a16="http://schemas.microsoft.com/office/drawing/2014/main" id="{4E1B0981-A1ED-49BD-AA73-C01B4260221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spTree>
    <p:extLst>
      <p:ext uri="{BB962C8B-B14F-4D97-AF65-F5344CB8AC3E}">
        <p14:creationId xmlns:p14="http://schemas.microsoft.com/office/powerpoint/2010/main" val="94218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DD238B-A883-4FE2-8D08-CA3D4ED7C1D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D522A3AE-95DE-4682-88CE-1915CAB99FB7}"/>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sp>
        <p:nvSpPr>
          <p:cNvPr id="8" name="Title 1">
            <a:extLst>
              <a:ext uri="{FF2B5EF4-FFF2-40B4-BE49-F238E27FC236}">
                <a16:creationId xmlns:a16="http://schemas.microsoft.com/office/drawing/2014/main" id="{8354FA18-660A-4049-9281-1EC2B6F95DA6}"/>
              </a:ext>
            </a:extLst>
          </p:cNvPr>
          <p:cNvSpPr>
            <a:spLocks noGrp="1"/>
          </p:cNvSpPr>
          <p:nvPr>
            <p:ph type="ctrTitle"/>
          </p:nvPr>
        </p:nvSpPr>
        <p:spPr>
          <a:xfrm>
            <a:off x="1524000" y="296740"/>
            <a:ext cx="9144000" cy="608783"/>
          </a:xfrm>
          <a:prstGeom prst="rect">
            <a:avLst/>
          </a:prstGeom>
        </p:spPr>
        <p:txBody>
          <a:bodyPr anchor="b">
            <a:normAutofit/>
          </a:bodyPr>
          <a:lstStyle>
            <a:lvl1pPr algn="ctr">
              <a:defRPr sz="3600"/>
            </a:lvl1pPr>
          </a:lstStyle>
          <a:p>
            <a:r>
              <a:rPr lang="en-US"/>
              <a:t>Click to edit Master title style</a:t>
            </a:r>
            <a:endParaRPr lang="en-US" dirty="0"/>
          </a:p>
        </p:txBody>
      </p:sp>
    </p:spTree>
    <p:extLst>
      <p:ext uri="{BB962C8B-B14F-4D97-AF65-F5344CB8AC3E}">
        <p14:creationId xmlns:p14="http://schemas.microsoft.com/office/powerpoint/2010/main" val="1838460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0EB95A-0666-4ACB-ACCD-8B3E97B33126}"/>
              </a:ext>
            </a:extLst>
          </p:cNvPr>
          <p:cNvSpPr>
            <a:spLocks noGrp="1"/>
          </p:cNvSpPr>
          <p:nvPr>
            <p:ph type="body" idx="1"/>
          </p:nvPr>
        </p:nvSpPr>
        <p:spPr>
          <a:xfrm>
            <a:off x="831850" y="1127465"/>
            <a:ext cx="10515600" cy="4962186"/>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Box 6">
            <a:extLst>
              <a:ext uri="{FF2B5EF4-FFF2-40B4-BE49-F238E27FC236}">
                <a16:creationId xmlns:a16="http://schemas.microsoft.com/office/drawing/2014/main" id="{11ED4F6E-C7C0-45E0-A822-DD35862E8298}"/>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sp>
        <p:nvSpPr>
          <p:cNvPr id="8" name="Title 1">
            <a:extLst>
              <a:ext uri="{FF2B5EF4-FFF2-40B4-BE49-F238E27FC236}">
                <a16:creationId xmlns:a16="http://schemas.microsoft.com/office/drawing/2014/main" id="{F971FBEF-E9DE-4B6A-B15F-ABF99ABE2758}"/>
              </a:ext>
            </a:extLst>
          </p:cNvPr>
          <p:cNvSpPr>
            <a:spLocks noGrp="1"/>
          </p:cNvSpPr>
          <p:nvPr>
            <p:ph type="ctrTitle"/>
          </p:nvPr>
        </p:nvSpPr>
        <p:spPr>
          <a:xfrm>
            <a:off x="1524000" y="296740"/>
            <a:ext cx="9144000" cy="608783"/>
          </a:xfrm>
          <a:prstGeom prst="rect">
            <a:avLst/>
          </a:prstGeom>
        </p:spPr>
        <p:txBody>
          <a:bodyPr anchor="b">
            <a:normAutofit/>
          </a:bodyPr>
          <a:lstStyle>
            <a:lvl1pPr algn="ctr">
              <a:defRPr sz="3600"/>
            </a:lvl1pPr>
          </a:lstStyle>
          <a:p>
            <a:r>
              <a:rPr lang="en-US"/>
              <a:t>Click to edit Master title style</a:t>
            </a:r>
            <a:endParaRPr lang="en-US" dirty="0"/>
          </a:p>
        </p:txBody>
      </p:sp>
    </p:spTree>
    <p:extLst>
      <p:ext uri="{BB962C8B-B14F-4D97-AF65-F5344CB8AC3E}">
        <p14:creationId xmlns:p14="http://schemas.microsoft.com/office/powerpoint/2010/main" val="2648100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C89FC7-9594-41D1-9F83-53459E81C96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C551F06-0DAD-4698-A1B7-32E928F177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1326B10C-AF16-44D2-9885-C043950A1236}"/>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sp>
        <p:nvSpPr>
          <p:cNvPr id="9" name="Title 1">
            <a:extLst>
              <a:ext uri="{FF2B5EF4-FFF2-40B4-BE49-F238E27FC236}">
                <a16:creationId xmlns:a16="http://schemas.microsoft.com/office/drawing/2014/main" id="{F2260D10-FD2E-4788-9144-AD0F67853AFF}"/>
              </a:ext>
            </a:extLst>
          </p:cNvPr>
          <p:cNvSpPr>
            <a:spLocks noGrp="1"/>
          </p:cNvSpPr>
          <p:nvPr>
            <p:ph type="ctrTitle"/>
          </p:nvPr>
        </p:nvSpPr>
        <p:spPr>
          <a:xfrm>
            <a:off x="1524000" y="296740"/>
            <a:ext cx="9144000" cy="608783"/>
          </a:xfrm>
          <a:prstGeom prst="rect">
            <a:avLst/>
          </a:prstGeom>
        </p:spPr>
        <p:txBody>
          <a:bodyPr anchor="b">
            <a:normAutofit/>
          </a:bodyPr>
          <a:lstStyle>
            <a:lvl1pPr algn="ctr">
              <a:defRPr sz="3600"/>
            </a:lvl1pPr>
          </a:lstStyle>
          <a:p>
            <a:r>
              <a:rPr lang="en-US"/>
              <a:t>Click to edit Master title style</a:t>
            </a:r>
            <a:endParaRPr lang="en-US" dirty="0"/>
          </a:p>
        </p:txBody>
      </p:sp>
    </p:spTree>
    <p:extLst>
      <p:ext uri="{BB962C8B-B14F-4D97-AF65-F5344CB8AC3E}">
        <p14:creationId xmlns:p14="http://schemas.microsoft.com/office/powerpoint/2010/main" val="4217397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ADB0-212D-41E2-924C-FE440A7955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B175B3-FAED-418F-8929-BCBD13931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E0FAB-AAD4-48BB-8C79-6A74187FF4A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0BD30A-76B1-400C-98F3-F2EF0FEBAFF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61FCCE-ADE0-4ED1-82D4-C4722381F6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A94380BA-7122-493D-8CEF-DD23EEB862FF}"/>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spTree>
    <p:extLst>
      <p:ext uri="{BB962C8B-B14F-4D97-AF65-F5344CB8AC3E}">
        <p14:creationId xmlns:p14="http://schemas.microsoft.com/office/powerpoint/2010/main" val="1047185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82DD-6D43-4A0E-9272-EEDFC6FEBC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TextBox 5">
            <a:extLst>
              <a:ext uri="{FF2B5EF4-FFF2-40B4-BE49-F238E27FC236}">
                <a16:creationId xmlns:a16="http://schemas.microsoft.com/office/drawing/2014/main" id="{E0855EB2-9748-49E5-B661-CCAE535DAEAE}"/>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spTree>
    <p:extLst>
      <p:ext uri="{BB962C8B-B14F-4D97-AF65-F5344CB8AC3E}">
        <p14:creationId xmlns:p14="http://schemas.microsoft.com/office/powerpoint/2010/main" val="3523957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D4CE84-C30E-44AF-871E-199A3FC9B7B7}"/>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spTree>
    <p:extLst>
      <p:ext uri="{BB962C8B-B14F-4D97-AF65-F5344CB8AC3E}">
        <p14:creationId xmlns:p14="http://schemas.microsoft.com/office/powerpoint/2010/main" val="2743529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6202-EF13-49FC-9811-7176897B2F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D7534-4357-44B7-9E66-9D711337B92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4BD21B-CBB3-4A0D-9FC5-279C97D353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Box 7">
            <a:extLst>
              <a:ext uri="{FF2B5EF4-FFF2-40B4-BE49-F238E27FC236}">
                <a16:creationId xmlns:a16="http://schemas.microsoft.com/office/drawing/2014/main" id="{B8419945-D2D3-4EE1-8B3B-A5E3E66D1107}"/>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spTree>
    <p:extLst>
      <p:ext uri="{BB962C8B-B14F-4D97-AF65-F5344CB8AC3E}">
        <p14:creationId xmlns:p14="http://schemas.microsoft.com/office/powerpoint/2010/main" val="1616243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DACEF-C806-42AF-B86A-A7282D73F46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E4120A-9443-41BC-8992-3DB78AF496B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87F16C5-A1C1-47A9-B4BB-476ABAC2C6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Box 7">
            <a:extLst>
              <a:ext uri="{FF2B5EF4-FFF2-40B4-BE49-F238E27FC236}">
                <a16:creationId xmlns:a16="http://schemas.microsoft.com/office/drawing/2014/main" id="{CE3858D9-0454-4B61-94A9-1DCE8458FB49}"/>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spTree>
    <p:extLst>
      <p:ext uri="{BB962C8B-B14F-4D97-AF65-F5344CB8AC3E}">
        <p14:creationId xmlns:p14="http://schemas.microsoft.com/office/powerpoint/2010/main" val="3394439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C9236-E2ED-4953-AC0E-DE8CEB5610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3A6612-96A1-46F0-B56B-566A88962D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0655B22-7D9C-4CA1-A381-D90F5B6E1695}"/>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spTree>
    <p:extLst>
      <p:ext uri="{BB962C8B-B14F-4D97-AF65-F5344CB8AC3E}">
        <p14:creationId xmlns:p14="http://schemas.microsoft.com/office/powerpoint/2010/main" val="403253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018E2-391D-4DA8-962F-D9B1F56B7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958798-348B-47CE-A10B-66C2491FFF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D36D8B-3F6B-47B2-B034-81D41FB3D651}"/>
              </a:ext>
            </a:extLst>
          </p:cNvPr>
          <p:cNvSpPr>
            <a:spLocks noGrp="1"/>
          </p:cNvSpPr>
          <p:nvPr>
            <p:ph type="dt" sz="half" idx="10"/>
          </p:nvPr>
        </p:nvSpPr>
        <p:spPr/>
        <p:txBody>
          <a:bodyPr/>
          <a:lstStyle/>
          <a:p>
            <a:fld id="{754508D1-9D7F-43B8-9F54-6CF732846EEF}" type="datetimeFigureOut">
              <a:rPr lang="en-US" smtClean="0"/>
              <a:t>6/22/2020</a:t>
            </a:fld>
            <a:endParaRPr lang="en-US" dirty="0"/>
          </a:p>
        </p:txBody>
      </p:sp>
      <p:sp>
        <p:nvSpPr>
          <p:cNvPr id="5" name="Footer Placeholder 4">
            <a:extLst>
              <a:ext uri="{FF2B5EF4-FFF2-40B4-BE49-F238E27FC236}">
                <a16:creationId xmlns:a16="http://schemas.microsoft.com/office/drawing/2014/main" id="{D7207146-8F0A-4619-83D8-8A6D173A79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655BF7-CE7A-4D7D-BE65-37695870D6D0}"/>
              </a:ext>
            </a:extLst>
          </p:cNvPr>
          <p:cNvSpPr>
            <a:spLocks noGrp="1"/>
          </p:cNvSpPr>
          <p:nvPr>
            <p:ph type="sldNum" sz="quarter" idx="12"/>
          </p:nvPr>
        </p:nvSpPr>
        <p:spPr/>
        <p:txBody>
          <a:bodyPr/>
          <a:lstStyle/>
          <a:p>
            <a:fld id="{9001FC73-3E79-4DB1-AE34-EC5E3E89F70C}" type="slidenum">
              <a:rPr lang="en-US" smtClean="0"/>
              <a:t>‹#›</a:t>
            </a:fld>
            <a:endParaRPr lang="en-US" dirty="0"/>
          </a:p>
        </p:txBody>
      </p:sp>
    </p:spTree>
    <p:extLst>
      <p:ext uri="{BB962C8B-B14F-4D97-AF65-F5344CB8AC3E}">
        <p14:creationId xmlns:p14="http://schemas.microsoft.com/office/powerpoint/2010/main" val="2133709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985D5B-8FA7-40EB-9678-8CD5572146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B4FB3-57F2-405D-B7E5-D5FCDC70410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BFD43728-94B7-436F-AA75-92ADCCD672C6}"/>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spTree>
    <p:extLst>
      <p:ext uri="{BB962C8B-B14F-4D97-AF65-F5344CB8AC3E}">
        <p14:creationId xmlns:p14="http://schemas.microsoft.com/office/powerpoint/2010/main" val="344545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C63F-483B-4901-BC04-DF0ED3B48B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F6DF3-9E8F-41E4-B92D-77A302A7AF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296434-2559-4679-909E-48AF54280A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085A5A-7776-4B55-B8D3-454326F4D00D}"/>
              </a:ext>
            </a:extLst>
          </p:cNvPr>
          <p:cNvSpPr>
            <a:spLocks noGrp="1"/>
          </p:cNvSpPr>
          <p:nvPr>
            <p:ph type="dt" sz="half" idx="10"/>
          </p:nvPr>
        </p:nvSpPr>
        <p:spPr/>
        <p:txBody>
          <a:bodyPr/>
          <a:lstStyle/>
          <a:p>
            <a:fld id="{754508D1-9D7F-43B8-9F54-6CF732846EEF}" type="datetimeFigureOut">
              <a:rPr lang="en-US" smtClean="0"/>
              <a:t>6/22/2020</a:t>
            </a:fld>
            <a:endParaRPr lang="en-US" dirty="0"/>
          </a:p>
        </p:txBody>
      </p:sp>
      <p:sp>
        <p:nvSpPr>
          <p:cNvPr id="6" name="Footer Placeholder 5">
            <a:extLst>
              <a:ext uri="{FF2B5EF4-FFF2-40B4-BE49-F238E27FC236}">
                <a16:creationId xmlns:a16="http://schemas.microsoft.com/office/drawing/2014/main" id="{EB2A0D1C-E60C-4C55-AF43-0FF27983101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EF08FD-BC33-44B8-8616-C36F91B710DA}"/>
              </a:ext>
            </a:extLst>
          </p:cNvPr>
          <p:cNvSpPr>
            <a:spLocks noGrp="1"/>
          </p:cNvSpPr>
          <p:nvPr>
            <p:ph type="sldNum" sz="quarter" idx="12"/>
          </p:nvPr>
        </p:nvSpPr>
        <p:spPr/>
        <p:txBody>
          <a:bodyPr/>
          <a:lstStyle/>
          <a:p>
            <a:fld id="{9001FC73-3E79-4DB1-AE34-EC5E3E89F70C}" type="slidenum">
              <a:rPr lang="en-US" smtClean="0"/>
              <a:t>‹#›</a:t>
            </a:fld>
            <a:endParaRPr lang="en-US" dirty="0"/>
          </a:p>
        </p:txBody>
      </p:sp>
    </p:spTree>
    <p:extLst>
      <p:ext uri="{BB962C8B-B14F-4D97-AF65-F5344CB8AC3E}">
        <p14:creationId xmlns:p14="http://schemas.microsoft.com/office/powerpoint/2010/main" val="700195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FB3A3-820C-48B0-A210-6ADAA92D40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44F597-7506-43C6-BF60-E601A0D564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C49DD9-01C5-4F02-9992-EBCCC7F367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91DBC9-B923-4BAD-A6B3-50395D9C20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1D6196-F755-4E07-ADB9-CE6689E07F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9F508B-B26F-4F76-8FC2-E91D04DAE0B8}"/>
              </a:ext>
            </a:extLst>
          </p:cNvPr>
          <p:cNvSpPr>
            <a:spLocks noGrp="1"/>
          </p:cNvSpPr>
          <p:nvPr>
            <p:ph type="dt" sz="half" idx="10"/>
          </p:nvPr>
        </p:nvSpPr>
        <p:spPr/>
        <p:txBody>
          <a:bodyPr/>
          <a:lstStyle/>
          <a:p>
            <a:fld id="{754508D1-9D7F-43B8-9F54-6CF732846EEF}" type="datetimeFigureOut">
              <a:rPr lang="en-US" smtClean="0"/>
              <a:t>6/22/2020</a:t>
            </a:fld>
            <a:endParaRPr lang="en-US" dirty="0"/>
          </a:p>
        </p:txBody>
      </p:sp>
      <p:sp>
        <p:nvSpPr>
          <p:cNvPr id="8" name="Footer Placeholder 7">
            <a:extLst>
              <a:ext uri="{FF2B5EF4-FFF2-40B4-BE49-F238E27FC236}">
                <a16:creationId xmlns:a16="http://schemas.microsoft.com/office/drawing/2014/main" id="{79DDF63E-D655-4D38-B878-C0571B86F32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1B177C8-C800-4E48-A3F0-01288F19DD4F}"/>
              </a:ext>
            </a:extLst>
          </p:cNvPr>
          <p:cNvSpPr>
            <a:spLocks noGrp="1"/>
          </p:cNvSpPr>
          <p:nvPr>
            <p:ph type="sldNum" sz="quarter" idx="12"/>
          </p:nvPr>
        </p:nvSpPr>
        <p:spPr/>
        <p:txBody>
          <a:bodyPr/>
          <a:lstStyle/>
          <a:p>
            <a:fld id="{9001FC73-3E79-4DB1-AE34-EC5E3E89F70C}" type="slidenum">
              <a:rPr lang="en-US" smtClean="0"/>
              <a:t>‹#›</a:t>
            </a:fld>
            <a:endParaRPr lang="en-US" dirty="0"/>
          </a:p>
        </p:txBody>
      </p:sp>
    </p:spTree>
    <p:extLst>
      <p:ext uri="{BB962C8B-B14F-4D97-AF65-F5344CB8AC3E}">
        <p14:creationId xmlns:p14="http://schemas.microsoft.com/office/powerpoint/2010/main" val="1255820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72025-E25D-4F67-AB69-0400B99F47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A9C5E0-DF3E-4425-A69C-7B4BE978EEF6}"/>
              </a:ext>
            </a:extLst>
          </p:cNvPr>
          <p:cNvSpPr>
            <a:spLocks noGrp="1"/>
          </p:cNvSpPr>
          <p:nvPr>
            <p:ph type="dt" sz="half" idx="10"/>
          </p:nvPr>
        </p:nvSpPr>
        <p:spPr/>
        <p:txBody>
          <a:bodyPr/>
          <a:lstStyle/>
          <a:p>
            <a:fld id="{754508D1-9D7F-43B8-9F54-6CF732846EEF}" type="datetimeFigureOut">
              <a:rPr lang="en-US" smtClean="0"/>
              <a:t>6/22/2020</a:t>
            </a:fld>
            <a:endParaRPr lang="en-US" dirty="0"/>
          </a:p>
        </p:txBody>
      </p:sp>
      <p:sp>
        <p:nvSpPr>
          <p:cNvPr id="4" name="Footer Placeholder 3">
            <a:extLst>
              <a:ext uri="{FF2B5EF4-FFF2-40B4-BE49-F238E27FC236}">
                <a16:creationId xmlns:a16="http://schemas.microsoft.com/office/drawing/2014/main" id="{0D05D8DF-0987-46CE-82D6-E15E72C10A0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59DBAF5-75DD-4DFD-B98C-D0F8AC83C06A}"/>
              </a:ext>
            </a:extLst>
          </p:cNvPr>
          <p:cNvSpPr>
            <a:spLocks noGrp="1"/>
          </p:cNvSpPr>
          <p:nvPr>
            <p:ph type="sldNum" sz="quarter" idx="12"/>
          </p:nvPr>
        </p:nvSpPr>
        <p:spPr/>
        <p:txBody>
          <a:bodyPr/>
          <a:lstStyle/>
          <a:p>
            <a:fld id="{9001FC73-3E79-4DB1-AE34-EC5E3E89F70C}" type="slidenum">
              <a:rPr lang="en-US" smtClean="0"/>
              <a:t>‹#›</a:t>
            </a:fld>
            <a:endParaRPr lang="en-US" dirty="0"/>
          </a:p>
        </p:txBody>
      </p:sp>
    </p:spTree>
    <p:extLst>
      <p:ext uri="{BB962C8B-B14F-4D97-AF65-F5344CB8AC3E}">
        <p14:creationId xmlns:p14="http://schemas.microsoft.com/office/powerpoint/2010/main" val="1769098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58D3B-5F92-44AB-BDDF-C1AF02D83AC9}"/>
              </a:ext>
            </a:extLst>
          </p:cNvPr>
          <p:cNvSpPr>
            <a:spLocks noGrp="1"/>
          </p:cNvSpPr>
          <p:nvPr>
            <p:ph type="dt" sz="half" idx="10"/>
          </p:nvPr>
        </p:nvSpPr>
        <p:spPr/>
        <p:txBody>
          <a:bodyPr/>
          <a:lstStyle/>
          <a:p>
            <a:fld id="{754508D1-9D7F-43B8-9F54-6CF732846EEF}" type="datetimeFigureOut">
              <a:rPr lang="en-US" smtClean="0"/>
              <a:t>6/22/2020</a:t>
            </a:fld>
            <a:endParaRPr lang="en-US" dirty="0"/>
          </a:p>
        </p:txBody>
      </p:sp>
      <p:sp>
        <p:nvSpPr>
          <p:cNvPr id="3" name="Footer Placeholder 2">
            <a:extLst>
              <a:ext uri="{FF2B5EF4-FFF2-40B4-BE49-F238E27FC236}">
                <a16:creationId xmlns:a16="http://schemas.microsoft.com/office/drawing/2014/main" id="{B9FE61B2-7312-4678-B2D7-1B7BF1FEF8B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077EF5D-2122-47F4-B43B-4DB24C8A6158}"/>
              </a:ext>
            </a:extLst>
          </p:cNvPr>
          <p:cNvSpPr>
            <a:spLocks noGrp="1"/>
          </p:cNvSpPr>
          <p:nvPr>
            <p:ph type="sldNum" sz="quarter" idx="12"/>
          </p:nvPr>
        </p:nvSpPr>
        <p:spPr/>
        <p:txBody>
          <a:bodyPr/>
          <a:lstStyle/>
          <a:p>
            <a:fld id="{9001FC73-3E79-4DB1-AE34-EC5E3E89F70C}" type="slidenum">
              <a:rPr lang="en-US" smtClean="0"/>
              <a:t>‹#›</a:t>
            </a:fld>
            <a:endParaRPr lang="en-US" dirty="0"/>
          </a:p>
        </p:txBody>
      </p:sp>
    </p:spTree>
    <p:extLst>
      <p:ext uri="{BB962C8B-B14F-4D97-AF65-F5344CB8AC3E}">
        <p14:creationId xmlns:p14="http://schemas.microsoft.com/office/powerpoint/2010/main" val="1485394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0BD5-BE86-4D2B-BFD3-DA6D9DB4C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80EFC1-3A0B-4B2D-86B8-2C6B013665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0E333F-2CF4-4AEB-B781-5202FCD6B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06C368-DFF4-4E51-9258-CEAA91110E54}"/>
              </a:ext>
            </a:extLst>
          </p:cNvPr>
          <p:cNvSpPr>
            <a:spLocks noGrp="1"/>
          </p:cNvSpPr>
          <p:nvPr>
            <p:ph type="dt" sz="half" idx="10"/>
          </p:nvPr>
        </p:nvSpPr>
        <p:spPr/>
        <p:txBody>
          <a:bodyPr/>
          <a:lstStyle/>
          <a:p>
            <a:fld id="{754508D1-9D7F-43B8-9F54-6CF732846EEF}" type="datetimeFigureOut">
              <a:rPr lang="en-US" smtClean="0"/>
              <a:t>6/22/2020</a:t>
            </a:fld>
            <a:endParaRPr lang="en-US" dirty="0"/>
          </a:p>
        </p:txBody>
      </p:sp>
      <p:sp>
        <p:nvSpPr>
          <p:cNvPr id="6" name="Footer Placeholder 5">
            <a:extLst>
              <a:ext uri="{FF2B5EF4-FFF2-40B4-BE49-F238E27FC236}">
                <a16:creationId xmlns:a16="http://schemas.microsoft.com/office/drawing/2014/main" id="{6D4E4806-8CEE-43DC-8A91-F938CDBD0D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1A1B1C-CF71-43C1-8CE1-D506412DB6B0}"/>
              </a:ext>
            </a:extLst>
          </p:cNvPr>
          <p:cNvSpPr>
            <a:spLocks noGrp="1"/>
          </p:cNvSpPr>
          <p:nvPr>
            <p:ph type="sldNum" sz="quarter" idx="12"/>
          </p:nvPr>
        </p:nvSpPr>
        <p:spPr/>
        <p:txBody>
          <a:bodyPr/>
          <a:lstStyle/>
          <a:p>
            <a:fld id="{9001FC73-3E79-4DB1-AE34-EC5E3E89F70C}" type="slidenum">
              <a:rPr lang="en-US" smtClean="0"/>
              <a:t>‹#›</a:t>
            </a:fld>
            <a:endParaRPr lang="en-US" dirty="0"/>
          </a:p>
        </p:txBody>
      </p:sp>
    </p:spTree>
    <p:extLst>
      <p:ext uri="{BB962C8B-B14F-4D97-AF65-F5344CB8AC3E}">
        <p14:creationId xmlns:p14="http://schemas.microsoft.com/office/powerpoint/2010/main" val="656742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E40B-1358-44D8-9438-C63556244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4563D0-88D2-495D-ADB2-5F24DD512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04B3100-2928-4442-9624-DAB152D801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BAE37-D2F3-4950-9065-EE375372B6F0}"/>
              </a:ext>
            </a:extLst>
          </p:cNvPr>
          <p:cNvSpPr>
            <a:spLocks noGrp="1"/>
          </p:cNvSpPr>
          <p:nvPr>
            <p:ph type="dt" sz="half" idx="10"/>
          </p:nvPr>
        </p:nvSpPr>
        <p:spPr/>
        <p:txBody>
          <a:bodyPr/>
          <a:lstStyle/>
          <a:p>
            <a:fld id="{754508D1-9D7F-43B8-9F54-6CF732846EEF}" type="datetimeFigureOut">
              <a:rPr lang="en-US" smtClean="0"/>
              <a:t>6/22/2020</a:t>
            </a:fld>
            <a:endParaRPr lang="en-US" dirty="0"/>
          </a:p>
        </p:txBody>
      </p:sp>
      <p:sp>
        <p:nvSpPr>
          <p:cNvPr id="6" name="Footer Placeholder 5">
            <a:extLst>
              <a:ext uri="{FF2B5EF4-FFF2-40B4-BE49-F238E27FC236}">
                <a16:creationId xmlns:a16="http://schemas.microsoft.com/office/drawing/2014/main" id="{44124CE8-B62B-44B5-B881-9B111FE3498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0F67A31-1977-493C-A163-FEDC1878E946}"/>
              </a:ext>
            </a:extLst>
          </p:cNvPr>
          <p:cNvSpPr>
            <a:spLocks noGrp="1"/>
          </p:cNvSpPr>
          <p:nvPr>
            <p:ph type="sldNum" sz="quarter" idx="12"/>
          </p:nvPr>
        </p:nvSpPr>
        <p:spPr/>
        <p:txBody>
          <a:bodyPr/>
          <a:lstStyle/>
          <a:p>
            <a:fld id="{9001FC73-3E79-4DB1-AE34-EC5E3E89F70C}" type="slidenum">
              <a:rPr lang="en-US" smtClean="0"/>
              <a:t>‹#›</a:t>
            </a:fld>
            <a:endParaRPr lang="en-US" dirty="0"/>
          </a:p>
        </p:txBody>
      </p:sp>
    </p:spTree>
    <p:extLst>
      <p:ext uri="{BB962C8B-B14F-4D97-AF65-F5344CB8AC3E}">
        <p14:creationId xmlns:p14="http://schemas.microsoft.com/office/powerpoint/2010/main" val="3310186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F58E-87BC-4B24-8C08-05818D40BE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1356AA-4620-4961-95B7-D77146A071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AA412-D642-4A75-B5F5-35A4050869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4508D1-9D7F-43B8-9F54-6CF732846EEF}" type="datetimeFigureOut">
              <a:rPr lang="en-US" smtClean="0"/>
              <a:t>6/22/2020</a:t>
            </a:fld>
            <a:endParaRPr lang="en-US" dirty="0"/>
          </a:p>
        </p:txBody>
      </p:sp>
      <p:sp>
        <p:nvSpPr>
          <p:cNvPr id="5" name="Footer Placeholder 4">
            <a:extLst>
              <a:ext uri="{FF2B5EF4-FFF2-40B4-BE49-F238E27FC236}">
                <a16:creationId xmlns:a16="http://schemas.microsoft.com/office/drawing/2014/main" id="{C0E54339-25F4-4308-AC1A-3D5B7A89DD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426D645-8268-41A8-8870-D3C889376C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1FC73-3E79-4DB1-AE34-EC5E3E89F70C}" type="slidenum">
              <a:rPr lang="en-US" smtClean="0"/>
              <a:t>‹#›</a:t>
            </a:fld>
            <a:endParaRPr lang="en-US" dirty="0"/>
          </a:p>
        </p:txBody>
      </p:sp>
    </p:spTree>
    <p:extLst>
      <p:ext uri="{BB962C8B-B14F-4D97-AF65-F5344CB8AC3E}">
        <p14:creationId xmlns:p14="http://schemas.microsoft.com/office/powerpoint/2010/main" val="3633190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 id="21474836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1"/>
            <a:ext cx="12191999" cy="6857999"/>
          </a:xfrm>
          <a:prstGeom prst="rect">
            <a:avLst/>
          </a:prstGeom>
          <a:blipFill>
            <a:blip r:embed="rId7" cstate="print"/>
            <a:stretch>
              <a:fillRect/>
            </a:stretch>
          </a:blipFill>
        </p:spPr>
        <p:txBody>
          <a:bodyPr wrap="square" lIns="0" tIns="0" rIns="0" bIns="0" rtlCol="0"/>
          <a:lstStyle/>
          <a:p>
            <a:endParaRPr sz="1543" dirty="0">
              <a:solidFill>
                <a:prstClr val="black"/>
              </a:solidFill>
            </a:endParaRPr>
          </a:p>
        </p:txBody>
      </p:sp>
      <p:sp>
        <p:nvSpPr>
          <p:cNvPr id="2" name="Holder 2"/>
          <p:cNvSpPr>
            <a:spLocks noGrp="1"/>
          </p:cNvSpPr>
          <p:nvPr>
            <p:ph type="title"/>
          </p:nvPr>
        </p:nvSpPr>
        <p:spPr>
          <a:xfrm>
            <a:off x="662282" y="359223"/>
            <a:ext cx="10867437" cy="615553"/>
          </a:xfrm>
          <a:prstGeom prst="rect">
            <a:avLst/>
          </a:prstGeom>
        </p:spPr>
        <p:txBody>
          <a:bodyPr wrap="square" lIns="0" tIns="0" rIns="0" bIns="0">
            <a:spAutoFit/>
          </a:bodyPr>
          <a:lstStyle>
            <a:lvl1pPr>
              <a:defRPr sz="4000" b="0" i="0">
                <a:solidFill>
                  <a:srgbClr val="006D38"/>
                </a:solidFill>
                <a:latin typeface="Arial Unicode MS"/>
                <a:cs typeface="Arial Unicode MS"/>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6/22/2020</a:t>
            </a:fld>
            <a:endParaRPr lang="en-US" dirty="0">
              <a:solidFill>
                <a:prstClr val="black">
                  <a:tint val="75000"/>
                </a:prstClr>
              </a:solidFill>
            </a:endParaRPr>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12137854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391866">
        <a:defRPr>
          <a:latin typeface="+mn-lt"/>
          <a:ea typeface="+mn-ea"/>
          <a:cs typeface="+mn-cs"/>
        </a:defRPr>
      </a:lvl2pPr>
      <a:lvl3pPr marL="783732">
        <a:defRPr>
          <a:latin typeface="+mn-lt"/>
          <a:ea typeface="+mn-ea"/>
          <a:cs typeface="+mn-cs"/>
        </a:defRPr>
      </a:lvl3pPr>
      <a:lvl4pPr marL="1175598">
        <a:defRPr>
          <a:latin typeface="+mn-lt"/>
          <a:ea typeface="+mn-ea"/>
          <a:cs typeface="+mn-cs"/>
        </a:defRPr>
      </a:lvl4pPr>
      <a:lvl5pPr marL="1567464">
        <a:defRPr>
          <a:latin typeface="+mn-lt"/>
          <a:ea typeface="+mn-ea"/>
          <a:cs typeface="+mn-cs"/>
        </a:defRPr>
      </a:lvl5pPr>
      <a:lvl6pPr marL="1959331">
        <a:defRPr>
          <a:latin typeface="+mn-lt"/>
          <a:ea typeface="+mn-ea"/>
          <a:cs typeface="+mn-cs"/>
        </a:defRPr>
      </a:lvl6pPr>
      <a:lvl7pPr marL="2351197">
        <a:defRPr>
          <a:latin typeface="+mn-lt"/>
          <a:ea typeface="+mn-ea"/>
          <a:cs typeface="+mn-cs"/>
        </a:defRPr>
      </a:lvl7pPr>
      <a:lvl8pPr marL="2743063">
        <a:defRPr>
          <a:latin typeface="+mn-lt"/>
          <a:ea typeface="+mn-ea"/>
          <a:cs typeface="+mn-cs"/>
        </a:defRPr>
      </a:lvl8pPr>
      <a:lvl9pPr marL="3134929">
        <a:defRPr>
          <a:latin typeface="+mn-lt"/>
          <a:ea typeface="+mn-ea"/>
          <a:cs typeface="+mn-cs"/>
        </a:defRPr>
      </a:lvl9pPr>
    </p:bodyStyle>
    <p:otherStyle>
      <a:lvl1pPr marL="0">
        <a:defRPr>
          <a:latin typeface="+mn-lt"/>
          <a:ea typeface="+mn-ea"/>
          <a:cs typeface="+mn-cs"/>
        </a:defRPr>
      </a:lvl1pPr>
      <a:lvl2pPr marL="391866">
        <a:defRPr>
          <a:latin typeface="+mn-lt"/>
          <a:ea typeface="+mn-ea"/>
          <a:cs typeface="+mn-cs"/>
        </a:defRPr>
      </a:lvl2pPr>
      <a:lvl3pPr marL="783732">
        <a:defRPr>
          <a:latin typeface="+mn-lt"/>
          <a:ea typeface="+mn-ea"/>
          <a:cs typeface="+mn-cs"/>
        </a:defRPr>
      </a:lvl3pPr>
      <a:lvl4pPr marL="1175598">
        <a:defRPr>
          <a:latin typeface="+mn-lt"/>
          <a:ea typeface="+mn-ea"/>
          <a:cs typeface="+mn-cs"/>
        </a:defRPr>
      </a:lvl4pPr>
      <a:lvl5pPr marL="1567464">
        <a:defRPr>
          <a:latin typeface="+mn-lt"/>
          <a:ea typeface="+mn-ea"/>
          <a:cs typeface="+mn-cs"/>
        </a:defRPr>
      </a:lvl5pPr>
      <a:lvl6pPr marL="1959331">
        <a:defRPr>
          <a:latin typeface="+mn-lt"/>
          <a:ea typeface="+mn-ea"/>
          <a:cs typeface="+mn-cs"/>
        </a:defRPr>
      </a:lvl6pPr>
      <a:lvl7pPr marL="2351197">
        <a:defRPr>
          <a:latin typeface="+mn-lt"/>
          <a:ea typeface="+mn-ea"/>
          <a:cs typeface="+mn-cs"/>
        </a:defRPr>
      </a:lvl7pPr>
      <a:lvl8pPr marL="2743063">
        <a:defRPr>
          <a:latin typeface="+mn-lt"/>
          <a:ea typeface="+mn-ea"/>
          <a:cs typeface="+mn-cs"/>
        </a:defRPr>
      </a:lvl8pPr>
      <a:lvl9pPr marL="313492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095FB9-2060-4295-8D22-4C97C0630C0F}"/>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9" name="Picture 8">
            <a:extLst>
              <a:ext uri="{FF2B5EF4-FFF2-40B4-BE49-F238E27FC236}">
                <a16:creationId xmlns:a16="http://schemas.microsoft.com/office/drawing/2014/main" id="{312D8177-647D-41F0-A870-A6B489C315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spTree>
    <p:extLst>
      <p:ext uri="{BB962C8B-B14F-4D97-AF65-F5344CB8AC3E}">
        <p14:creationId xmlns:p14="http://schemas.microsoft.com/office/powerpoint/2010/main" val="158503219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rgbClr val="16A69C"/>
          </a:solidFill>
          <a:latin typeface="Gotham Rounded Bol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Rounded Boo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Rounded Boo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Rounded Boo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Rounded Boo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Rounded Boo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9.png"/><Relationship Id="rId2" Type="http://schemas.openxmlformats.org/officeDocument/2006/relationships/diagramData" Target="../diagrams/data5.xml"/><Relationship Id="rId1" Type="http://schemas.openxmlformats.org/officeDocument/2006/relationships/slideLayout" Target="../slideLayouts/slideLayout2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 Id="rId4" Type="http://schemas.openxmlformats.org/officeDocument/2006/relationships/hyperlink" Target="https://creditsecretsclub.com/quick-ways-to-raise-my-credit/" TargetMode="Externa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27.pn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2.xml.rels><?xml version="1.0" encoding="UTF-8" standalone="yes"?>
<Relationships xmlns="http://schemas.openxmlformats.org/package/2006/relationships"><Relationship Id="rId3" Type="http://schemas.openxmlformats.org/officeDocument/2006/relationships/hyperlink" Target="https://www.wheda.com/"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pn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pn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image" Target="../media/image28.jpeg"/><Relationship Id="rId3" Type="http://schemas.openxmlformats.org/officeDocument/2006/relationships/diagramLayout" Target="../diagrams/layout12.xml"/><Relationship Id="rId7" Type="http://schemas.openxmlformats.org/officeDocument/2006/relationships/diagramData" Target="../diagrams/data13.xml"/><Relationship Id="rId12" Type="http://schemas.openxmlformats.org/officeDocument/2006/relationships/image" Target="../media/image2.png"/><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15.xml"/><Relationship Id="rId13" Type="http://schemas.openxmlformats.org/officeDocument/2006/relationships/diagramLayout" Target="../diagrams/layout16.xml"/><Relationship Id="rId18" Type="http://schemas.openxmlformats.org/officeDocument/2006/relationships/hyperlink" Target="https://www.wheda.com/globalassets/documents/mortgage-lending/income-and-purchase-price-limits.pdf" TargetMode="External"/><Relationship Id="rId3" Type="http://schemas.openxmlformats.org/officeDocument/2006/relationships/diagramLayout" Target="../diagrams/layout14.xml"/><Relationship Id="rId7" Type="http://schemas.openxmlformats.org/officeDocument/2006/relationships/diagramData" Target="../diagrams/data15.xml"/><Relationship Id="rId12" Type="http://schemas.openxmlformats.org/officeDocument/2006/relationships/diagramData" Target="../diagrams/data16.xml"/><Relationship Id="rId17" Type="http://schemas.openxmlformats.org/officeDocument/2006/relationships/image" Target="../media/image31.png"/><Relationship Id="rId2" Type="http://schemas.openxmlformats.org/officeDocument/2006/relationships/diagramData" Target="../diagrams/data14.xml"/><Relationship Id="rId16" Type="http://schemas.microsoft.com/office/2007/relationships/diagramDrawing" Target="../diagrams/drawing16.xml"/><Relationship Id="rId1" Type="http://schemas.openxmlformats.org/officeDocument/2006/relationships/slideLayout" Target="../slideLayouts/slideLayout26.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5" Type="http://schemas.openxmlformats.org/officeDocument/2006/relationships/diagramColors" Target="../diagrams/colors16.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 Id="rId14" Type="http://schemas.openxmlformats.org/officeDocument/2006/relationships/diagramQuickStyle" Target="../diagrams/quickStyle1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21.xml"/><Relationship Id="rId13" Type="http://schemas.openxmlformats.org/officeDocument/2006/relationships/diagramData" Target="../diagrams/data22.xml"/><Relationship Id="rId18" Type="http://schemas.openxmlformats.org/officeDocument/2006/relationships/image" Target="../media/image32.png"/><Relationship Id="rId3" Type="http://schemas.openxmlformats.org/officeDocument/2006/relationships/diagramData" Target="../diagrams/data20.xml"/><Relationship Id="rId7" Type="http://schemas.microsoft.com/office/2007/relationships/diagramDrawing" Target="../diagrams/drawing20.xml"/><Relationship Id="rId12" Type="http://schemas.microsoft.com/office/2007/relationships/diagramDrawing" Target="../diagrams/drawing21.xml"/><Relationship Id="rId17" Type="http://schemas.microsoft.com/office/2007/relationships/diagramDrawing" Target="../diagrams/drawing22.xml"/><Relationship Id="rId2" Type="http://schemas.openxmlformats.org/officeDocument/2006/relationships/image" Target="../media/image2.png"/><Relationship Id="rId16" Type="http://schemas.openxmlformats.org/officeDocument/2006/relationships/diagramColors" Target="../diagrams/colors22.xml"/><Relationship Id="rId1" Type="http://schemas.openxmlformats.org/officeDocument/2006/relationships/slideLayout" Target="../slideLayouts/slideLayout2.xml"/><Relationship Id="rId6" Type="http://schemas.openxmlformats.org/officeDocument/2006/relationships/diagramColors" Target="../diagrams/colors20.xml"/><Relationship Id="rId11" Type="http://schemas.openxmlformats.org/officeDocument/2006/relationships/diagramColors" Target="../diagrams/colors21.xml"/><Relationship Id="rId5" Type="http://schemas.openxmlformats.org/officeDocument/2006/relationships/diagramQuickStyle" Target="../diagrams/quickStyle20.xml"/><Relationship Id="rId15" Type="http://schemas.openxmlformats.org/officeDocument/2006/relationships/diagramQuickStyle" Target="../diagrams/quickStyle22.xml"/><Relationship Id="rId10" Type="http://schemas.openxmlformats.org/officeDocument/2006/relationships/diagramQuickStyle" Target="../diagrams/quickStyle21.xml"/><Relationship Id="rId4" Type="http://schemas.openxmlformats.org/officeDocument/2006/relationships/diagramLayout" Target="../diagrams/layout20.xml"/><Relationship Id="rId9" Type="http://schemas.openxmlformats.org/officeDocument/2006/relationships/diagramLayout" Target="../diagrams/layout21.xml"/><Relationship Id="rId14" Type="http://schemas.openxmlformats.org/officeDocument/2006/relationships/diagramLayout" Target="../diagrams/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diagramLayout" Target="../diagrams/layout23.xml"/><Relationship Id="rId7" Type="http://schemas.openxmlformats.org/officeDocument/2006/relationships/image" Target="../media/image33.png"/><Relationship Id="rId2" Type="http://schemas.openxmlformats.org/officeDocument/2006/relationships/diagramData" Target="../diagrams/data23.xml"/><Relationship Id="rId1" Type="http://schemas.openxmlformats.org/officeDocument/2006/relationships/slideLayout" Target="../slideLayouts/slideLayout1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image" Target="../media/image36.png"/><Relationship Id="rId7" Type="http://schemas.openxmlformats.org/officeDocument/2006/relationships/diagramQuickStyle" Target="../diagrams/quickStyle24.xml"/><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diagramLayout" Target="../diagrams/layout24.xml"/><Relationship Id="rId5" Type="http://schemas.openxmlformats.org/officeDocument/2006/relationships/diagramData" Target="../diagrams/data24.xml"/><Relationship Id="rId4" Type="http://schemas.openxmlformats.org/officeDocument/2006/relationships/image" Target="../media/image34.emf"/><Relationship Id="rId9" Type="http://schemas.microsoft.com/office/2007/relationships/diagramDrawing" Target="../diagrams/drawing2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6.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27.xml"/><Relationship Id="rId13" Type="http://schemas.openxmlformats.org/officeDocument/2006/relationships/image" Target="../media/image37.png"/><Relationship Id="rId3" Type="http://schemas.openxmlformats.org/officeDocument/2006/relationships/diagramData" Target="../diagrams/data26.xml"/><Relationship Id="rId7" Type="http://schemas.microsoft.com/office/2007/relationships/diagramDrawing" Target="../diagrams/drawing26.xml"/><Relationship Id="rId12" Type="http://schemas.microsoft.com/office/2007/relationships/diagramDrawing" Target="../diagrams/drawing2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6.xml"/><Relationship Id="rId11" Type="http://schemas.openxmlformats.org/officeDocument/2006/relationships/diagramColors" Target="../diagrams/colors27.xml"/><Relationship Id="rId5" Type="http://schemas.openxmlformats.org/officeDocument/2006/relationships/diagramQuickStyle" Target="../diagrams/quickStyle26.xml"/><Relationship Id="rId10" Type="http://schemas.openxmlformats.org/officeDocument/2006/relationships/diagramQuickStyle" Target="../diagrams/quickStyle27.xml"/><Relationship Id="rId4" Type="http://schemas.openxmlformats.org/officeDocument/2006/relationships/diagramLayout" Target="../diagrams/layout26.xml"/><Relationship Id="rId9" Type="http://schemas.openxmlformats.org/officeDocument/2006/relationships/diagramLayout" Target="../diagrams/layout27.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29.xml"/><Relationship Id="rId13" Type="http://schemas.openxmlformats.org/officeDocument/2006/relationships/hyperlink" Target="https://apps.hud.gov/offices/hsg/sfh/hcc/hcs.cfm?&amp;webListAction=search&amp;searchstate=WI" TargetMode="External"/><Relationship Id="rId3" Type="http://schemas.openxmlformats.org/officeDocument/2006/relationships/diagramData" Target="../diagrams/data28.xml"/><Relationship Id="rId7" Type="http://schemas.microsoft.com/office/2007/relationships/diagramDrawing" Target="../diagrams/drawing28.xml"/><Relationship Id="rId12" Type="http://schemas.microsoft.com/office/2007/relationships/diagramDrawing" Target="../diagrams/drawing2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8.xml"/><Relationship Id="rId11" Type="http://schemas.openxmlformats.org/officeDocument/2006/relationships/diagramColors" Target="../diagrams/colors29.xml"/><Relationship Id="rId5" Type="http://schemas.openxmlformats.org/officeDocument/2006/relationships/diagramQuickStyle" Target="../diagrams/quickStyle28.xml"/><Relationship Id="rId10" Type="http://schemas.openxmlformats.org/officeDocument/2006/relationships/diagramQuickStyle" Target="../diagrams/quickStyle29.xml"/><Relationship Id="rId4" Type="http://schemas.openxmlformats.org/officeDocument/2006/relationships/diagramLayout" Target="../diagrams/layout28.xml"/><Relationship Id="rId9" Type="http://schemas.openxmlformats.org/officeDocument/2006/relationships/diagramLayout" Target="../diagrams/layout29.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31.xml"/><Relationship Id="rId3" Type="http://schemas.openxmlformats.org/officeDocument/2006/relationships/diagramData" Target="../diagrams/data30.xml"/><Relationship Id="rId7" Type="http://schemas.microsoft.com/office/2007/relationships/diagramDrawing" Target="../diagrams/drawing30.xml"/><Relationship Id="rId12" Type="http://schemas.microsoft.com/office/2007/relationships/diagramDrawing" Target="../diagrams/drawing3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30.xml"/><Relationship Id="rId11" Type="http://schemas.openxmlformats.org/officeDocument/2006/relationships/diagramColors" Target="../diagrams/colors31.xml"/><Relationship Id="rId5" Type="http://schemas.openxmlformats.org/officeDocument/2006/relationships/diagramQuickStyle" Target="../diagrams/quickStyle30.xml"/><Relationship Id="rId10" Type="http://schemas.openxmlformats.org/officeDocument/2006/relationships/diagramQuickStyle" Target="../diagrams/quickStyle31.xml"/><Relationship Id="rId4" Type="http://schemas.openxmlformats.org/officeDocument/2006/relationships/diagramLayout" Target="../diagrams/layout30.xml"/><Relationship Id="rId9" Type="http://schemas.openxmlformats.org/officeDocument/2006/relationships/diagramLayout" Target="../diagrams/layout31.xml"/></Relationships>
</file>

<file path=ppt/slides/_rels/slide37.xml.rels><?xml version="1.0" encoding="UTF-8" standalone="yes"?>
<Relationships xmlns="http://schemas.openxmlformats.org/package/2006/relationships"><Relationship Id="rId3" Type="http://schemas.openxmlformats.org/officeDocument/2006/relationships/hyperlink" Target="https://www.wheda.com/homeownership-and-renters/home-buyers/getting-started/shop-for-your-home"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33.xml"/><Relationship Id="rId13" Type="http://schemas.openxmlformats.org/officeDocument/2006/relationships/image" Target="../media/image42.jpeg"/><Relationship Id="rId3" Type="http://schemas.openxmlformats.org/officeDocument/2006/relationships/diagramLayout" Target="../diagrams/layout32.xml"/><Relationship Id="rId7" Type="http://schemas.openxmlformats.org/officeDocument/2006/relationships/diagramData" Target="../diagrams/data33.xml"/><Relationship Id="rId12" Type="http://schemas.openxmlformats.org/officeDocument/2006/relationships/image" Target="../media/image2.png"/><Relationship Id="rId2" Type="http://schemas.openxmlformats.org/officeDocument/2006/relationships/diagramData" Target="../diagrams/data32.xml"/><Relationship Id="rId1" Type="http://schemas.openxmlformats.org/officeDocument/2006/relationships/slideLayout" Target="../slideLayouts/slideLayout7.xml"/><Relationship Id="rId6" Type="http://schemas.microsoft.com/office/2007/relationships/diagramDrawing" Target="../diagrams/drawing32.xml"/><Relationship Id="rId11" Type="http://schemas.microsoft.com/office/2007/relationships/diagramDrawing" Target="../diagrams/drawing33.xml"/><Relationship Id="rId5" Type="http://schemas.openxmlformats.org/officeDocument/2006/relationships/diagramColors" Target="../diagrams/colors32.xml"/><Relationship Id="rId10" Type="http://schemas.openxmlformats.org/officeDocument/2006/relationships/diagramColors" Target="../diagrams/colors33.xml"/><Relationship Id="rId4" Type="http://schemas.openxmlformats.org/officeDocument/2006/relationships/diagramQuickStyle" Target="../diagrams/quickStyle32.xml"/><Relationship Id="rId9" Type="http://schemas.openxmlformats.org/officeDocument/2006/relationships/diagramQuickStyle" Target="../diagrams/quickStyl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35.xml"/><Relationship Id="rId13" Type="http://schemas.openxmlformats.org/officeDocument/2006/relationships/diagramData" Target="../diagrams/data36.xml"/><Relationship Id="rId18" Type="http://schemas.openxmlformats.org/officeDocument/2006/relationships/hyperlink" Target="https://www.wheda.com/homeownership-and-renters/home-buyers/getting-started/home-buyer-education" TargetMode="External"/><Relationship Id="rId3" Type="http://schemas.openxmlformats.org/officeDocument/2006/relationships/diagramLayout" Target="../diagrams/layout34.xml"/><Relationship Id="rId7" Type="http://schemas.openxmlformats.org/officeDocument/2006/relationships/image" Target="../media/image2.png"/><Relationship Id="rId12" Type="http://schemas.microsoft.com/office/2007/relationships/diagramDrawing" Target="../diagrams/drawing35.xml"/><Relationship Id="rId17" Type="http://schemas.microsoft.com/office/2007/relationships/diagramDrawing" Target="../diagrams/drawing36.xml"/><Relationship Id="rId2" Type="http://schemas.openxmlformats.org/officeDocument/2006/relationships/diagramData" Target="../diagrams/data34.xml"/><Relationship Id="rId16" Type="http://schemas.openxmlformats.org/officeDocument/2006/relationships/diagramColors" Target="../diagrams/colors36.xml"/><Relationship Id="rId1" Type="http://schemas.openxmlformats.org/officeDocument/2006/relationships/slideLayout" Target="../slideLayouts/slideLayout13.xml"/><Relationship Id="rId6" Type="http://schemas.microsoft.com/office/2007/relationships/diagramDrawing" Target="../diagrams/drawing34.xml"/><Relationship Id="rId11" Type="http://schemas.openxmlformats.org/officeDocument/2006/relationships/diagramColors" Target="../diagrams/colors35.xml"/><Relationship Id="rId5" Type="http://schemas.openxmlformats.org/officeDocument/2006/relationships/diagramColors" Target="../diagrams/colors34.xml"/><Relationship Id="rId15" Type="http://schemas.openxmlformats.org/officeDocument/2006/relationships/diagramQuickStyle" Target="../diagrams/quickStyle36.xml"/><Relationship Id="rId10" Type="http://schemas.openxmlformats.org/officeDocument/2006/relationships/diagramQuickStyle" Target="../diagrams/quickStyle35.xml"/><Relationship Id="rId4" Type="http://schemas.openxmlformats.org/officeDocument/2006/relationships/diagramQuickStyle" Target="../diagrams/quickStyle34.xml"/><Relationship Id="rId9" Type="http://schemas.openxmlformats.org/officeDocument/2006/relationships/diagramLayout" Target="../diagrams/layout35.xml"/><Relationship Id="rId14" Type="http://schemas.openxmlformats.org/officeDocument/2006/relationships/diagramLayout" Target="../diagrams/layout3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2.png"/><Relationship Id="rId2" Type="http://schemas.openxmlformats.org/officeDocument/2006/relationships/diagramData" Target="../diagrams/data37.xml"/><Relationship Id="rId1" Type="http://schemas.openxmlformats.org/officeDocument/2006/relationships/slideLayout" Target="../slideLayouts/slideLayout7.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39.xml"/><Relationship Id="rId3" Type="http://schemas.openxmlformats.org/officeDocument/2006/relationships/hyperlink" Target="https://downpaymentresource.com/" TargetMode="External"/><Relationship Id="rId7" Type="http://schemas.openxmlformats.org/officeDocument/2006/relationships/diagramLayout" Target="../diagrams/layout39.xml"/><Relationship Id="rId2" Type="http://schemas.openxmlformats.org/officeDocument/2006/relationships/hyperlink" Target="https://www.wheda.com/homeownership-and-renters/home-buyers/getting-started/home-buyer-education" TargetMode="External"/><Relationship Id="rId1" Type="http://schemas.openxmlformats.org/officeDocument/2006/relationships/slideLayout" Target="../slideLayouts/slideLayout13.xml"/><Relationship Id="rId6" Type="http://schemas.openxmlformats.org/officeDocument/2006/relationships/diagramData" Target="../diagrams/data39.xml"/><Relationship Id="rId11" Type="http://schemas.openxmlformats.org/officeDocument/2006/relationships/image" Target="../media/image2.png"/><Relationship Id="rId5" Type="http://schemas.openxmlformats.org/officeDocument/2006/relationships/hyperlink" Target="https://www.ncsha.org/resource-center/" TargetMode="External"/><Relationship Id="rId10" Type="http://schemas.microsoft.com/office/2007/relationships/diagramDrawing" Target="../diagrams/drawing39.xml"/><Relationship Id="rId4" Type="http://schemas.openxmlformats.org/officeDocument/2006/relationships/hyperlink" Target="https://www.wheda.com/homeownership-and-renters/home-buyers/getting-started/find-a-wheda-lender" TargetMode="External"/><Relationship Id="rId9" Type="http://schemas.openxmlformats.org/officeDocument/2006/relationships/diagramColors" Target="../diagrams/colors39.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descr="FTHBseminarBKG.jpg">
            <a:extLst>
              <a:ext uri="{FF2B5EF4-FFF2-40B4-BE49-F238E27FC236}">
                <a16:creationId xmlns:a16="http://schemas.microsoft.com/office/drawing/2014/main" id="{239A5F85-82DE-4526-B0D2-09A1D625A2A3}"/>
              </a:ext>
            </a:extLst>
          </p:cNvPr>
          <p:cNvPicPr>
            <a:picLocks noChangeAspect="1"/>
          </p:cNvPicPr>
          <p:nvPr/>
        </p:nvPicPr>
        <p:blipFill rotWithShape="1">
          <a:blip r:embed="rId2"/>
          <a:srcRect l="106" t="20988" r="-106" b="6768"/>
          <a:stretch/>
        </p:blipFill>
        <p:spPr>
          <a:xfrm>
            <a:off x="903" y="7565"/>
            <a:ext cx="12197177" cy="6849862"/>
          </a:xfrm>
          <a:prstGeom prst="rect">
            <a:avLst/>
          </a:prstGeom>
        </p:spPr>
      </p:pic>
      <p:sp>
        <p:nvSpPr>
          <p:cNvPr id="2" name="object 2"/>
          <p:cNvSpPr txBox="1">
            <a:spLocks noGrp="1"/>
          </p:cNvSpPr>
          <p:nvPr>
            <p:ph type="title"/>
          </p:nvPr>
        </p:nvSpPr>
        <p:spPr>
          <a:xfrm>
            <a:off x="6544283" y="2508481"/>
            <a:ext cx="3792762" cy="995877"/>
          </a:xfrm>
          <a:prstGeom prst="rect">
            <a:avLst/>
          </a:prstGeom>
        </p:spPr>
        <p:txBody>
          <a:bodyPr vert="horz" wrap="square" lIns="0" tIns="10886" rIns="0" bIns="0" rtlCol="0" anchor="t">
            <a:spAutoFit/>
          </a:bodyPr>
          <a:lstStyle/>
          <a:p>
            <a:pPr marL="10795" marR="3810">
              <a:spcBef>
                <a:spcPts val="86"/>
              </a:spcBef>
            </a:pPr>
            <a:r>
              <a:rPr sz="3200" b="1" spc="9" dirty="0">
                <a:latin typeface="Gotham Rounded Bold"/>
              </a:rPr>
              <a:t>ARE </a:t>
            </a:r>
            <a:r>
              <a:rPr sz="3200" b="1" spc="-56" dirty="0">
                <a:latin typeface="Gotham Rounded Bold"/>
              </a:rPr>
              <a:t>YOU</a:t>
            </a:r>
            <a:r>
              <a:rPr sz="3200" b="1" spc="-321" dirty="0">
                <a:latin typeface="Gotham Rounded Bold"/>
              </a:rPr>
              <a:t> </a:t>
            </a:r>
            <a:r>
              <a:rPr lang="en-US" sz="3200" b="1" spc="-26">
                <a:latin typeface="Gotham Rounded Bold"/>
              </a:rPr>
              <a:t>READY </a:t>
            </a:r>
            <a:r>
              <a:rPr lang="en-US" sz="3200" b="1" spc="-17">
                <a:latin typeface="Gotham Rounded Bold"/>
              </a:rPr>
              <a:t>TO </a:t>
            </a:r>
            <a:r>
              <a:rPr sz="3200" b="1" spc="21" dirty="0">
                <a:latin typeface="Gotham Rounded Bold"/>
              </a:rPr>
              <a:t>TAKE </a:t>
            </a:r>
            <a:r>
              <a:rPr sz="3200" b="1" spc="-9" dirty="0">
                <a:latin typeface="Gotham Rounded Bold"/>
              </a:rPr>
              <a:t>THE</a:t>
            </a:r>
            <a:r>
              <a:rPr lang="en-US" sz="3200" b="1" spc="-9" dirty="0">
                <a:latin typeface="Gotham Rounded Bold"/>
              </a:rPr>
              <a:t> </a:t>
            </a:r>
            <a:r>
              <a:rPr sz="3200" b="1" spc="-9" dirty="0">
                <a:latin typeface="Gotham Rounded Bold"/>
              </a:rPr>
              <a:t> </a:t>
            </a:r>
            <a:r>
              <a:rPr sz="3200" b="1" spc="26">
                <a:latin typeface="Gotham Rounded Bold"/>
              </a:rPr>
              <a:t>NEXT</a:t>
            </a:r>
            <a:r>
              <a:rPr sz="3200" b="1" spc="-137" dirty="0">
                <a:latin typeface="Gotham Rounded Bold"/>
              </a:rPr>
              <a:t> </a:t>
            </a:r>
            <a:r>
              <a:rPr sz="3200" b="1" spc="-94" dirty="0">
                <a:latin typeface="Gotham Rounded Bold"/>
              </a:rPr>
              <a:t>STEP?</a:t>
            </a:r>
            <a:endParaRPr lang="en-US" sz="3200">
              <a:latin typeface="Gotham Rounded Bold"/>
            </a:endParaRPr>
          </a:p>
        </p:txBody>
      </p:sp>
      <p:sp>
        <p:nvSpPr>
          <p:cNvPr id="3" name="object 3"/>
          <p:cNvSpPr txBox="1"/>
          <p:nvPr/>
        </p:nvSpPr>
        <p:spPr>
          <a:xfrm>
            <a:off x="7585662" y="3964805"/>
            <a:ext cx="4256694" cy="2179663"/>
          </a:xfrm>
          <a:prstGeom prst="rect">
            <a:avLst/>
          </a:prstGeom>
        </p:spPr>
        <p:txBody>
          <a:bodyPr vert="horz" wrap="square" lIns="0" tIns="10886" rIns="0" bIns="0" rtlCol="0" anchor="t">
            <a:spAutoFit/>
          </a:bodyPr>
          <a:lstStyle/>
          <a:p>
            <a:pPr marL="10795" algn="r">
              <a:spcBef>
                <a:spcPts val="86"/>
              </a:spcBef>
              <a:defRPr/>
            </a:pPr>
            <a:r>
              <a:rPr kumimoji="0" sz="3600" b="1" i="0" u="none" strike="noStrike" kern="1200" cap="none" spc="-86" normalizeH="0" baseline="0" noProof="0" dirty="0">
                <a:ln>
                  <a:noFill/>
                </a:ln>
                <a:solidFill>
                  <a:srgbClr val="002060"/>
                </a:solidFill>
                <a:effectLst/>
                <a:uLnTx/>
                <a:uFillTx/>
                <a:latin typeface="Gotham Rounded Bold"/>
                <a:ea typeface="+mn-ea"/>
                <a:cs typeface="Gotham Rounded Bold"/>
              </a:rPr>
              <a:t>Your First</a:t>
            </a:r>
            <a:r>
              <a:rPr kumimoji="0" sz="3600" b="1" i="0" u="none" strike="noStrike" kern="1200" cap="none" spc="-141" normalizeH="0" baseline="0" noProof="0" dirty="0">
                <a:ln>
                  <a:noFill/>
                </a:ln>
                <a:solidFill>
                  <a:srgbClr val="002060"/>
                </a:solidFill>
                <a:effectLst/>
                <a:uLnTx/>
                <a:uFillTx/>
                <a:latin typeface="Gotham Rounded Bold"/>
                <a:ea typeface="+mn-ea"/>
                <a:cs typeface="Gotham Rounded Bold"/>
              </a:rPr>
              <a:t> </a:t>
            </a:r>
            <a:r>
              <a:rPr lang="en-US" sz="3600" b="1" spc="-86">
                <a:solidFill>
                  <a:srgbClr val="002060"/>
                </a:solidFill>
                <a:latin typeface="Gotham Rounded Bold"/>
                <a:cs typeface="Gotham Rounded Bold"/>
              </a:rPr>
              <a:t>Home</a:t>
            </a:r>
            <a:endParaRPr lang="en-US" sz="1850">
              <a:solidFill>
                <a:srgbClr val="000000"/>
              </a:solidFill>
              <a:latin typeface="Gotham Rounded Bold"/>
              <a:cs typeface="Gotham Rounded Bold"/>
            </a:endParaRPr>
          </a:p>
          <a:p>
            <a:pPr marL="10795" algn="r">
              <a:spcBef>
                <a:spcPts val="86"/>
              </a:spcBef>
              <a:defRPr/>
            </a:pPr>
            <a:r>
              <a:rPr lang="en-US" sz="1850" b="1" spc="-51" dirty="0">
                <a:solidFill>
                  <a:srgbClr val="006D38"/>
                </a:solidFill>
                <a:latin typeface="Gotham Rounded Bold"/>
                <a:cs typeface="Gotham Rounded Bold"/>
              </a:rPr>
              <a:t>A</a:t>
            </a:r>
            <a:r>
              <a:rPr lang="en-US" sz="1850" b="1" spc="-94" dirty="0">
                <a:solidFill>
                  <a:srgbClr val="006D38"/>
                </a:solidFill>
                <a:latin typeface="Gotham Rounded Bold"/>
                <a:cs typeface="Gotham Rounded Bold"/>
              </a:rPr>
              <a:t> </a:t>
            </a:r>
            <a:r>
              <a:rPr kumimoji="0" sz="1850" b="1" i="0" u="none" strike="noStrike" kern="1200" cap="none" spc="-51" normalizeH="0" baseline="0" noProof="0" dirty="0">
                <a:ln>
                  <a:noFill/>
                </a:ln>
                <a:solidFill>
                  <a:srgbClr val="006D38"/>
                </a:solidFill>
                <a:effectLst/>
                <a:uLnTx/>
                <a:uFillTx/>
                <a:latin typeface="Gotham Rounded Bold"/>
                <a:ea typeface="+mn-ea"/>
                <a:cs typeface="Gotham Rounded Bold"/>
              </a:rPr>
              <a:t>seminar</a:t>
            </a:r>
            <a:r>
              <a:rPr kumimoji="0" sz="1850" b="1" i="0" u="none" strike="noStrike" kern="1200" cap="none" spc="-94" normalizeH="0" baseline="0" noProof="0" dirty="0">
                <a:ln>
                  <a:noFill/>
                </a:ln>
                <a:solidFill>
                  <a:srgbClr val="006D38"/>
                </a:solidFill>
                <a:effectLst/>
                <a:uLnTx/>
                <a:uFillTx/>
                <a:latin typeface="Gotham Rounded Bold"/>
                <a:ea typeface="+mn-ea"/>
                <a:cs typeface="Gotham Rounded Bold"/>
              </a:rPr>
              <a:t> </a:t>
            </a:r>
            <a:r>
              <a:rPr kumimoji="0" sz="1850" b="1" i="0" u="none" strike="noStrike" kern="1200" cap="none" spc="-51" normalizeH="0" baseline="0" noProof="0" dirty="0">
                <a:ln>
                  <a:noFill/>
                </a:ln>
                <a:solidFill>
                  <a:srgbClr val="006D38"/>
                </a:solidFill>
                <a:effectLst/>
                <a:uLnTx/>
                <a:uFillTx/>
                <a:latin typeface="Gotham Rounded Bold"/>
                <a:ea typeface="+mn-ea"/>
                <a:cs typeface="Gotham Rounded Bold"/>
              </a:rPr>
              <a:t>for</a:t>
            </a:r>
            <a:r>
              <a:rPr lang="en-US" sz="1850" b="1" spc="-51" dirty="0">
                <a:solidFill>
                  <a:srgbClr val="006D38"/>
                </a:solidFill>
                <a:latin typeface="Gotham Rounded Bold"/>
                <a:cs typeface="Gotham Rounded Bold"/>
              </a:rPr>
              <a:t> </a:t>
            </a:r>
            <a:r>
              <a:rPr kumimoji="0" sz="1850" b="1" i="0" u="none" strike="noStrike" kern="1200" cap="none" spc="-34" normalizeH="0" baseline="0" noProof="0" dirty="0">
                <a:ln>
                  <a:noFill/>
                </a:ln>
                <a:solidFill>
                  <a:srgbClr val="006D38"/>
                </a:solidFill>
                <a:effectLst/>
                <a:uLnTx/>
                <a:uFillTx/>
                <a:latin typeface="Gotham Rounded Bold"/>
                <a:ea typeface="+mn-ea"/>
                <a:cs typeface="Gotham Rounded Bold"/>
              </a:rPr>
              <a:t> </a:t>
            </a:r>
            <a:r>
              <a:rPr kumimoji="0" sz="1850" b="1" i="0" u="none" strike="noStrike" kern="1200" cap="none" spc="-51" normalizeH="0" baseline="0" noProof="0" dirty="0">
                <a:ln>
                  <a:noFill/>
                </a:ln>
                <a:solidFill>
                  <a:srgbClr val="006D38"/>
                </a:solidFill>
                <a:effectLst/>
                <a:uLnTx/>
                <a:uFillTx/>
                <a:latin typeface="Gotham Rounded Bold"/>
                <a:ea typeface="+mn-ea"/>
                <a:cs typeface="Gotham Rounded Bold"/>
              </a:rPr>
              <a:t>first-time </a:t>
            </a:r>
            <a:r>
              <a:rPr lang="en-US" sz="1850" b="1" spc="-51">
                <a:solidFill>
                  <a:srgbClr val="006D38"/>
                </a:solidFill>
                <a:latin typeface="Gotham Rounded Bold"/>
                <a:cs typeface="Gotham Rounded Bold"/>
              </a:rPr>
              <a:t>homebuyers</a:t>
            </a:r>
            <a:endParaRPr lang="en-US" sz="1850" b="0" i="0" u="none" strike="noStrike" kern="1200" cap="none" spc="0" normalizeH="0" baseline="0" noProof="0">
              <a:ln>
                <a:noFill/>
              </a:ln>
              <a:effectLst/>
              <a:uLnTx/>
              <a:uFillTx/>
              <a:latin typeface="Gotham Rounded Bold"/>
              <a:cs typeface="Gotham Rounded Bold"/>
            </a:endParaRPr>
          </a:p>
          <a:p>
            <a:pPr marL="0" marR="15875" lvl="0" indent="0" algn="r" defTabSz="914400" rtl="0" eaLnBrk="1" fontAlgn="auto" latinLnBrk="0" hangingPunct="1">
              <a:lnSpc>
                <a:spcPct val="100000"/>
              </a:lnSpc>
              <a:spcBef>
                <a:spcPts val="2091"/>
              </a:spcBef>
              <a:spcAft>
                <a:spcPts val="0"/>
              </a:spcAft>
              <a:buClrTx/>
              <a:buSzTx/>
              <a:buFontTx/>
              <a:buNone/>
              <a:tabLst/>
              <a:defRPr/>
            </a:pPr>
            <a:r>
              <a:rPr kumimoji="0" sz="1371" b="1" i="0" u="none" strike="noStrike" kern="1200" cap="none" spc="-39" normalizeH="0" baseline="0" noProof="0" dirty="0">
                <a:ln>
                  <a:noFill/>
                </a:ln>
                <a:solidFill>
                  <a:srgbClr val="002060"/>
                </a:solidFill>
                <a:effectLst/>
                <a:uLnTx/>
                <a:uFillTx/>
                <a:latin typeface="Gotham Rounded Bold"/>
                <a:ea typeface="+mn-ea"/>
                <a:cs typeface="Gotham Rounded Bold"/>
              </a:rPr>
              <a:t>Presented</a:t>
            </a:r>
            <a:r>
              <a:rPr kumimoji="0" sz="1371" b="1" i="0" u="none" strike="noStrike" kern="1200" cap="none" spc="-111" normalizeH="0" baseline="0" noProof="0" dirty="0">
                <a:ln>
                  <a:noFill/>
                </a:ln>
                <a:solidFill>
                  <a:srgbClr val="002060"/>
                </a:solidFill>
                <a:effectLst/>
                <a:uLnTx/>
                <a:uFillTx/>
                <a:latin typeface="Gotham Rounded Bold"/>
                <a:ea typeface="+mn-ea"/>
                <a:cs typeface="Gotham Rounded Bold"/>
              </a:rPr>
              <a:t> </a:t>
            </a:r>
            <a:r>
              <a:rPr kumimoji="0" sz="1371" b="1" i="0" u="none" strike="noStrike" kern="1200" cap="none" spc="-43" normalizeH="0" baseline="0" noProof="0" dirty="0">
                <a:ln>
                  <a:noFill/>
                </a:ln>
                <a:solidFill>
                  <a:srgbClr val="002060"/>
                </a:solidFill>
                <a:effectLst/>
                <a:uLnTx/>
                <a:uFillTx/>
                <a:latin typeface="Gotham Rounded Bold"/>
                <a:ea typeface="+mn-ea"/>
                <a:cs typeface="Gotham Rounded Bold"/>
              </a:rPr>
              <a:t>B</a:t>
            </a:r>
            <a:r>
              <a:rPr kumimoji="0" sz="1714" b="1" i="0" u="none" strike="noStrike" kern="1200" cap="none" spc="-43" normalizeH="0" baseline="0" noProof="0" dirty="0">
                <a:ln>
                  <a:noFill/>
                </a:ln>
                <a:solidFill>
                  <a:srgbClr val="002060"/>
                </a:solidFill>
                <a:effectLst/>
                <a:uLnTx/>
                <a:uFillTx/>
                <a:latin typeface="Gotham Rounded Bold"/>
                <a:ea typeface="+mn-ea"/>
                <a:cs typeface="Gotham Rounded Bold"/>
              </a:rPr>
              <a:t>y</a:t>
            </a:r>
            <a:endParaRPr sz="1714" b="0" i="0" u="none" strike="noStrike" kern="1200" cap="none" spc="0" normalizeH="0" baseline="0" noProof="0" dirty="0">
              <a:ln>
                <a:noFill/>
              </a:ln>
              <a:solidFill>
                <a:srgbClr val="002060"/>
              </a:solidFill>
              <a:effectLst/>
              <a:uLnTx/>
              <a:uFillTx/>
              <a:latin typeface="Gotham Rounded Bold"/>
              <a:cs typeface="Gotham Rounded Bold"/>
            </a:endParaRPr>
          </a:p>
          <a:p>
            <a:pPr marL="0" marR="15875" lvl="0" indent="0" algn="r" defTabSz="914400" rtl="0" eaLnBrk="1" fontAlgn="auto" latinLnBrk="0" hangingPunct="1">
              <a:lnSpc>
                <a:spcPct val="100000"/>
              </a:lnSpc>
              <a:spcBef>
                <a:spcPts val="2057"/>
              </a:spcBef>
              <a:spcAft>
                <a:spcPts val="0"/>
              </a:spcAft>
              <a:buClrTx/>
              <a:buSzTx/>
              <a:buFontTx/>
              <a:buNone/>
              <a:tabLst/>
              <a:defRPr/>
            </a:pPr>
            <a:r>
              <a:rPr kumimoji="0" sz="1714" b="1" i="0" u="none" strike="noStrike" kern="1200" cap="none" spc="-47" normalizeH="0" baseline="0" noProof="0" dirty="0">
                <a:ln>
                  <a:noFill/>
                </a:ln>
                <a:solidFill>
                  <a:srgbClr val="002060"/>
                </a:solidFill>
                <a:effectLst/>
                <a:uLnTx/>
                <a:uFillTx/>
                <a:latin typeface="Gotham Rounded Bold"/>
                <a:ea typeface="+mn-ea"/>
                <a:cs typeface="Gotham Rounded Bold"/>
              </a:rPr>
              <a:t>Markita</a:t>
            </a:r>
            <a:r>
              <a:rPr kumimoji="0" sz="1714" b="1" i="0" u="none" strike="noStrike" kern="1200" cap="none" spc="-120" normalizeH="0" baseline="0" noProof="0" dirty="0">
                <a:ln>
                  <a:noFill/>
                </a:ln>
                <a:solidFill>
                  <a:srgbClr val="002060"/>
                </a:solidFill>
                <a:effectLst/>
                <a:uLnTx/>
                <a:uFillTx/>
                <a:latin typeface="Gotham Rounded Bold"/>
                <a:ea typeface="+mn-ea"/>
                <a:cs typeface="Gotham Rounded Bold"/>
              </a:rPr>
              <a:t> </a:t>
            </a:r>
            <a:r>
              <a:rPr kumimoji="0" sz="1714" b="1" i="0" u="none" strike="noStrike" kern="1200" cap="none" spc="-47" normalizeH="0" baseline="0" noProof="0" dirty="0">
                <a:ln>
                  <a:noFill/>
                </a:ln>
                <a:solidFill>
                  <a:srgbClr val="002060"/>
                </a:solidFill>
                <a:effectLst/>
                <a:uLnTx/>
                <a:uFillTx/>
                <a:latin typeface="Gotham Rounded Bold"/>
                <a:ea typeface="+mn-ea"/>
                <a:cs typeface="Gotham Rounded Bold"/>
              </a:rPr>
              <a:t>Jefferson</a:t>
            </a:r>
            <a:endParaRPr sz="1714" b="0" i="0" u="none" strike="noStrike" kern="1200" cap="none" spc="0" normalizeH="0" baseline="0" noProof="0" dirty="0">
              <a:ln>
                <a:noFill/>
              </a:ln>
              <a:solidFill>
                <a:srgbClr val="002060"/>
              </a:solidFill>
              <a:effectLst/>
              <a:uLnTx/>
              <a:uFillTx/>
              <a:latin typeface="Gotham Rounded Bold"/>
              <a:cs typeface="Gotham Rounded Bold"/>
            </a:endParaRPr>
          </a:p>
          <a:p>
            <a:pPr marL="0" marR="15875" lvl="0" indent="0" algn="r" defTabSz="914400" rtl="0" eaLnBrk="1" fontAlgn="auto" latinLnBrk="0" hangingPunct="1">
              <a:lnSpc>
                <a:spcPct val="100000"/>
              </a:lnSpc>
              <a:spcBef>
                <a:spcPts val="0"/>
              </a:spcBef>
              <a:spcAft>
                <a:spcPts val="0"/>
              </a:spcAft>
              <a:buClrTx/>
              <a:buSzTx/>
              <a:buFontTx/>
              <a:buNone/>
              <a:tabLst/>
              <a:defRPr/>
            </a:pPr>
            <a:r>
              <a:rPr kumimoji="0" sz="1714" b="1" i="0" u="none" strike="noStrike" kern="1200" cap="none" spc="-47" normalizeH="0" baseline="0" noProof="0" dirty="0">
                <a:ln>
                  <a:noFill/>
                </a:ln>
                <a:solidFill>
                  <a:srgbClr val="002060"/>
                </a:solidFill>
                <a:effectLst/>
                <a:uLnTx/>
                <a:uFillTx/>
                <a:latin typeface="Gotham Rounded Bold"/>
                <a:ea typeface="+mn-ea"/>
                <a:cs typeface="Gotham Rounded Bold"/>
              </a:rPr>
              <a:t>WHEDA</a:t>
            </a:r>
            <a:endParaRPr sz="1714" b="0" i="0" u="none" strike="noStrike" kern="1200" cap="none" spc="0" normalizeH="0" baseline="0" noProof="0" dirty="0">
              <a:ln>
                <a:noFill/>
              </a:ln>
              <a:solidFill>
                <a:srgbClr val="002060"/>
              </a:solidFill>
              <a:effectLst/>
              <a:uLnTx/>
              <a:uFillTx/>
              <a:latin typeface="Gotham Rounded Bold"/>
              <a:cs typeface="Gotham Rounded Bold"/>
            </a:endParaRPr>
          </a:p>
        </p:txBody>
      </p:sp>
      <p:sp>
        <p:nvSpPr>
          <p:cNvPr id="19" name="object 19"/>
          <p:cNvSpPr txBox="1"/>
          <p:nvPr/>
        </p:nvSpPr>
        <p:spPr>
          <a:xfrm>
            <a:off x="10672255" y="6145920"/>
            <a:ext cx="1170101" cy="182450"/>
          </a:xfrm>
          <a:prstGeom prst="rect">
            <a:avLst/>
          </a:prstGeom>
        </p:spPr>
        <p:txBody>
          <a:bodyPr vert="horz" wrap="square" lIns="0" tIns="10886" rIns="0" bIns="0" rtlCol="0">
            <a:spAutoFit/>
          </a:bodyPr>
          <a:lstStyle/>
          <a:p>
            <a:pPr marL="10885" marR="0" lvl="0" indent="0" algn="r" defTabSz="914400" rtl="0" eaLnBrk="1" fontAlgn="auto" latinLnBrk="0" hangingPunct="1">
              <a:lnSpc>
                <a:spcPct val="100000"/>
              </a:lnSpc>
              <a:spcBef>
                <a:spcPts val="86"/>
              </a:spcBef>
              <a:spcAft>
                <a:spcPts val="0"/>
              </a:spcAft>
              <a:buClrTx/>
              <a:buSzTx/>
              <a:buFontTx/>
              <a:buNone/>
              <a:tabLst/>
              <a:defRPr/>
            </a:pPr>
            <a:r>
              <a:rPr kumimoji="0" lang="en-US" sz="1114" b="1" i="0" u="none" strike="noStrike" kern="1200" cap="none" spc="-34" normalizeH="0" baseline="0" noProof="0" dirty="0">
                <a:ln>
                  <a:noFill/>
                </a:ln>
                <a:solidFill>
                  <a:srgbClr val="006D38"/>
                </a:solidFill>
                <a:effectLst/>
                <a:uLnTx/>
                <a:uFillTx/>
                <a:latin typeface="Gotham Rounded Bold"/>
                <a:ea typeface="+mn-ea"/>
                <a:cs typeface="Gotham Rounded Bold"/>
              </a:rPr>
              <a:t>June 2020)</a:t>
            </a:r>
            <a:endParaRPr kumimoji="0" sz="1114" b="0" i="0" u="none" strike="noStrike" kern="1200" cap="none" spc="0" normalizeH="0" baseline="0" noProof="0" dirty="0">
              <a:ln>
                <a:noFill/>
              </a:ln>
              <a:solidFill>
                <a:prstClr val="black"/>
              </a:solidFill>
              <a:effectLst/>
              <a:uLnTx/>
              <a:uFillTx/>
              <a:latin typeface="Gotham Rounded Bold"/>
              <a:ea typeface="+mn-ea"/>
              <a:cs typeface="Gotham Rounded Bold"/>
            </a:endParaRPr>
          </a:p>
        </p:txBody>
      </p:sp>
      <p:sp>
        <p:nvSpPr>
          <p:cNvPr id="20" name="object 20"/>
          <p:cNvSpPr/>
          <p:nvPr/>
        </p:nvSpPr>
        <p:spPr>
          <a:xfrm>
            <a:off x="7727123" y="6261837"/>
            <a:ext cx="423788" cy="47411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43"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object 21"/>
          <p:cNvSpPr txBox="1"/>
          <p:nvPr/>
        </p:nvSpPr>
        <p:spPr>
          <a:xfrm>
            <a:off x="319943" y="6591759"/>
            <a:ext cx="3356796" cy="142888"/>
          </a:xfrm>
          <a:prstGeom prst="rect">
            <a:avLst/>
          </a:prstGeom>
        </p:spPr>
        <p:txBody>
          <a:bodyPr vert="horz" wrap="square" lIns="0" tIns="10886" rIns="0" bIns="0" rtlCol="0">
            <a:spAutoFit/>
          </a:bodyPr>
          <a:lstStyle/>
          <a:p>
            <a:pPr marL="10885" marR="0" lvl="0" indent="0" algn="l" defTabSz="914400" rtl="0" eaLnBrk="1" fontAlgn="auto" latinLnBrk="0" hangingPunct="1">
              <a:lnSpc>
                <a:spcPct val="100000"/>
              </a:lnSpc>
              <a:spcBef>
                <a:spcPts val="86"/>
              </a:spcBef>
              <a:spcAft>
                <a:spcPts val="0"/>
              </a:spcAft>
              <a:buClrTx/>
              <a:buSzTx/>
              <a:buFontTx/>
              <a:buNone/>
              <a:tabLst/>
              <a:defRPr/>
            </a:pPr>
            <a:r>
              <a:rPr kumimoji="0" sz="857" b="0" i="0" u="none" strike="noStrike" kern="1200" cap="none" spc="9" normalizeH="0" baseline="0" noProof="0" dirty="0">
                <a:ln>
                  <a:noFill/>
                </a:ln>
                <a:solidFill>
                  <a:srgbClr val="F0EBE1"/>
                </a:solidFill>
                <a:effectLst/>
                <a:uLnTx/>
                <a:uFillTx/>
                <a:latin typeface="Verdana"/>
                <a:ea typeface="+mn-ea"/>
                <a:cs typeface="Verdana"/>
              </a:rPr>
              <a:t>Wisconsin</a:t>
            </a:r>
            <a:r>
              <a:rPr kumimoji="0" sz="857" b="0" i="0" u="none" strike="noStrike" kern="1200" cap="none" spc="-51" normalizeH="0" baseline="0" noProof="0" dirty="0">
                <a:ln>
                  <a:noFill/>
                </a:ln>
                <a:solidFill>
                  <a:srgbClr val="F0EBE1"/>
                </a:solidFill>
                <a:effectLst/>
                <a:uLnTx/>
                <a:uFillTx/>
                <a:latin typeface="Verdana"/>
                <a:ea typeface="+mn-ea"/>
                <a:cs typeface="Verdana"/>
              </a:rPr>
              <a:t> </a:t>
            </a:r>
            <a:r>
              <a:rPr kumimoji="0" sz="857" b="0" i="0" u="none" strike="noStrike" kern="1200" cap="none" spc="4" normalizeH="0" baseline="0" noProof="0" dirty="0">
                <a:ln>
                  <a:noFill/>
                </a:ln>
                <a:solidFill>
                  <a:srgbClr val="F0EBE1"/>
                </a:solidFill>
                <a:effectLst/>
                <a:uLnTx/>
                <a:uFillTx/>
                <a:latin typeface="Verdana"/>
                <a:ea typeface="+mn-ea"/>
                <a:cs typeface="Verdana"/>
              </a:rPr>
              <a:t>Housing</a:t>
            </a:r>
            <a:r>
              <a:rPr kumimoji="0" sz="857" b="0" i="0" u="none" strike="noStrike" kern="1200" cap="none" spc="-51" normalizeH="0" baseline="0" noProof="0" dirty="0">
                <a:ln>
                  <a:noFill/>
                </a:ln>
                <a:solidFill>
                  <a:srgbClr val="F0EBE1"/>
                </a:solidFill>
                <a:effectLst/>
                <a:uLnTx/>
                <a:uFillTx/>
                <a:latin typeface="Verdana"/>
                <a:ea typeface="+mn-ea"/>
                <a:cs typeface="Verdana"/>
              </a:rPr>
              <a:t> </a:t>
            </a:r>
            <a:r>
              <a:rPr kumimoji="0" sz="857" b="0" i="0" u="none" strike="noStrike" kern="1200" cap="none" spc="0" normalizeH="0" baseline="0" noProof="0" dirty="0">
                <a:ln>
                  <a:noFill/>
                </a:ln>
                <a:solidFill>
                  <a:srgbClr val="F0EBE1"/>
                </a:solidFill>
                <a:effectLst/>
                <a:uLnTx/>
                <a:uFillTx/>
                <a:latin typeface="Verdana"/>
                <a:ea typeface="+mn-ea"/>
                <a:cs typeface="Verdana"/>
              </a:rPr>
              <a:t>and</a:t>
            </a:r>
            <a:r>
              <a:rPr kumimoji="0" sz="857" b="0" i="0" u="none" strike="noStrike" kern="1200" cap="none" spc="-51" normalizeH="0" baseline="0" noProof="0" dirty="0">
                <a:ln>
                  <a:noFill/>
                </a:ln>
                <a:solidFill>
                  <a:srgbClr val="F0EBE1"/>
                </a:solidFill>
                <a:effectLst/>
                <a:uLnTx/>
                <a:uFillTx/>
                <a:latin typeface="Verdana"/>
                <a:ea typeface="+mn-ea"/>
                <a:cs typeface="Verdana"/>
              </a:rPr>
              <a:t> </a:t>
            </a:r>
            <a:r>
              <a:rPr kumimoji="0" sz="857" b="0" i="0" u="none" strike="noStrike" kern="1200" cap="none" spc="13" normalizeH="0" baseline="0" noProof="0" dirty="0">
                <a:ln>
                  <a:noFill/>
                </a:ln>
                <a:solidFill>
                  <a:srgbClr val="F0EBE1"/>
                </a:solidFill>
                <a:effectLst/>
                <a:uLnTx/>
                <a:uFillTx/>
                <a:latin typeface="Verdana"/>
                <a:ea typeface="+mn-ea"/>
                <a:cs typeface="Verdana"/>
              </a:rPr>
              <a:t>Economic</a:t>
            </a:r>
            <a:r>
              <a:rPr kumimoji="0" sz="857" b="0" i="0" u="none" strike="noStrike" kern="1200" cap="none" spc="-51" normalizeH="0" baseline="0" noProof="0" dirty="0">
                <a:ln>
                  <a:noFill/>
                </a:ln>
                <a:solidFill>
                  <a:srgbClr val="F0EBE1"/>
                </a:solidFill>
                <a:effectLst/>
                <a:uLnTx/>
                <a:uFillTx/>
                <a:latin typeface="Verdana"/>
                <a:ea typeface="+mn-ea"/>
                <a:cs typeface="Verdana"/>
              </a:rPr>
              <a:t> </a:t>
            </a:r>
            <a:r>
              <a:rPr kumimoji="0" sz="857" b="0" i="0" u="none" strike="noStrike" kern="1200" cap="none" spc="0" normalizeH="0" baseline="0" noProof="0" dirty="0">
                <a:ln>
                  <a:noFill/>
                </a:ln>
                <a:solidFill>
                  <a:srgbClr val="F0EBE1"/>
                </a:solidFill>
                <a:effectLst/>
                <a:uLnTx/>
                <a:uFillTx/>
                <a:latin typeface="Verdana"/>
                <a:ea typeface="+mn-ea"/>
                <a:cs typeface="Verdana"/>
              </a:rPr>
              <a:t>Development</a:t>
            </a:r>
            <a:r>
              <a:rPr kumimoji="0" sz="857" b="0" i="0" u="none" strike="noStrike" kern="1200" cap="none" spc="-51" normalizeH="0" baseline="0" noProof="0" dirty="0">
                <a:ln>
                  <a:noFill/>
                </a:ln>
                <a:solidFill>
                  <a:srgbClr val="F0EBE1"/>
                </a:solidFill>
                <a:effectLst/>
                <a:uLnTx/>
                <a:uFillTx/>
                <a:latin typeface="Verdana"/>
                <a:ea typeface="+mn-ea"/>
                <a:cs typeface="Verdana"/>
              </a:rPr>
              <a:t> </a:t>
            </a:r>
            <a:r>
              <a:rPr kumimoji="0" sz="857" b="0" i="0" u="none" strike="noStrike" kern="1200" cap="none" spc="9" normalizeH="0" baseline="0" noProof="0" dirty="0">
                <a:ln>
                  <a:noFill/>
                </a:ln>
                <a:solidFill>
                  <a:srgbClr val="F0EBE1"/>
                </a:solidFill>
                <a:effectLst/>
                <a:uLnTx/>
                <a:uFillTx/>
                <a:latin typeface="Verdana"/>
                <a:ea typeface="+mn-ea"/>
                <a:cs typeface="Verdana"/>
              </a:rPr>
              <a:t>Authority</a:t>
            </a:r>
            <a:endParaRPr kumimoji="0" sz="857" b="0" i="0" u="none" strike="noStrike" kern="1200" cap="none" spc="0" normalizeH="0" baseline="0" noProof="0" dirty="0">
              <a:ln>
                <a:noFill/>
              </a:ln>
              <a:solidFill>
                <a:prstClr val="black"/>
              </a:solidFill>
              <a:effectLst/>
              <a:uLnTx/>
              <a:uFillTx/>
              <a:latin typeface="Verdana"/>
              <a:ea typeface="+mn-ea"/>
              <a:cs typeface="Verdana"/>
            </a:endParaRPr>
          </a:p>
        </p:txBody>
      </p:sp>
      <p:pic>
        <p:nvPicPr>
          <p:cNvPr id="24" name="Picture 24" descr="WHEDA14logoVERT5c5m10y (1).png">
            <a:extLst>
              <a:ext uri="{FF2B5EF4-FFF2-40B4-BE49-F238E27FC236}">
                <a16:creationId xmlns:a16="http://schemas.microsoft.com/office/drawing/2014/main" id="{7045D3DC-161E-4C26-8D7C-CF3D0B2319D8}"/>
              </a:ext>
            </a:extLst>
          </p:cNvPr>
          <p:cNvPicPr>
            <a:picLocks noChangeAspect="1"/>
          </p:cNvPicPr>
          <p:nvPr/>
        </p:nvPicPr>
        <p:blipFill>
          <a:blip r:embed="rId4"/>
          <a:stretch>
            <a:fillRect/>
          </a:stretch>
        </p:blipFill>
        <p:spPr>
          <a:xfrm>
            <a:off x="321733" y="5689394"/>
            <a:ext cx="1074058" cy="813212"/>
          </a:xfrm>
          <a:prstGeom prst="rect">
            <a:avLst/>
          </a:prstGeom>
        </p:spPr>
      </p:pic>
    </p:spTree>
    <p:extLst>
      <p:ext uri="{BB962C8B-B14F-4D97-AF65-F5344CB8AC3E}">
        <p14:creationId xmlns:p14="http://schemas.microsoft.com/office/powerpoint/2010/main" val="3949314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772075" y="453112"/>
            <a:ext cx="9601200" cy="541979"/>
          </a:xfrm>
          <a:prstGeom prst="rect">
            <a:avLst/>
          </a:prstGeom>
        </p:spPr>
        <p:txBody>
          <a:bodyPr anchor="ctr" anchorCtr="0">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900" b="1" dirty="0">
                <a:solidFill>
                  <a:schemeClr val="accent4">
                    <a:lumMod val="75000"/>
                  </a:schemeClr>
                </a:solidFill>
              </a:rPr>
            </a:br>
            <a:r>
              <a:rPr lang="en-US" sz="4000" b="1" dirty="0">
                <a:solidFill>
                  <a:schemeClr val="accent4">
                    <a:lumMod val="75000"/>
                  </a:schemeClr>
                </a:solidFill>
                <a:latin typeface="Gotham Rounded Bold" pitchFamily="50" charset="0"/>
              </a:rPr>
              <a:t>Owning vs. Renting       </a:t>
            </a:r>
            <a:r>
              <a:rPr lang="en-US" sz="4900" b="1" dirty="0">
                <a:solidFill>
                  <a:srgbClr val="00B050"/>
                </a:solidFill>
                <a:latin typeface="Gotham Rounded Bold" pitchFamily="50" charset="0"/>
              </a:rPr>
              <a:t>GREEN BAY</a:t>
            </a:r>
            <a:br>
              <a:rPr lang="en-US" dirty="0"/>
            </a:br>
            <a:r>
              <a:rPr lang="en-US" dirty="0"/>
              <a:t>	</a:t>
            </a:r>
            <a:br>
              <a:rPr lang="en-US" dirty="0"/>
            </a:br>
            <a:br>
              <a:rPr lang="en-US" sz="2200" dirty="0"/>
            </a:br>
            <a:endParaRPr lang="en-US" sz="2000" dirty="0"/>
          </a:p>
        </p:txBody>
      </p:sp>
      <p:pic>
        <p:nvPicPr>
          <p:cNvPr id="24" name="Content Placeholder 23"/>
          <p:cNvPicPr>
            <a:picLocks noGrp="1" noChangeAspect="1"/>
          </p:cNvPicPr>
          <p:nvPr>
            <p:ph sz="half" idx="1"/>
          </p:nvPr>
        </p:nvPicPr>
        <p:blipFill>
          <a:blip r:embed="rId3"/>
          <a:stretch>
            <a:fillRect/>
          </a:stretch>
        </p:blipFill>
        <p:spPr>
          <a:xfrm>
            <a:off x="6576022" y="978089"/>
            <a:ext cx="5435600" cy="3620434"/>
          </a:xfrm>
          <a:prstGeom prst="rect">
            <a:avLst/>
          </a:prstGeom>
          <a:ln w="57150">
            <a:solidFill>
              <a:srgbClr val="27A99F"/>
            </a:solidFill>
          </a:ln>
        </p:spPr>
      </p:pic>
      <p:pic>
        <p:nvPicPr>
          <p:cNvPr id="15" name="Content Placeholder 11"/>
          <p:cNvPicPr>
            <a:picLocks noChangeAspect="1"/>
          </p:cNvPicPr>
          <p:nvPr/>
        </p:nvPicPr>
        <p:blipFill>
          <a:blip r:embed="rId4"/>
          <a:stretch>
            <a:fillRect/>
          </a:stretch>
        </p:blipFill>
        <p:spPr>
          <a:xfrm>
            <a:off x="931722" y="968067"/>
            <a:ext cx="5133975" cy="3629025"/>
          </a:xfrm>
          <a:prstGeom prst="rect">
            <a:avLst/>
          </a:prstGeom>
          <a:ln w="57150">
            <a:solidFill>
              <a:srgbClr val="27A99F"/>
            </a:solidFill>
          </a:ln>
        </p:spPr>
      </p:pic>
      <p:pic>
        <p:nvPicPr>
          <p:cNvPr id="6" name="Picture 5">
            <a:extLst>
              <a:ext uri="{FF2B5EF4-FFF2-40B4-BE49-F238E27FC236}">
                <a16:creationId xmlns:a16="http://schemas.microsoft.com/office/drawing/2014/main" id="{BF369952-4B51-4C76-9666-9BD5E2A938DA}"/>
              </a:ext>
            </a:extLst>
          </p:cNvPr>
          <p:cNvPicPr>
            <a:picLocks noChangeAspect="1"/>
          </p:cNvPicPr>
          <p:nvPr/>
        </p:nvPicPr>
        <p:blipFill>
          <a:blip r:embed="rId5"/>
          <a:stretch>
            <a:fillRect/>
          </a:stretch>
        </p:blipFill>
        <p:spPr>
          <a:xfrm>
            <a:off x="944933" y="965206"/>
            <a:ext cx="5125454" cy="3631886"/>
          </a:xfrm>
          <a:prstGeom prst="rect">
            <a:avLst/>
          </a:prstGeom>
        </p:spPr>
      </p:pic>
      <p:pic>
        <p:nvPicPr>
          <p:cNvPr id="7" name="Picture 6">
            <a:extLst>
              <a:ext uri="{FF2B5EF4-FFF2-40B4-BE49-F238E27FC236}">
                <a16:creationId xmlns:a16="http://schemas.microsoft.com/office/drawing/2014/main" id="{0687C053-49B6-4689-8DA3-AEA5677C786A}"/>
              </a:ext>
            </a:extLst>
          </p:cNvPr>
          <p:cNvPicPr>
            <a:picLocks noChangeAspect="1"/>
          </p:cNvPicPr>
          <p:nvPr/>
        </p:nvPicPr>
        <p:blipFill>
          <a:blip r:embed="rId6"/>
          <a:stretch>
            <a:fillRect/>
          </a:stretch>
        </p:blipFill>
        <p:spPr>
          <a:xfrm>
            <a:off x="6576022" y="966638"/>
            <a:ext cx="5435600" cy="3631885"/>
          </a:xfrm>
          <a:prstGeom prst="rect">
            <a:avLst/>
          </a:prstGeom>
        </p:spPr>
      </p:pic>
      <p:sp>
        <p:nvSpPr>
          <p:cNvPr id="21" name="TextBox 20">
            <a:extLst>
              <a:ext uri="{FF2B5EF4-FFF2-40B4-BE49-F238E27FC236}">
                <a16:creationId xmlns:a16="http://schemas.microsoft.com/office/drawing/2014/main" id="{2D9DEF7D-7A40-47FC-899A-62E7A210FFE1}"/>
              </a:ext>
            </a:extLst>
          </p:cNvPr>
          <p:cNvSpPr txBox="1"/>
          <p:nvPr/>
        </p:nvSpPr>
        <p:spPr>
          <a:xfrm>
            <a:off x="4300021" y="3773840"/>
            <a:ext cx="2018494" cy="1508105"/>
          </a:xfrm>
          <a:prstGeom prst="rect">
            <a:avLst/>
          </a:prstGeom>
          <a:solidFill>
            <a:srgbClr val="005774"/>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rPr>
              <a:t>Bdrms: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rPr>
              <a:t>Bath:  </a:t>
            </a:r>
            <a:r>
              <a:rPr lang="en-US" sz="1500" dirty="0">
                <a:solidFill>
                  <a:srgbClr val="FFFFFF"/>
                </a:solidFill>
                <a:latin typeface="Gotham Rounded Bold" pitchFamily="50" charset="0"/>
              </a:rPr>
              <a:t>2</a:t>
            </a:r>
            <a:endPar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rPr>
              <a:t>Sq. Ft:  1,325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Gotham Rounded Bold"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Gotham Rounded Bold" pitchFamily="50" charset="0"/>
                <a:ea typeface="+mn-ea"/>
                <a:cs typeface="+mn-cs"/>
              </a:rPr>
              <a:t>Monthly Mortgage: </a:t>
            </a:r>
            <a:r>
              <a:rPr lang="en-US" sz="2400" dirty="0">
                <a:ln w="0"/>
                <a:solidFill>
                  <a:srgbClr val="FF0000"/>
                </a:solidFill>
                <a:effectLst>
                  <a:outerShdw blurRad="38100" dist="19050" dir="2700000" algn="tl" rotWithShape="0">
                    <a:srgbClr val="000000">
                      <a:alpha val="40000"/>
                    </a:srgbClr>
                  </a:outerShdw>
                </a:effectLst>
                <a:latin typeface="Gotham Rounded Bold" pitchFamily="50" charset="0"/>
              </a:rPr>
              <a:t>$950</a:t>
            </a:r>
          </a:p>
        </p:txBody>
      </p:sp>
      <p:sp>
        <p:nvSpPr>
          <p:cNvPr id="22" name="TextBox 21">
            <a:extLst>
              <a:ext uri="{FF2B5EF4-FFF2-40B4-BE49-F238E27FC236}">
                <a16:creationId xmlns:a16="http://schemas.microsoft.com/office/drawing/2014/main" id="{DBAEC60C-B7C4-48D2-8E5F-BF047F374360}"/>
              </a:ext>
            </a:extLst>
          </p:cNvPr>
          <p:cNvSpPr txBox="1"/>
          <p:nvPr/>
        </p:nvSpPr>
        <p:spPr>
          <a:xfrm>
            <a:off x="10062174" y="3773840"/>
            <a:ext cx="2050721" cy="1508105"/>
          </a:xfrm>
          <a:prstGeom prst="rect">
            <a:avLst/>
          </a:prstGeom>
          <a:solidFill>
            <a:srgbClr val="005774"/>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rPr>
              <a:t>Bdrms: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rPr>
              <a:t>Bath: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rPr>
              <a:t>Sq. Ft:  1,485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Gotham Rounded Bold"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Gotham Rounded Bold" pitchFamily="50" charset="0"/>
                <a:ea typeface="+mn-ea"/>
                <a:cs typeface="+mn-cs"/>
              </a:rPr>
              <a:t>Monthly Rent: </a:t>
            </a:r>
            <a:r>
              <a:rPr lang="en-US" sz="2400" dirty="0">
                <a:ln w="0"/>
                <a:solidFill>
                  <a:srgbClr val="FF0000"/>
                </a:solidFill>
                <a:effectLst>
                  <a:outerShdw blurRad="38100" dist="19050" dir="2700000" algn="tl" rotWithShape="0">
                    <a:srgbClr val="000000">
                      <a:alpha val="40000"/>
                    </a:srgbClr>
                  </a:outerShdw>
                </a:effectLst>
                <a:latin typeface="Gotham Rounded Bold" pitchFamily="50" charset="0"/>
              </a:rPr>
              <a:t>$1,345</a:t>
            </a:r>
          </a:p>
        </p:txBody>
      </p:sp>
      <p:sp>
        <p:nvSpPr>
          <p:cNvPr id="10" name="TextBox 9">
            <a:extLst>
              <a:ext uri="{FF2B5EF4-FFF2-40B4-BE49-F238E27FC236}">
                <a16:creationId xmlns:a16="http://schemas.microsoft.com/office/drawing/2014/main" id="{5BE94873-2785-450D-9AA1-6F3C4622923B}"/>
              </a:ext>
            </a:extLst>
          </p:cNvPr>
          <p:cNvSpPr txBox="1"/>
          <p:nvPr/>
        </p:nvSpPr>
        <p:spPr>
          <a:xfrm>
            <a:off x="4300100" y="6562028"/>
            <a:ext cx="7234813" cy="200055"/>
          </a:xfrm>
          <a:prstGeom prst="rect">
            <a:avLst/>
          </a:prstGeom>
          <a:noFill/>
          <a:ln>
            <a:noFill/>
          </a:ln>
        </p:spPr>
        <p:txBody>
          <a:bodyPr wrap="square" rtlCol="0">
            <a:spAutoFit/>
          </a:bodyPr>
          <a:lstStyle/>
          <a:p>
            <a:r>
              <a:rPr lang="en-US" sz="700" dirty="0">
                <a:latin typeface="Gotham Rounded Book" pitchFamily="50" charset="0"/>
              </a:rPr>
              <a:t>DISCLAIMER: THESE ARE MEANT TO BE EXAMPLES AND MAY NOT BE TOTALLY REFLECTIVE OF PAYMENT, BASED ON BORROWER QUALIFICATIONS</a:t>
            </a:r>
          </a:p>
        </p:txBody>
      </p:sp>
      <p:graphicFrame>
        <p:nvGraphicFramePr>
          <p:cNvPr id="12" name="Table 6">
            <a:extLst>
              <a:ext uri="{FF2B5EF4-FFF2-40B4-BE49-F238E27FC236}">
                <a16:creationId xmlns:a16="http://schemas.microsoft.com/office/drawing/2014/main" id="{4B1A9778-B02C-4B7E-A6F7-E9020030C5BF}"/>
              </a:ext>
            </a:extLst>
          </p:cNvPr>
          <p:cNvGraphicFramePr>
            <a:graphicFrameLocks noGrp="1"/>
          </p:cNvGraphicFramePr>
          <p:nvPr>
            <p:extLst>
              <p:ext uri="{D42A27DB-BD31-4B8C-83A1-F6EECF244321}">
                <p14:modId xmlns:p14="http://schemas.microsoft.com/office/powerpoint/2010/main" val="2592727034"/>
              </p:ext>
            </p:extLst>
          </p:nvPr>
        </p:nvGraphicFramePr>
        <p:xfrm>
          <a:off x="855008" y="4719099"/>
          <a:ext cx="3403875" cy="1998582"/>
        </p:xfrm>
        <a:graphic>
          <a:graphicData uri="http://schemas.openxmlformats.org/drawingml/2006/table">
            <a:tbl>
              <a:tblPr firstRow="1" bandRow="1">
                <a:tableStyleId>{00A15C55-8517-42AA-B614-E9B94910E393}</a:tableStyleId>
              </a:tblPr>
              <a:tblGrid>
                <a:gridCol w="1440341">
                  <a:extLst>
                    <a:ext uri="{9D8B030D-6E8A-4147-A177-3AD203B41FA5}">
                      <a16:colId xmlns:a16="http://schemas.microsoft.com/office/drawing/2014/main" val="2259245974"/>
                    </a:ext>
                  </a:extLst>
                </a:gridCol>
                <a:gridCol w="1092858">
                  <a:extLst>
                    <a:ext uri="{9D8B030D-6E8A-4147-A177-3AD203B41FA5}">
                      <a16:colId xmlns:a16="http://schemas.microsoft.com/office/drawing/2014/main" val="1736458926"/>
                    </a:ext>
                  </a:extLst>
                </a:gridCol>
                <a:gridCol w="870676">
                  <a:extLst>
                    <a:ext uri="{9D8B030D-6E8A-4147-A177-3AD203B41FA5}">
                      <a16:colId xmlns:a16="http://schemas.microsoft.com/office/drawing/2014/main" val="2932502119"/>
                    </a:ext>
                  </a:extLst>
                </a:gridCol>
              </a:tblGrid>
              <a:tr h="370840">
                <a:tc>
                  <a:txBody>
                    <a:bodyPr/>
                    <a:lstStyle/>
                    <a:p>
                      <a:pPr algn="ctr"/>
                      <a:r>
                        <a:rPr lang="en-US" sz="1100" dirty="0"/>
                        <a:t>Purchase price</a:t>
                      </a:r>
                    </a:p>
                    <a:p>
                      <a:pPr algn="ctr"/>
                      <a:r>
                        <a:rPr lang="en-US" sz="1100" dirty="0"/>
                        <a:t>Interest Rate</a:t>
                      </a:r>
                      <a:endParaRPr lang="en-US" sz="1100" dirty="0">
                        <a:latin typeface="Gotham Rounded Book" pitchFamily="50" charset="0"/>
                      </a:endParaRPr>
                    </a:p>
                  </a:txBody>
                  <a:tcPr/>
                </a:tc>
                <a:tc>
                  <a:txBody>
                    <a:bodyPr/>
                    <a:lstStyle/>
                    <a:p>
                      <a:pPr algn="ctr"/>
                      <a:r>
                        <a:rPr lang="en-US" sz="1100" dirty="0"/>
                        <a:t>$124,000</a:t>
                      </a:r>
                    </a:p>
                    <a:p>
                      <a:pPr algn="ctr"/>
                      <a:r>
                        <a:rPr lang="en-US" sz="1100" dirty="0"/>
                        <a:t>3.5%</a:t>
                      </a:r>
                      <a:endParaRPr lang="en-US" sz="1100" dirty="0">
                        <a:latin typeface="Gotham Rounded Book" pitchFamily="50" charset="0"/>
                      </a:endParaRPr>
                    </a:p>
                  </a:txBody>
                  <a:tcPr/>
                </a:tc>
                <a:tc>
                  <a:txBody>
                    <a:bodyPr/>
                    <a:lstStyle/>
                    <a:p>
                      <a:pPr algn="ctr"/>
                      <a:r>
                        <a:rPr lang="en-US" sz="1100" dirty="0">
                          <a:latin typeface="Gotham Rounded Book" pitchFamily="50" charset="0"/>
                        </a:rPr>
                        <a:t>Monthly Amount</a:t>
                      </a:r>
                    </a:p>
                  </a:txBody>
                  <a:tcPr/>
                </a:tc>
                <a:extLst>
                  <a:ext uri="{0D108BD9-81ED-4DB2-BD59-A6C34878D82A}">
                    <a16:rowId xmlns:a16="http://schemas.microsoft.com/office/drawing/2014/main" val="1890007788"/>
                  </a:ext>
                </a:extLst>
              </a:tr>
              <a:tr h="172163">
                <a:tc>
                  <a:txBody>
                    <a:bodyPr/>
                    <a:lstStyle/>
                    <a:p>
                      <a:pPr algn="ctr"/>
                      <a:r>
                        <a:rPr lang="en-US" sz="1100" dirty="0">
                          <a:latin typeface="Gotham Rounded Book" pitchFamily="50" charset="0"/>
                        </a:rPr>
                        <a:t>1</a:t>
                      </a:r>
                      <a:r>
                        <a:rPr lang="en-US" sz="1100" baseline="30000" dirty="0">
                          <a:latin typeface="Gotham Rounded Book" pitchFamily="50" charset="0"/>
                        </a:rPr>
                        <a:t>st</a:t>
                      </a:r>
                      <a:r>
                        <a:rPr lang="en-US" sz="1100" dirty="0">
                          <a:latin typeface="Gotham Rounded Book" pitchFamily="50" charset="0"/>
                        </a:rPr>
                        <a:t> Mortgage </a:t>
                      </a:r>
                    </a:p>
                  </a:txBody>
                  <a:tcPr/>
                </a:tc>
                <a:tc>
                  <a:txBody>
                    <a:bodyPr/>
                    <a:lstStyle/>
                    <a:p>
                      <a:pPr algn="ctr"/>
                      <a:r>
                        <a:rPr lang="en-US" sz="1100" dirty="0">
                          <a:latin typeface="Gotham Rounded Book" pitchFamily="50" charset="0"/>
                        </a:rPr>
                        <a:t>$120,280</a:t>
                      </a:r>
                    </a:p>
                  </a:txBody>
                  <a:tcPr/>
                </a:tc>
                <a:tc>
                  <a:txBody>
                    <a:bodyPr/>
                    <a:lstStyle/>
                    <a:p>
                      <a:pPr algn="ctr"/>
                      <a:r>
                        <a:rPr lang="en-US" sz="1100" dirty="0">
                          <a:latin typeface="Gotham Rounded Book" pitchFamily="50" charset="0"/>
                        </a:rPr>
                        <a:t>$540</a:t>
                      </a:r>
                    </a:p>
                  </a:txBody>
                  <a:tcPr/>
                </a:tc>
                <a:extLst>
                  <a:ext uri="{0D108BD9-81ED-4DB2-BD59-A6C34878D82A}">
                    <a16:rowId xmlns:a16="http://schemas.microsoft.com/office/drawing/2014/main" val="116977471"/>
                  </a:ext>
                </a:extLst>
              </a:tr>
              <a:tr h="172163">
                <a:tc>
                  <a:txBody>
                    <a:bodyPr/>
                    <a:lstStyle/>
                    <a:p>
                      <a:pPr algn="ctr"/>
                      <a:r>
                        <a:rPr lang="en-US" sz="1100" kern="1200" dirty="0">
                          <a:solidFill>
                            <a:schemeClr val="dk1"/>
                          </a:solidFill>
                          <a:latin typeface="Gotham Rounded Book" pitchFamily="50" charset="0"/>
                          <a:ea typeface="+mn-ea"/>
                          <a:cs typeface="+mn-cs"/>
                        </a:rPr>
                        <a:t>DPA/2nd</a:t>
                      </a:r>
                    </a:p>
                  </a:txBody>
                  <a:tcPr/>
                </a:tc>
                <a:tc>
                  <a:txBody>
                    <a:bodyPr/>
                    <a:lstStyle/>
                    <a:p>
                      <a:pPr algn="ctr"/>
                      <a:r>
                        <a:rPr lang="en-US" sz="1100" dirty="0">
                          <a:latin typeface="Gotham Rounded Book" pitchFamily="50" charset="0"/>
                        </a:rPr>
                        <a:t>$3720</a:t>
                      </a:r>
                    </a:p>
                  </a:txBody>
                  <a:tcPr/>
                </a:tc>
                <a:tc>
                  <a:txBody>
                    <a:bodyPr/>
                    <a:lstStyle/>
                    <a:p>
                      <a:pPr algn="ctr"/>
                      <a:r>
                        <a:rPr lang="en-US" sz="1100" dirty="0">
                          <a:latin typeface="Gotham Rounded Book" pitchFamily="50" charset="0"/>
                        </a:rPr>
                        <a:t>$37</a:t>
                      </a:r>
                    </a:p>
                  </a:txBody>
                  <a:tcPr/>
                </a:tc>
                <a:extLst>
                  <a:ext uri="{0D108BD9-81ED-4DB2-BD59-A6C34878D82A}">
                    <a16:rowId xmlns:a16="http://schemas.microsoft.com/office/drawing/2014/main" val="948647434"/>
                  </a:ext>
                </a:extLst>
              </a:tr>
              <a:tr h="224581">
                <a:tc>
                  <a:txBody>
                    <a:bodyPr/>
                    <a:lstStyle/>
                    <a:p>
                      <a:pPr algn="ctr"/>
                      <a:r>
                        <a:rPr lang="en-US" sz="1100" kern="1200" dirty="0">
                          <a:solidFill>
                            <a:schemeClr val="dk1"/>
                          </a:solidFill>
                          <a:latin typeface="Gotham Rounded Book" pitchFamily="50" charset="0"/>
                          <a:ea typeface="+mn-ea"/>
                          <a:cs typeface="+mn-cs"/>
                        </a:rPr>
                        <a:t>Taxes</a:t>
                      </a:r>
                    </a:p>
                  </a:txBody>
                  <a:tcPr/>
                </a:tc>
                <a:tc>
                  <a:txBody>
                    <a:bodyPr/>
                    <a:lstStyle/>
                    <a:p>
                      <a:pPr algn="ctr"/>
                      <a:r>
                        <a:rPr lang="en-US" sz="1100" dirty="0">
                          <a:latin typeface="Gotham Rounded Book" pitchFamily="50" charset="0"/>
                        </a:rPr>
                        <a:t>$2,256</a:t>
                      </a:r>
                    </a:p>
                  </a:txBody>
                  <a:tcPr/>
                </a:tc>
                <a:tc>
                  <a:txBody>
                    <a:bodyPr/>
                    <a:lstStyle/>
                    <a:p>
                      <a:pPr algn="ctr"/>
                      <a:r>
                        <a:rPr lang="en-US" sz="1100" kern="1200" dirty="0">
                          <a:solidFill>
                            <a:schemeClr val="dk1"/>
                          </a:solidFill>
                          <a:latin typeface="Gotham Rounded Book" pitchFamily="50" charset="0"/>
                          <a:ea typeface="+mn-ea"/>
                          <a:cs typeface="+mn-cs"/>
                        </a:rPr>
                        <a:t>$188</a:t>
                      </a:r>
                    </a:p>
                  </a:txBody>
                  <a:tcPr/>
                </a:tc>
                <a:extLst>
                  <a:ext uri="{0D108BD9-81ED-4DB2-BD59-A6C34878D82A}">
                    <a16:rowId xmlns:a16="http://schemas.microsoft.com/office/drawing/2014/main" val="376643773"/>
                  </a:ext>
                </a:extLst>
              </a:tr>
              <a:tr h="268129">
                <a:tc>
                  <a:txBody>
                    <a:bodyPr/>
                    <a:lstStyle/>
                    <a:p>
                      <a:pPr algn="ctr"/>
                      <a:r>
                        <a:rPr lang="en-US" sz="1100" kern="1200" dirty="0">
                          <a:solidFill>
                            <a:schemeClr val="dk1"/>
                          </a:solidFill>
                          <a:latin typeface="Gotham Rounded Book" pitchFamily="50" charset="0"/>
                          <a:ea typeface="+mn-ea"/>
                          <a:cs typeface="+mn-cs"/>
                        </a:rPr>
                        <a:t>Homeowners Ins.</a:t>
                      </a:r>
                    </a:p>
                  </a:txBody>
                  <a:tcPr/>
                </a:tc>
                <a:tc>
                  <a:txBody>
                    <a:bodyPr/>
                    <a:lstStyle/>
                    <a:p>
                      <a:pPr algn="ctr"/>
                      <a:r>
                        <a:rPr lang="en-US" sz="1100" kern="1200" dirty="0">
                          <a:solidFill>
                            <a:schemeClr val="dk1"/>
                          </a:solidFill>
                          <a:latin typeface="Gotham Rounded Book" pitchFamily="50" charset="0"/>
                          <a:ea typeface="+mn-ea"/>
                          <a:cs typeface="+mn-cs"/>
                        </a:rPr>
                        <a:t>$1,200</a:t>
                      </a:r>
                    </a:p>
                  </a:txBody>
                  <a:tcPr/>
                </a:tc>
                <a:tc>
                  <a:txBody>
                    <a:bodyPr/>
                    <a:lstStyle/>
                    <a:p>
                      <a:pPr algn="ctr"/>
                      <a:r>
                        <a:rPr lang="en-US" sz="1100" kern="1200" dirty="0">
                          <a:solidFill>
                            <a:schemeClr val="dk1"/>
                          </a:solidFill>
                          <a:latin typeface="Gotham Rounded Book" pitchFamily="50" charset="0"/>
                          <a:ea typeface="+mn-ea"/>
                          <a:cs typeface="+mn-cs"/>
                        </a:rPr>
                        <a:t>$100</a:t>
                      </a:r>
                    </a:p>
                  </a:txBody>
                  <a:tcPr/>
                </a:tc>
                <a:extLst>
                  <a:ext uri="{0D108BD9-81ED-4DB2-BD59-A6C34878D82A}">
                    <a16:rowId xmlns:a16="http://schemas.microsoft.com/office/drawing/2014/main" val="190276998"/>
                  </a:ext>
                </a:extLst>
              </a:tr>
              <a:tr h="202203">
                <a:tc>
                  <a:txBody>
                    <a:bodyPr/>
                    <a:lstStyle/>
                    <a:p>
                      <a:pPr algn="ctr"/>
                      <a:r>
                        <a:rPr lang="en-US" sz="1100" kern="1200" dirty="0">
                          <a:solidFill>
                            <a:schemeClr val="dk1"/>
                          </a:solidFill>
                          <a:latin typeface="Gotham Rounded Book" pitchFamily="50" charset="0"/>
                          <a:ea typeface="+mn-ea"/>
                          <a:cs typeface="+mn-cs"/>
                        </a:rPr>
                        <a:t>Mortgage Ins.</a:t>
                      </a:r>
                    </a:p>
                  </a:txBody>
                  <a:tcPr/>
                </a:tc>
                <a:tc>
                  <a:txBody>
                    <a:bodyPr/>
                    <a:lstStyle/>
                    <a:p>
                      <a:pPr algn="ctr"/>
                      <a:r>
                        <a:rPr lang="en-US" sz="1100" kern="1200" dirty="0">
                          <a:solidFill>
                            <a:schemeClr val="dk1"/>
                          </a:solidFill>
                          <a:latin typeface="Gotham Rounded Book" pitchFamily="50" charset="0"/>
                          <a:ea typeface="+mn-ea"/>
                          <a:cs typeface="+mn-cs"/>
                        </a:rPr>
                        <a:t>$1022.38</a:t>
                      </a:r>
                    </a:p>
                  </a:txBody>
                  <a:tcPr/>
                </a:tc>
                <a:tc>
                  <a:txBody>
                    <a:bodyPr/>
                    <a:lstStyle/>
                    <a:p>
                      <a:pPr algn="ctr"/>
                      <a:r>
                        <a:rPr lang="en-US" sz="1100" kern="1200" dirty="0">
                          <a:solidFill>
                            <a:schemeClr val="dk1"/>
                          </a:solidFill>
                          <a:latin typeface="Gotham Rounded Book" pitchFamily="50" charset="0"/>
                          <a:ea typeface="+mn-ea"/>
                          <a:cs typeface="+mn-cs"/>
                        </a:rPr>
                        <a:t>$85.20</a:t>
                      </a:r>
                    </a:p>
                  </a:txBody>
                  <a:tcPr/>
                </a:tc>
                <a:extLst>
                  <a:ext uri="{0D108BD9-81ED-4DB2-BD59-A6C34878D82A}">
                    <a16:rowId xmlns:a16="http://schemas.microsoft.com/office/drawing/2014/main" val="1831878817"/>
                  </a:ext>
                </a:extLst>
              </a:tr>
              <a:tr h="267413">
                <a:tc gridSpan="2">
                  <a:txBody>
                    <a:bodyPr/>
                    <a:lstStyle/>
                    <a:p>
                      <a:pPr algn="ctr"/>
                      <a:r>
                        <a:rPr lang="en-US" sz="1100" kern="1200" dirty="0">
                          <a:solidFill>
                            <a:schemeClr val="dk1"/>
                          </a:solidFill>
                          <a:latin typeface="Gotham Rounded Book" pitchFamily="50" charset="0"/>
                          <a:ea typeface="+mn-ea"/>
                          <a:cs typeface="+mn-cs"/>
                        </a:rPr>
                        <a:t>Total Payment</a:t>
                      </a:r>
                    </a:p>
                  </a:txBody>
                  <a:tcPr/>
                </a:tc>
                <a:tc hMerge="1">
                  <a:txBody>
                    <a:bodyPr/>
                    <a:lstStyle/>
                    <a:p>
                      <a:endParaRPr lang="en-US" sz="1100" dirty="0">
                        <a:latin typeface="Gotham Rounded Book" pitchFamily="50" charset="0"/>
                      </a:endParaRPr>
                    </a:p>
                  </a:txBody>
                  <a:tcPr/>
                </a:tc>
                <a:tc>
                  <a:txBody>
                    <a:bodyPr/>
                    <a:lstStyle/>
                    <a:p>
                      <a:pPr algn="ctr"/>
                      <a:r>
                        <a:rPr lang="en-US" sz="1100" kern="1200" dirty="0">
                          <a:solidFill>
                            <a:schemeClr val="dk1"/>
                          </a:solidFill>
                          <a:latin typeface="Gotham Rounded Book" pitchFamily="50" charset="0"/>
                          <a:ea typeface="+mn-ea"/>
                          <a:cs typeface="+mn-cs"/>
                        </a:rPr>
                        <a:t>$950.20</a:t>
                      </a:r>
                    </a:p>
                  </a:txBody>
                  <a:tcPr anchor="ctr"/>
                </a:tc>
                <a:extLst>
                  <a:ext uri="{0D108BD9-81ED-4DB2-BD59-A6C34878D82A}">
                    <a16:rowId xmlns:a16="http://schemas.microsoft.com/office/drawing/2014/main" val="1082145718"/>
                  </a:ext>
                </a:extLst>
              </a:tr>
            </a:tbl>
          </a:graphicData>
        </a:graphic>
      </p:graphicFrame>
      <p:sp>
        <p:nvSpPr>
          <p:cNvPr id="11" name="TextBox 10">
            <a:extLst>
              <a:ext uri="{FF2B5EF4-FFF2-40B4-BE49-F238E27FC236}">
                <a16:creationId xmlns:a16="http://schemas.microsoft.com/office/drawing/2014/main" id="{6D775B12-D68A-47B7-A931-BFBFB939839F}"/>
              </a:ext>
            </a:extLst>
          </p:cNvPr>
          <p:cNvSpPr txBox="1"/>
          <p:nvPr/>
        </p:nvSpPr>
        <p:spPr>
          <a:xfrm>
            <a:off x="5241315" y="1048670"/>
            <a:ext cx="1215846" cy="52322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dirty="0">
                <a:solidFill>
                  <a:srgbClr val="FF0000"/>
                </a:solidFill>
                <a:latin typeface="Gotham Rounded Bold" pitchFamily="50" charset="0"/>
              </a:rPr>
              <a:t>OWN</a:t>
            </a:r>
          </a:p>
        </p:txBody>
      </p:sp>
      <p:sp>
        <p:nvSpPr>
          <p:cNvPr id="13" name="TextBox 12">
            <a:extLst>
              <a:ext uri="{FF2B5EF4-FFF2-40B4-BE49-F238E27FC236}">
                <a16:creationId xmlns:a16="http://schemas.microsoft.com/office/drawing/2014/main" id="{E8471CB2-DC4F-477C-BE93-10E8C4BEA23C}"/>
              </a:ext>
            </a:extLst>
          </p:cNvPr>
          <p:cNvSpPr txBox="1"/>
          <p:nvPr/>
        </p:nvSpPr>
        <p:spPr>
          <a:xfrm>
            <a:off x="10841109" y="1017161"/>
            <a:ext cx="1265487" cy="52322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dirty="0">
                <a:solidFill>
                  <a:srgbClr val="FF0000"/>
                </a:solidFill>
                <a:latin typeface="Gotham Rounded Bold" pitchFamily="50" charset="0"/>
              </a:rPr>
              <a:t>RENT</a:t>
            </a:r>
          </a:p>
        </p:txBody>
      </p:sp>
    </p:spTree>
    <p:extLst>
      <p:ext uri="{BB962C8B-B14F-4D97-AF65-F5344CB8AC3E}">
        <p14:creationId xmlns:p14="http://schemas.microsoft.com/office/powerpoint/2010/main" val="3411335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6A24CBFC-7DA8-46B8-821E-15D31FDE0E3D}"/>
              </a:ext>
            </a:extLst>
          </p:cNvPr>
          <p:cNvGraphicFramePr/>
          <p:nvPr>
            <p:extLst>
              <p:ext uri="{D42A27DB-BD31-4B8C-83A1-F6EECF244321}">
                <p14:modId xmlns:p14="http://schemas.microsoft.com/office/powerpoint/2010/main" val="1938421760"/>
              </p:ext>
            </p:extLst>
          </p:nvPr>
        </p:nvGraphicFramePr>
        <p:xfrm>
          <a:off x="734803" y="779514"/>
          <a:ext cx="11075360" cy="3802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le 1">
            <a:extLst>
              <a:ext uri="{FF2B5EF4-FFF2-40B4-BE49-F238E27FC236}">
                <a16:creationId xmlns:a16="http://schemas.microsoft.com/office/drawing/2014/main" id="{23FE7884-5946-45B6-8B10-EC0CE17EAB91}"/>
              </a:ext>
            </a:extLst>
          </p:cNvPr>
          <p:cNvSpPr txBox="1">
            <a:spLocks/>
          </p:cNvSpPr>
          <p:nvPr/>
        </p:nvSpPr>
        <p:spPr>
          <a:xfrm>
            <a:off x="875480" y="222810"/>
            <a:ext cx="9601200" cy="88435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700" b="1" i="0" u="none" strike="noStrike" kern="1200" cap="none" spc="0" normalizeH="0" baseline="0" noProof="0" dirty="0">
                <a:ln>
                  <a:noFill/>
                </a:ln>
                <a:solidFill>
                  <a:srgbClr val="005674"/>
                </a:solidFill>
                <a:effectLst/>
                <a:uLnTx/>
                <a:uFillTx/>
                <a:latin typeface="Gotham Rounded Bold" pitchFamily="50" charset="0"/>
                <a:ea typeface="+mj-ea"/>
                <a:cs typeface="+mj-cs"/>
              </a:rPr>
              <a:t>Reasons you may be nervous about home ownership…</a:t>
            </a:r>
            <a:br>
              <a:rPr kumimoji="0" lang="en-US" sz="5300" b="0" i="0" u="none" strike="noStrike" kern="1200" cap="none" spc="0" normalizeH="0" baseline="0" noProof="0" dirty="0">
                <a:ln>
                  <a:noFill/>
                </a:ln>
                <a:solidFill>
                  <a:srgbClr val="005674"/>
                </a:solidFill>
                <a:effectLst/>
                <a:uLnTx/>
                <a:uFillTx/>
                <a:latin typeface="Gotham Rounded Bold" pitchFamily="50" charset="0"/>
                <a:ea typeface="+mj-ea"/>
                <a:cs typeface="+mj-cs"/>
              </a:rPr>
            </a:br>
            <a:r>
              <a:rPr kumimoji="0" lang="en-US" sz="4400" b="0" i="0" u="none" strike="noStrike" kern="1200" cap="none" spc="0" normalizeH="0" baseline="0" noProof="0" dirty="0">
                <a:ln>
                  <a:noFill/>
                </a:ln>
                <a:solidFill>
                  <a:srgbClr val="005674"/>
                </a:solidFill>
                <a:effectLst/>
                <a:uLnTx/>
                <a:uFillTx/>
                <a:latin typeface="Calibri Light" panose="020F0302020204030204"/>
                <a:ea typeface="+mj-ea"/>
                <a:cs typeface="+mj-cs"/>
              </a:rPr>
              <a:t>	</a:t>
            </a:r>
            <a:br>
              <a:rPr kumimoji="0" lang="en-US" sz="4400" b="0" i="0" u="none" strike="noStrike" kern="1200" cap="none" spc="0" normalizeH="0" baseline="0" noProof="0" dirty="0">
                <a:ln>
                  <a:noFill/>
                </a:ln>
                <a:solidFill>
                  <a:srgbClr val="005674"/>
                </a:solidFill>
                <a:effectLst/>
                <a:uLnTx/>
                <a:uFillTx/>
                <a:latin typeface="Calibri Light" panose="020F0302020204030204"/>
                <a:ea typeface="+mj-ea"/>
                <a:cs typeface="+mj-cs"/>
              </a:rPr>
            </a:br>
            <a:br>
              <a:rPr kumimoji="0" lang="en-US" sz="2200" b="0" i="0" u="none" strike="noStrike" kern="1200" cap="none" spc="0" normalizeH="0" baseline="0" noProof="0" dirty="0">
                <a:ln>
                  <a:noFill/>
                </a:ln>
                <a:solidFill>
                  <a:srgbClr val="000000"/>
                </a:solidFill>
                <a:effectLst/>
                <a:uLnTx/>
                <a:uFillTx/>
                <a:latin typeface="Calibri Light" panose="020F0302020204030204"/>
                <a:ea typeface="+mj-ea"/>
                <a:cs typeface="+mj-cs"/>
              </a:rPr>
            </a:br>
            <a:endParaRPr kumimoji="0" lang="en-US" sz="2000" b="0" i="0" u="none" strike="noStrike" kern="1200" cap="none" spc="0" normalizeH="0" baseline="0" noProof="0" dirty="0">
              <a:ln>
                <a:noFill/>
              </a:ln>
              <a:solidFill>
                <a:srgbClr val="000000"/>
              </a:solidFill>
              <a:effectLst/>
              <a:uLnTx/>
              <a:uFillTx/>
              <a:latin typeface="Calibri Light" panose="020F0302020204030204"/>
              <a:ea typeface="+mj-ea"/>
              <a:cs typeface="+mj-cs"/>
            </a:endParaRPr>
          </a:p>
        </p:txBody>
      </p:sp>
      <p:pic>
        <p:nvPicPr>
          <p:cNvPr id="5" name="Picture 16" descr="ScaredHomeBuyer.png">
            <a:extLst>
              <a:ext uri="{FF2B5EF4-FFF2-40B4-BE49-F238E27FC236}">
                <a16:creationId xmlns:a16="http://schemas.microsoft.com/office/drawing/2014/main" id="{2A0F78CC-B10B-424A-9C29-D3B77B8ADD63}"/>
              </a:ext>
            </a:extLst>
          </p:cNvPr>
          <p:cNvPicPr>
            <a:picLocks noChangeAspect="1"/>
          </p:cNvPicPr>
          <p:nvPr/>
        </p:nvPicPr>
        <p:blipFill>
          <a:blip r:embed="rId7"/>
          <a:stretch>
            <a:fillRect/>
          </a:stretch>
        </p:blipFill>
        <p:spPr>
          <a:xfrm>
            <a:off x="8481546" y="3032058"/>
            <a:ext cx="3469294" cy="3725458"/>
          </a:xfrm>
          <a:prstGeom prst="rect">
            <a:avLst/>
          </a:prstGeom>
        </p:spPr>
      </p:pic>
    </p:spTree>
    <p:extLst>
      <p:ext uri="{BB962C8B-B14F-4D97-AF65-F5344CB8AC3E}">
        <p14:creationId xmlns:p14="http://schemas.microsoft.com/office/powerpoint/2010/main" val="3177832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8F60-0C1E-4331-B96B-5D6589D5EE3F}"/>
              </a:ext>
            </a:extLst>
          </p:cNvPr>
          <p:cNvSpPr>
            <a:spLocks noGrp="1"/>
          </p:cNvSpPr>
          <p:nvPr>
            <p:ph type="title"/>
          </p:nvPr>
        </p:nvSpPr>
        <p:spPr/>
        <p:txBody>
          <a:bodyPr>
            <a:normAutofit/>
          </a:bodyPr>
          <a:lstStyle/>
          <a:p>
            <a:r>
              <a:rPr lang="en-US" sz="3600" dirty="0">
                <a:solidFill>
                  <a:srgbClr val="005774"/>
                </a:solidFill>
                <a:latin typeface="Gotham Rounded Bold"/>
              </a:rPr>
              <a:t>AGENDA</a:t>
            </a:r>
          </a:p>
        </p:txBody>
      </p:sp>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5F777D82-44DC-4666-9838-4C4970952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pic>
        <p:nvPicPr>
          <p:cNvPr id="9" name="Picture 8">
            <a:extLst>
              <a:ext uri="{FF2B5EF4-FFF2-40B4-BE49-F238E27FC236}">
                <a16:creationId xmlns:a16="http://schemas.microsoft.com/office/drawing/2014/main" id="{45D302FF-2A26-4FAE-9AB0-3D612CCD86E0}"/>
              </a:ext>
            </a:extLst>
          </p:cNvPr>
          <p:cNvPicPr>
            <a:picLocks noChangeAspect="1"/>
          </p:cNvPicPr>
          <p:nvPr/>
        </p:nvPicPr>
        <p:blipFill>
          <a:blip r:embed="rId3"/>
          <a:stretch>
            <a:fillRect/>
          </a:stretch>
        </p:blipFill>
        <p:spPr>
          <a:xfrm>
            <a:off x="3159369" y="128588"/>
            <a:ext cx="7963302" cy="6600824"/>
          </a:xfrm>
          <a:prstGeom prst="rect">
            <a:avLst/>
          </a:prstGeom>
        </p:spPr>
      </p:pic>
    </p:spTree>
    <p:extLst>
      <p:ext uri="{BB962C8B-B14F-4D97-AF65-F5344CB8AC3E}">
        <p14:creationId xmlns:p14="http://schemas.microsoft.com/office/powerpoint/2010/main" val="544213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8E242634-EE11-404A-9B5A-740D56438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sp>
        <p:nvSpPr>
          <p:cNvPr id="8" name="Rectangle 7">
            <a:extLst>
              <a:ext uri="{FF2B5EF4-FFF2-40B4-BE49-F238E27FC236}">
                <a16:creationId xmlns:a16="http://schemas.microsoft.com/office/drawing/2014/main" id="{23CEA61A-0F92-4BEF-9738-D7E885D65E73}"/>
              </a:ext>
            </a:extLst>
          </p:cNvPr>
          <p:cNvSpPr/>
          <p:nvPr/>
        </p:nvSpPr>
        <p:spPr>
          <a:xfrm>
            <a:off x="5627633" y="1841838"/>
            <a:ext cx="6065376" cy="923330"/>
          </a:xfrm>
          <a:prstGeom prst="rect">
            <a:avLst/>
          </a:prstGeom>
        </p:spPr>
        <p:txBody>
          <a:bodyPr wrap="square">
            <a:spAutoFit/>
          </a:bodyPr>
          <a:lstStyle/>
          <a:p>
            <a:r>
              <a:rPr lang="en-US" b="0" i="0" dirty="0">
                <a:solidFill>
                  <a:srgbClr val="323232"/>
                </a:solidFill>
                <a:effectLst/>
                <a:latin typeface="Gotham Rounded Book" pitchFamily="50" charset="0"/>
              </a:rPr>
              <a:t>Buying a home is one of the biggest, most exciting decisions you’ll ever make. Let WHEDA guide you toward your future home.</a:t>
            </a:r>
          </a:p>
        </p:txBody>
      </p:sp>
      <p:sp>
        <p:nvSpPr>
          <p:cNvPr id="9" name="Rectangle 8">
            <a:extLst>
              <a:ext uri="{FF2B5EF4-FFF2-40B4-BE49-F238E27FC236}">
                <a16:creationId xmlns:a16="http://schemas.microsoft.com/office/drawing/2014/main" id="{992446C2-5E6E-48C0-A8B6-202F194B45DB}"/>
              </a:ext>
            </a:extLst>
          </p:cNvPr>
          <p:cNvSpPr/>
          <p:nvPr/>
        </p:nvSpPr>
        <p:spPr>
          <a:xfrm>
            <a:off x="5684913" y="3236315"/>
            <a:ext cx="6065376" cy="3139321"/>
          </a:xfrm>
          <a:prstGeom prst="rect">
            <a:avLst/>
          </a:prstGeom>
        </p:spPr>
        <p:txBody>
          <a:bodyPr wrap="square">
            <a:spAutoFit/>
          </a:bodyPr>
          <a:lstStyle/>
          <a:p>
            <a:r>
              <a:rPr lang="en-US" b="0" i="0" dirty="0">
                <a:solidFill>
                  <a:srgbClr val="FF0000"/>
                </a:solidFill>
                <a:effectLst/>
                <a:latin typeface="Gotham Rounded Book" pitchFamily="50" charset="0"/>
              </a:rPr>
              <a:t>How you have paid your debts is an important indicator to lenders of how you will repay your loan</a:t>
            </a:r>
            <a:r>
              <a:rPr lang="en-US" b="0" i="0" dirty="0">
                <a:solidFill>
                  <a:srgbClr val="323232"/>
                </a:solidFill>
                <a:effectLst/>
                <a:latin typeface="Gotham Rounded Book" pitchFamily="50" charset="0"/>
              </a:rPr>
              <a:t>. If you have credit problems, or feel you need help managing your budget to prepare for home ownership, you may want to contact a credit counseling agency.</a:t>
            </a:r>
          </a:p>
          <a:p>
            <a:endParaRPr lang="en-US" b="0" i="0" dirty="0">
              <a:solidFill>
                <a:srgbClr val="323232"/>
              </a:solidFill>
              <a:effectLst/>
              <a:latin typeface="Gotham Rounded Book" pitchFamily="50" charset="0"/>
            </a:endParaRPr>
          </a:p>
          <a:p>
            <a:r>
              <a:rPr lang="en-US" b="0" i="0" dirty="0">
                <a:solidFill>
                  <a:srgbClr val="323232"/>
                </a:solidFill>
                <a:effectLst/>
                <a:latin typeface="Gotham Rounded Book" pitchFamily="50" charset="0"/>
              </a:rPr>
              <a:t>These agencies are primarily community-based nonprofit groups that specialize in pre- and post-purchase homeowner education and credit counseling. </a:t>
            </a:r>
          </a:p>
        </p:txBody>
      </p:sp>
      <p:sp>
        <p:nvSpPr>
          <p:cNvPr id="2" name="Title 1">
            <a:extLst>
              <a:ext uri="{FF2B5EF4-FFF2-40B4-BE49-F238E27FC236}">
                <a16:creationId xmlns:a16="http://schemas.microsoft.com/office/drawing/2014/main" id="{1B5D01E6-9BDB-4C6B-B0A3-390B966C2D7F}"/>
              </a:ext>
            </a:extLst>
          </p:cNvPr>
          <p:cNvSpPr txBox="1">
            <a:spLocks/>
          </p:cNvSpPr>
          <p:nvPr/>
        </p:nvSpPr>
        <p:spPr>
          <a:xfrm>
            <a:off x="1923081" y="420678"/>
            <a:ext cx="10515600" cy="871935"/>
          </a:xfrm>
          <a:prstGeom prst="rect">
            <a:avLst/>
          </a:prstGeom>
        </p:spPr>
        <p:txBody>
          <a:bodyPr anchor="t">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5700" b="1">
                <a:solidFill>
                  <a:srgbClr val="005774"/>
                </a:solidFill>
                <a:latin typeface="Gotham Rounded Bold"/>
              </a:rPr>
              <a:t>STEP 1: Manage Your Money</a:t>
            </a:r>
            <a:br>
              <a:rPr lang="en-US" sz="4400" b="0" i="0" u="none" strike="noStrike" kern="1200" cap="none" spc="0" normalizeH="0" baseline="0" noProof="0" dirty="0">
                <a:ln>
                  <a:noFill/>
                </a:ln>
                <a:effectLst/>
                <a:uLnTx/>
                <a:uFillTx/>
                <a:latin typeface="Gotham Rounded Bold"/>
              </a:rPr>
            </a:br>
            <a:br>
              <a:rPr lang="en-US" sz="2200" b="0" i="0" u="none" strike="noStrike" kern="1200" cap="none" spc="0" normalizeH="0" baseline="0" noProof="0" dirty="0">
                <a:ln>
                  <a:noFill/>
                </a:ln>
                <a:effectLst/>
                <a:uLnTx/>
                <a:uFillTx/>
                <a:latin typeface="Gotham Rounded Bold"/>
              </a:rPr>
            </a:br>
            <a:endParaRPr lang="en-US" sz="2000" b="0" i="0" u="none" strike="noStrike" kern="1200" cap="none" spc="0" normalizeH="0" baseline="0" noProof="0">
              <a:ln>
                <a:noFill/>
              </a:ln>
              <a:solidFill>
                <a:srgbClr val="000000"/>
              </a:solidFill>
              <a:effectLst/>
              <a:uLnTx/>
              <a:uFillTx/>
              <a:latin typeface="Gotham Rounded Bold"/>
            </a:endParaRPr>
          </a:p>
        </p:txBody>
      </p:sp>
      <p:pic>
        <p:nvPicPr>
          <p:cNvPr id="3" name="Picture 11" descr="6StepMANAGEmoneyICON.png">
            <a:extLst>
              <a:ext uri="{FF2B5EF4-FFF2-40B4-BE49-F238E27FC236}">
                <a16:creationId xmlns:a16="http://schemas.microsoft.com/office/drawing/2014/main" id="{7AA48A32-A219-4086-85F0-3B1204D6EF02}"/>
              </a:ext>
            </a:extLst>
          </p:cNvPr>
          <p:cNvPicPr>
            <a:picLocks noChangeAspect="1"/>
          </p:cNvPicPr>
          <p:nvPr/>
        </p:nvPicPr>
        <p:blipFill>
          <a:blip r:embed="rId3"/>
          <a:stretch>
            <a:fillRect/>
          </a:stretch>
        </p:blipFill>
        <p:spPr>
          <a:xfrm>
            <a:off x="772332" y="60275"/>
            <a:ext cx="1038387" cy="1319501"/>
          </a:xfrm>
          <a:prstGeom prst="rect">
            <a:avLst/>
          </a:prstGeom>
        </p:spPr>
      </p:pic>
      <p:pic>
        <p:nvPicPr>
          <p:cNvPr id="12" name="Picture 12" descr="GCoupleShoppingOnline (1).jpg">
            <a:extLst>
              <a:ext uri="{FF2B5EF4-FFF2-40B4-BE49-F238E27FC236}">
                <a16:creationId xmlns:a16="http://schemas.microsoft.com/office/drawing/2014/main" id="{21F1D655-67C6-43E2-BB5D-4A88AB5A4F00}"/>
              </a:ext>
            </a:extLst>
          </p:cNvPr>
          <p:cNvPicPr>
            <a:picLocks noChangeAspect="1"/>
          </p:cNvPicPr>
          <p:nvPr/>
        </p:nvPicPr>
        <p:blipFill>
          <a:blip r:embed="rId4"/>
          <a:stretch>
            <a:fillRect/>
          </a:stretch>
        </p:blipFill>
        <p:spPr>
          <a:xfrm>
            <a:off x="856876" y="2166198"/>
            <a:ext cx="4679373" cy="3139320"/>
          </a:xfrm>
          <a:prstGeom prst="rect">
            <a:avLst/>
          </a:prstGeom>
        </p:spPr>
      </p:pic>
    </p:spTree>
    <p:extLst>
      <p:ext uri="{BB962C8B-B14F-4D97-AF65-F5344CB8AC3E}">
        <p14:creationId xmlns:p14="http://schemas.microsoft.com/office/powerpoint/2010/main" val="3586489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EAFB14-A350-43F4-A656-D74CE3DBD23C}"/>
              </a:ext>
            </a:extLst>
          </p:cNvPr>
          <p:cNvSpPr/>
          <p:nvPr/>
        </p:nvSpPr>
        <p:spPr>
          <a:xfrm>
            <a:off x="6511656" y="1714266"/>
            <a:ext cx="4643647" cy="48013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282D"/>
                </a:solidFill>
                <a:effectLst/>
                <a:uLnTx/>
                <a:uFillTx/>
                <a:latin typeface="Gotham Rounded Book" pitchFamily="50" charset="0"/>
                <a:ea typeface="Calibri" panose="020F0502020204030204" pitchFamily="34" charset="0"/>
                <a:cs typeface="Times New Roman" panose="02020603050405020304" pitchFamily="18" charset="0"/>
              </a:rPr>
              <a:t>Once you’ve made the decision to buy a home, it’s a good idea to review your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282D"/>
                </a:solidFill>
                <a:effectLst/>
                <a:uLnTx/>
                <a:uFillTx/>
                <a:latin typeface="Gotham Rounded Book" pitchFamily="50" charset="0"/>
                <a:ea typeface="Calibri" panose="020F0502020204030204" pitchFamily="34" charset="0"/>
                <a:cs typeface="Times New Roman" panose="02020603050405020304" pitchFamily="18" charset="0"/>
              </a:rPr>
              <a:t>credit standing.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82D"/>
              </a:solidFill>
              <a:effectLst/>
              <a:uLnTx/>
              <a:uFillTx/>
              <a:latin typeface="Gotham Rounded Book" pitchFamily="50"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282D"/>
                </a:solidFill>
                <a:effectLst/>
                <a:uLnTx/>
                <a:uFillTx/>
                <a:latin typeface="Gotham Rounded Book" pitchFamily="50" charset="0"/>
                <a:ea typeface="Calibri" panose="020F0502020204030204" pitchFamily="34" charset="0"/>
                <a:cs typeface="Times New Roman" panose="02020603050405020304" pitchFamily="18" charset="0"/>
              </a:rPr>
              <a:t>The type of loan you get, including interest rate and points paid, is primarily determined by your credit score.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82D"/>
              </a:solidFill>
              <a:effectLst/>
              <a:uLnTx/>
              <a:uFillTx/>
              <a:latin typeface="Gotham Rounded Book" pitchFamily="50"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282D"/>
                </a:solidFill>
                <a:effectLst/>
                <a:uLnTx/>
                <a:uFillTx/>
                <a:latin typeface="Gotham Rounded Book" pitchFamily="50" charset="0"/>
                <a:ea typeface="Calibri" panose="020F0502020204030204" pitchFamily="34" charset="0"/>
                <a:cs typeface="Times New Roman" panose="02020603050405020304" pitchFamily="18" charset="0"/>
              </a:rPr>
              <a:t>The better your credit score, the more affordable loan you can get, often with more options for a low-down payment.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282D"/>
              </a:solidFill>
              <a:effectLst/>
              <a:uLnTx/>
              <a:uFillTx/>
              <a:latin typeface="Gotham Rounded Book" pitchFamily="50"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otham Rounded Bold" pitchFamily="50" charset="0"/>
                <a:ea typeface="Calibri" panose="020F0502020204030204" pitchFamily="34" charset="0"/>
                <a:cs typeface="Times New Roman" panose="02020603050405020304" pitchFamily="18" charset="0"/>
              </a:rPr>
              <a:t>WHEDA’s minimum credit score requirement is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srgbClr val="FF0000"/>
                </a:solidFill>
                <a:effectLst/>
                <a:uLnTx/>
                <a:uFillTx/>
                <a:latin typeface="Gotham Rounded Bold" pitchFamily="50" charset="0"/>
                <a:ea typeface="Calibri" panose="020F0502020204030204" pitchFamily="34" charset="0"/>
                <a:cs typeface="Times New Roman" panose="02020603050405020304" pitchFamily="18" charset="0"/>
              </a:rPr>
              <a:t>620 for Conventional loans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srgbClr val="FF0000"/>
                </a:solidFill>
                <a:effectLst/>
                <a:uLnTx/>
                <a:uFillTx/>
                <a:latin typeface="Gotham Rounded Bold" pitchFamily="50" charset="0"/>
                <a:ea typeface="Calibri" panose="020F0502020204030204" pitchFamily="34" charset="0"/>
                <a:cs typeface="Times New Roman" panose="02020603050405020304" pitchFamily="18" charset="0"/>
              </a:rPr>
              <a:t>640 for FHA loans</a:t>
            </a:r>
            <a:r>
              <a:rPr kumimoji="0" lang="en-US" sz="1800" b="0" i="0" u="none" strike="noStrike" kern="1200" cap="none" spc="0" normalizeH="0" baseline="0" noProof="0" dirty="0">
                <a:ln>
                  <a:noFill/>
                </a:ln>
                <a:solidFill>
                  <a:srgbClr val="23282D"/>
                </a:solidFill>
                <a:effectLst/>
                <a:uLnTx/>
                <a:uFillTx/>
                <a:latin typeface="Gotham Rounded Book" pitchFamily="50" charset="0"/>
                <a:ea typeface="Calibri" panose="020F0502020204030204" pitchFamily="34" charset="0"/>
                <a:cs typeface="Times New Roman" panose="02020603050405020304" pitchFamily="18" charset="0"/>
              </a:rPr>
              <a:t>.  </a:t>
            </a:r>
          </a:p>
        </p:txBody>
      </p:sp>
      <p:sp>
        <p:nvSpPr>
          <p:cNvPr id="11" name="Rectangle 10">
            <a:extLst>
              <a:ext uri="{FF2B5EF4-FFF2-40B4-BE49-F238E27FC236}">
                <a16:creationId xmlns:a16="http://schemas.microsoft.com/office/drawing/2014/main" id="{15F55223-2EC4-4814-8CF3-9538A5C852D2}"/>
              </a:ext>
            </a:extLst>
          </p:cNvPr>
          <p:cNvSpPr/>
          <p:nvPr/>
        </p:nvSpPr>
        <p:spPr>
          <a:xfrm>
            <a:off x="707036" y="156838"/>
            <a:ext cx="11225134" cy="1200329"/>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buClrTx/>
              <a:buSzTx/>
              <a:buFontTx/>
              <a:buNone/>
              <a:tabLst/>
              <a:defRPr/>
            </a:pPr>
            <a:r>
              <a:rPr kumimoji="0" lang="en-US" sz="3600" b="1" i="0" u="none" strike="noStrike" kern="1200" cap="none" spc="0" normalizeH="0" baseline="0" noProof="0" dirty="0">
                <a:ln>
                  <a:noFill/>
                </a:ln>
                <a:solidFill>
                  <a:srgbClr val="005774"/>
                </a:solidFill>
                <a:effectLst/>
                <a:uLnTx/>
                <a:uFillTx/>
                <a:latin typeface="Gotham Rounded Bold"/>
              </a:rPr>
              <a:t>KNOW YOUR CREDIT SCORE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005774"/>
                </a:solidFill>
                <a:effectLst/>
                <a:uLnTx/>
                <a:uFillTx/>
                <a:latin typeface="Gotham Rounded Bold"/>
              </a:rPr>
              <a:t>Your credit score affects your down payment</a:t>
            </a:r>
            <a:endParaRPr lang="en-US" sz="3600" b="1" i="0" u="none" strike="noStrike" kern="1200" cap="none" spc="0" normalizeH="0" baseline="0" noProof="0" dirty="0">
              <a:ln>
                <a:noFill/>
              </a:ln>
              <a:solidFill>
                <a:srgbClr val="005774"/>
              </a:solidFill>
              <a:effectLst/>
              <a:uLnTx/>
              <a:uFillTx/>
              <a:latin typeface="Gotham Rounded Bold"/>
            </a:endParaRPr>
          </a:p>
        </p:txBody>
      </p:sp>
      <p:pic>
        <p:nvPicPr>
          <p:cNvPr id="3" name="Picture 3">
            <a:extLst>
              <a:ext uri="{FF2B5EF4-FFF2-40B4-BE49-F238E27FC236}">
                <a16:creationId xmlns:a16="http://schemas.microsoft.com/office/drawing/2014/main" id="{16916916-F79B-43B0-BB88-0CD6ED5CCE4F}"/>
              </a:ext>
            </a:extLst>
          </p:cNvPr>
          <p:cNvPicPr>
            <a:picLocks noChangeAspect="1"/>
          </p:cNvPicPr>
          <p:nvPr/>
        </p:nvPicPr>
        <p:blipFill>
          <a:blip r:embed="rId2"/>
          <a:stretch>
            <a:fillRect/>
          </a:stretch>
        </p:blipFill>
        <p:spPr>
          <a:xfrm>
            <a:off x="1057966" y="2216426"/>
            <a:ext cx="5266634" cy="3518452"/>
          </a:xfrm>
          <a:prstGeom prst="rect">
            <a:avLst/>
          </a:prstGeom>
        </p:spPr>
      </p:pic>
    </p:spTree>
    <p:extLst>
      <p:ext uri="{BB962C8B-B14F-4D97-AF65-F5344CB8AC3E}">
        <p14:creationId xmlns:p14="http://schemas.microsoft.com/office/powerpoint/2010/main" val="3918470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578369-703B-4FB4-A5D5-0484C84772F2}"/>
              </a:ext>
            </a:extLst>
          </p:cNvPr>
          <p:cNvPicPr>
            <a:picLocks noChangeAspect="1"/>
          </p:cNvPicPr>
          <p:nvPr/>
        </p:nvPicPr>
        <p:blipFill rotWithShape="1">
          <a:blip r:embed="rId2"/>
          <a:srcRect b="750"/>
          <a:stretch/>
        </p:blipFill>
        <p:spPr>
          <a:xfrm>
            <a:off x="1201270" y="1882588"/>
            <a:ext cx="5648166" cy="3556923"/>
          </a:xfrm>
          <a:prstGeom prst="rect">
            <a:avLst/>
          </a:prstGeom>
        </p:spPr>
      </p:pic>
      <p:pic>
        <p:nvPicPr>
          <p:cNvPr id="4" name="Picture 3">
            <a:extLst>
              <a:ext uri="{FF2B5EF4-FFF2-40B4-BE49-F238E27FC236}">
                <a16:creationId xmlns:a16="http://schemas.microsoft.com/office/drawing/2014/main" id="{522D8C6B-9827-404A-A5FF-7E36DE2967BD}"/>
              </a:ext>
            </a:extLst>
          </p:cNvPr>
          <p:cNvPicPr>
            <a:picLocks noChangeAspect="1"/>
          </p:cNvPicPr>
          <p:nvPr/>
        </p:nvPicPr>
        <p:blipFill>
          <a:blip r:embed="rId3"/>
          <a:stretch>
            <a:fillRect/>
          </a:stretch>
        </p:blipFill>
        <p:spPr>
          <a:xfrm>
            <a:off x="7469282" y="2124075"/>
            <a:ext cx="4304244" cy="3315436"/>
          </a:xfrm>
          <a:prstGeom prst="rect">
            <a:avLst/>
          </a:prstGeom>
        </p:spPr>
      </p:pic>
      <p:sp>
        <p:nvSpPr>
          <p:cNvPr id="5" name="Title 1">
            <a:extLst>
              <a:ext uri="{FF2B5EF4-FFF2-40B4-BE49-F238E27FC236}">
                <a16:creationId xmlns:a16="http://schemas.microsoft.com/office/drawing/2014/main" id="{F7A2C0E9-D211-47D4-94AC-4F139E11B495}"/>
              </a:ext>
            </a:extLst>
          </p:cNvPr>
          <p:cNvSpPr txBox="1">
            <a:spLocks/>
          </p:cNvSpPr>
          <p:nvPr/>
        </p:nvSpPr>
        <p:spPr>
          <a:xfrm>
            <a:off x="793609" y="413112"/>
            <a:ext cx="11093591" cy="1005377"/>
          </a:xfrm>
          <a:prstGeom prst="rect">
            <a:avLst/>
          </a:prstGeom>
        </p:spPr>
        <p:txBody>
          <a:bodyPr anchor="t">
            <a:no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2800" b="1" i="0" u="none" strike="noStrike" kern="1200" cap="none" spc="0" normalizeH="0" baseline="0" noProof="0" dirty="0">
                <a:ln>
                  <a:noFill/>
                </a:ln>
                <a:solidFill>
                  <a:srgbClr val="005774"/>
                </a:solidFill>
                <a:effectLst/>
                <a:uLnTx/>
                <a:uFillTx/>
                <a:latin typeface="Gotham Rounded Bold" pitchFamily="50" charset="0"/>
              </a:rPr>
              <a:t>Your credit score, also known as FICO score, is determined be several things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5774">
                    <a:lumMod val="75000"/>
                  </a:srgbClr>
                </a:solidFill>
                <a:effectLst/>
                <a:uLnTx/>
                <a:uFillTx/>
                <a:latin typeface="Gotham Rounded Bold" pitchFamily="50" charset="0"/>
              </a:rPr>
              <a:t>	</a:t>
            </a:r>
            <a:r>
              <a:rPr kumimoji="0" lang="en-US" sz="2800" b="0" i="0" u="none" strike="noStrike" kern="1200" cap="none" spc="0" normalizeH="0" baseline="0" noProof="0" dirty="0">
                <a:ln>
                  <a:noFill/>
                </a:ln>
                <a:solidFill>
                  <a:srgbClr val="000000"/>
                </a:solidFill>
                <a:effectLst/>
                <a:uLnTx/>
                <a:uFillTx/>
                <a:latin typeface="Gotham Rounded Bold" pitchFamily="50" charset="0"/>
              </a:rPr>
              <a:t>	</a:t>
            </a:r>
            <a:br>
              <a:rPr kumimoji="0" lang="en-US" sz="2800" b="0" i="0" u="none" strike="noStrike" kern="1200" cap="none" spc="0" normalizeH="0" baseline="0" noProof="0" dirty="0">
                <a:ln>
                  <a:noFill/>
                </a:ln>
                <a:solidFill>
                  <a:srgbClr val="000000"/>
                </a:solidFill>
                <a:effectLst/>
                <a:uLnTx/>
                <a:uFillTx/>
                <a:latin typeface="Gotham Rounded Bold" pitchFamily="50" charset="0"/>
              </a:rPr>
            </a:br>
            <a:br>
              <a:rPr kumimoji="0" lang="en-US" sz="2800" b="0" i="0" u="none" strike="noStrike" kern="1200" cap="none" spc="0" normalizeH="0" baseline="0" noProof="0" dirty="0">
                <a:ln>
                  <a:noFill/>
                </a:ln>
                <a:solidFill>
                  <a:srgbClr val="000000"/>
                </a:solidFill>
                <a:effectLst/>
                <a:uLnTx/>
                <a:uFillTx/>
                <a:latin typeface="Gotham Rounded Bold" pitchFamily="50" charset="0"/>
              </a:rPr>
            </a:br>
            <a:endParaRPr kumimoji="0" lang="en-US" sz="2800" b="0" i="0" u="none" strike="noStrike" kern="1200" cap="none" spc="0" normalizeH="0" baseline="0" noProof="0" dirty="0">
              <a:ln>
                <a:noFill/>
              </a:ln>
              <a:solidFill>
                <a:srgbClr val="000000"/>
              </a:solidFill>
              <a:effectLst/>
              <a:uLnTx/>
              <a:uFillTx/>
              <a:latin typeface="Gotham Rounded Bold" pitchFamily="50" charset="0"/>
            </a:endParaRPr>
          </a:p>
        </p:txBody>
      </p:sp>
      <p:sp>
        <p:nvSpPr>
          <p:cNvPr id="3" name="TextBox 2">
            <a:extLst>
              <a:ext uri="{FF2B5EF4-FFF2-40B4-BE49-F238E27FC236}">
                <a16:creationId xmlns:a16="http://schemas.microsoft.com/office/drawing/2014/main" id="{621F0F3D-C4A3-4620-9847-098D63ED0A71}"/>
              </a:ext>
            </a:extLst>
          </p:cNvPr>
          <p:cNvSpPr txBox="1"/>
          <p:nvPr/>
        </p:nvSpPr>
        <p:spPr>
          <a:xfrm>
            <a:off x="8701874" y="6314083"/>
            <a:ext cx="2230734" cy="261610"/>
          </a:xfrm>
          <a:prstGeom prst="rect">
            <a:avLst/>
          </a:prstGeom>
          <a:noFill/>
        </p:spPr>
        <p:txBody>
          <a:bodyPr wrap="square" rtlCol="0">
            <a:spAutoFit/>
          </a:bodyPr>
          <a:lstStyle/>
          <a:p>
            <a:r>
              <a:rPr lang="en-US" sz="1100" dirty="0">
                <a:latin typeface="Gotham Rounded Book" pitchFamily="50" charset="0"/>
              </a:rPr>
              <a:t>SOURCE: </a:t>
            </a:r>
            <a:r>
              <a:rPr lang="en-US" sz="1100" dirty="0">
                <a:latin typeface="Gotham Rounded Book" pitchFamily="50" charset="0"/>
                <a:hlinkClick r:id="rId4"/>
              </a:rPr>
              <a:t>Credit Secrets Club</a:t>
            </a:r>
            <a:endParaRPr lang="en-US" sz="1100" dirty="0">
              <a:latin typeface="Gotham Rounded Book" pitchFamily="50" charset="0"/>
            </a:endParaRPr>
          </a:p>
        </p:txBody>
      </p:sp>
    </p:spTree>
    <p:extLst>
      <p:ext uri="{BB962C8B-B14F-4D97-AF65-F5344CB8AC3E}">
        <p14:creationId xmlns:p14="http://schemas.microsoft.com/office/powerpoint/2010/main" val="1411267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3D5C02-2EB7-4289-94BA-63048F0FC40C}"/>
              </a:ext>
            </a:extLst>
          </p:cNvPr>
          <p:cNvSpPr txBox="1">
            <a:spLocks/>
          </p:cNvSpPr>
          <p:nvPr/>
        </p:nvSpPr>
        <p:spPr>
          <a:xfrm>
            <a:off x="838200" y="0"/>
            <a:ext cx="10515600" cy="1181287"/>
          </a:xfrm>
          <a:prstGeom prst="rect">
            <a:avLst/>
          </a:prstGeom>
        </p:spPr>
        <p:txBody>
          <a:bodyPr anchor="ctr" anchorCtr="0">
            <a:normAutofit fontScale="55000" lnSpcReduction="20000"/>
          </a:bodyPr>
          <a:lstStyle>
            <a:lvl1pPr algn="l" defTabSz="914400" rtl="0" eaLnBrk="1" latinLnBrk="0" hangingPunct="1">
              <a:lnSpc>
                <a:spcPct val="90000"/>
              </a:lnSpc>
              <a:spcBef>
                <a:spcPct val="0"/>
              </a:spcBef>
              <a:buNone/>
              <a:defRPr sz="4400" kern="1200">
                <a:solidFill>
                  <a:srgbClr val="16A69C"/>
                </a:solidFill>
                <a:latin typeface="Gotham Rounded Bold"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600" b="0" i="0" u="none" strike="noStrike" kern="1200" cap="none" spc="0" normalizeH="0" baseline="0" noProof="0" dirty="0">
                <a:ln>
                  <a:noFill/>
                </a:ln>
                <a:solidFill>
                  <a:srgbClr val="000055"/>
                </a:solidFill>
                <a:effectLst/>
                <a:uLnTx/>
                <a:uFillTx/>
                <a:latin typeface="Gotham Rounded Bold" pitchFamily="50" charset="0"/>
                <a:ea typeface="+mj-ea"/>
                <a:cs typeface="+mj-cs"/>
              </a:rPr>
            </a:br>
            <a:endParaRPr lang="en-US" sz="3600" b="0" i="0" u="none" strike="noStrike" kern="1200" cap="none" spc="0" normalizeH="0" baseline="0" noProof="0" dirty="0">
              <a:ln>
                <a:noFill/>
              </a:ln>
              <a:solidFill>
                <a:srgbClr val="005774"/>
              </a:solidFill>
              <a:effectLst/>
              <a:uLnTx/>
              <a:uFillTx/>
              <a:latin typeface="Gotham Rounded Bold" pitchFamily="50"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500" b="0" i="0" u="none" strike="noStrike" kern="1200" cap="none" spc="0" normalizeH="0" baseline="0" noProof="0" dirty="0">
                <a:ln>
                  <a:noFill/>
                </a:ln>
                <a:solidFill>
                  <a:srgbClr val="005774"/>
                </a:solidFill>
                <a:effectLst/>
                <a:uLnTx/>
                <a:uFillTx/>
                <a:latin typeface="Gotham Rounded Bold"/>
              </a:rPr>
              <a:t>Credit troubles and Credit Solutions</a:t>
            </a:r>
            <a:br>
              <a:rPr lang="en-US" sz="4400" b="0" i="0" u="none" strike="noStrike" kern="1200" cap="none" spc="0" normalizeH="0" baseline="0" noProof="0" dirty="0">
                <a:ln>
                  <a:noFill/>
                </a:ln>
                <a:effectLst/>
                <a:uLnTx/>
                <a:uFillTx/>
                <a:latin typeface="Gotham Rounded Bold" pitchFamily="50" charset="0"/>
              </a:rPr>
            </a:br>
            <a:br>
              <a:rPr lang="en-US" sz="2200" b="0" i="0" u="none" strike="noStrike" kern="1200" cap="none" spc="0" normalizeH="0" baseline="0" noProof="0" dirty="0">
                <a:ln>
                  <a:noFill/>
                </a:ln>
                <a:effectLst/>
                <a:uLnTx/>
                <a:uFillTx/>
                <a:latin typeface="Gotham Rounded Bold" pitchFamily="50" charset="0"/>
              </a:rPr>
            </a:br>
            <a:endParaRPr kumimoji="0" lang="en-US" sz="2000" b="0" i="0" u="none" strike="noStrike" kern="1200" cap="none" spc="0" normalizeH="0" baseline="0" noProof="0" dirty="0">
              <a:ln>
                <a:noFill/>
              </a:ln>
              <a:solidFill>
                <a:srgbClr val="16A69C"/>
              </a:solidFill>
              <a:effectLst/>
              <a:uLnTx/>
              <a:uFillTx/>
              <a:latin typeface="Gotham Rounded Bold" pitchFamily="50" charset="0"/>
              <a:ea typeface="+mj-ea"/>
              <a:cs typeface="+mj-cs"/>
            </a:endParaRPr>
          </a:p>
        </p:txBody>
      </p:sp>
      <p:sp>
        <p:nvSpPr>
          <p:cNvPr id="6" name="Content Placeholder 5">
            <a:extLst>
              <a:ext uri="{FF2B5EF4-FFF2-40B4-BE49-F238E27FC236}">
                <a16:creationId xmlns:a16="http://schemas.microsoft.com/office/drawing/2014/main" id="{307C3FEE-BCB8-4359-B217-20EDB35CB080}"/>
              </a:ext>
            </a:extLst>
          </p:cNvPr>
          <p:cNvSpPr txBox="1">
            <a:spLocks/>
          </p:cNvSpPr>
          <p:nvPr/>
        </p:nvSpPr>
        <p:spPr>
          <a:xfrm>
            <a:off x="838200" y="1262632"/>
            <a:ext cx="5256211" cy="31030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Rounded Boo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Rounded Boo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Rounded Boo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Rounded Boo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Rounded Boo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sng" strike="noStrike" kern="1200" cap="none" spc="0" normalizeH="0" baseline="0" noProof="0" dirty="0">
                <a:ln>
                  <a:noFill/>
                </a:ln>
                <a:solidFill>
                  <a:srgbClr val="002060"/>
                </a:solidFill>
                <a:effectLst/>
                <a:uLnTx/>
                <a:uFillTx/>
                <a:latin typeface="Gotham Rounded Book" pitchFamily="50" charset="0"/>
                <a:ea typeface="+mn-ea"/>
                <a:cs typeface="+mn-cs"/>
              </a:rPr>
              <a:t>Avoid paths to credit troubles: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002060"/>
              </a:solidFill>
              <a:effectLst/>
              <a:uLnTx/>
              <a:uFillTx/>
              <a:latin typeface="Gotham Rounded Book" pitchFamily="50" charset="0"/>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1" i="0" u="sng" strike="noStrike" kern="1200" cap="none" spc="0" normalizeH="0" baseline="0" noProof="0" dirty="0">
                <a:ln>
                  <a:noFill/>
                </a:ln>
                <a:solidFill>
                  <a:srgbClr val="005773"/>
                </a:solidFill>
                <a:effectLst/>
                <a:uLnTx/>
                <a:uFillTx/>
                <a:latin typeface="Gotham Rounded Book" pitchFamily="50" charset="0"/>
                <a:ea typeface="+mn-ea"/>
                <a:cs typeface="+mn-cs"/>
              </a:rPr>
              <a:t>Late payments affect your credit history</a:t>
            </a:r>
            <a:r>
              <a:rPr kumimoji="0" lang="en-US" sz="1600" b="1" i="0" u="none" strike="noStrike" kern="1200" cap="none" spc="0" normalizeH="0" baseline="0" noProof="0" dirty="0">
                <a:ln>
                  <a:noFill/>
                </a:ln>
                <a:solidFill>
                  <a:srgbClr val="005773"/>
                </a:solidFill>
                <a:effectLst/>
                <a:uLnTx/>
                <a:uFillTx/>
                <a:latin typeface="Gotham Rounded Book" pitchFamily="50" charset="0"/>
                <a:ea typeface="+mn-ea"/>
                <a:cs typeface="+mn-cs"/>
              </a:rPr>
              <a:t>.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5773"/>
                </a:solidFill>
                <a:effectLst/>
                <a:uLnTx/>
                <a:uFillTx/>
                <a:latin typeface="Gotham Rounded Book" pitchFamily="50" charset="0"/>
                <a:ea typeface="+mn-ea"/>
                <a:cs typeface="+mn-cs"/>
              </a:rPr>
              <a:t>Anything paid over 30 days from the due date will be reflected as a late payment that will last the history of your credit. </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1" i="0" u="sng" strike="noStrike" kern="1200" cap="none" spc="0" normalizeH="0" baseline="0" noProof="0" dirty="0">
                <a:ln>
                  <a:noFill/>
                </a:ln>
                <a:solidFill>
                  <a:srgbClr val="005773"/>
                </a:solidFill>
                <a:effectLst/>
                <a:uLnTx/>
                <a:uFillTx/>
                <a:latin typeface="Gotham Rounded Book" pitchFamily="50" charset="0"/>
                <a:ea typeface="+mn-ea"/>
                <a:cs typeface="+mn-cs"/>
              </a:rPr>
              <a:t>Making only the minimum payment</a:t>
            </a:r>
            <a:r>
              <a:rPr kumimoji="0" lang="en-US" sz="1600" b="1" i="0" u="none" strike="noStrike" kern="1200" cap="none" spc="0" normalizeH="0" baseline="0" noProof="0" dirty="0">
                <a:ln>
                  <a:noFill/>
                </a:ln>
                <a:solidFill>
                  <a:srgbClr val="005773"/>
                </a:solidFill>
                <a:effectLst/>
                <a:uLnTx/>
                <a:uFillTx/>
                <a:latin typeface="Gotham Rounded Book" pitchFamily="50" charset="0"/>
                <a:ea typeface="+mn-ea"/>
                <a:cs typeface="+mn-cs"/>
              </a:rPr>
              <a:t>.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5773"/>
                </a:solidFill>
                <a:effectLst/>
                <a:uLnTx/>
                <a:uFillTx/>
                <a:latin typeface="Gotham Rounded Book" pitchFamily="50" charset="0"/>
                <a:ea typeface="+mn-ea"/>
                <a:cs typeface="+mn-cs"/>
              </a:rPr>
              <a:t>Making the minimum payment is better than not paying at all, however it will cost you a lot of money in interest charges and keep your debt level high</a:t>
            </a:r>
            <a:r>
              <a:rPr kumimoji="0" lang="en-US" sz="1200" b="0" i="0" u="none" strike="noStrike" kern="1200" cap="none" spc="0" normalizeH="0" baseline="0" noProof="0" dirty="0">
                <a:ln>
                  <a:noFill/>
                </a:ln>
                <a:solidFill>
                  <a:srgbClr val="005773"/>
                </a:solidFill>
                <a:effectLst/>
                <a:uLnTx/>
                <a:uFillTx/>
                <a:latin typeface="Gotham Rounded Book" pitchFamily="50" charset="0"/>
                <a:ea typeface="+mn-ea"/>
                <a:cs typeface="+mn-cs"/>
              </a:rPr>
              <a:t>.</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1" i="0" u="sng" strike="noStrike" kern="1200" cap="none" spc="0" normalizeH="0" baseline="0" noProof="0" dirty="0">
                <a:ln>
                  <a:noFill/>
                </a:ln>
                <a:solidFill>
                  <a:srgbClr val="005773"/>
                </a:solidFill>
                <a:effectLst/>
                <a:uLnTx/>
                <a:uFillTx/>
                <a:latin typeface="Gotham Rounded Book" pitchFamily="50" charset="0"/>
                <a:ea typeface="+mn-ea"/>
                <a:cs typeface="+mn-cs"/>
              </a:rPr>
              <a:t>Constantly opening new credit</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5773"/>
                </a:solidFill>
                <a:effectLst/>
                <a:uLnTx/>
                <a:uFillTx/>
                <a:latin typeface="Gotham Rounded Book" pitchFamily="50" charset="0"/>
                <a:ea typeface="+mn-ea"/>
                <a:cs typeface="+mn-cs"/>
              </a:rPr>
              <a:t>Each time a new credit card or loan is opened, it will lower your score due to increasing your debt</a:t>
            </a:r>
            <a:r>
              <a:rPr kumimoji="0" lang="en-US" sz="1200" b="0" i="0" u="none" strike="noStrike" kern="1200" cap="none" spc="0" normalizeH="0" baseline="0" noProof="0" dirty="0">
                <a:ln>
                  <a:noFill/>
                </a:ln>
                <a:solidFill>
                  <a:srgbClr val="005773"/>
                </a:solidFill>
                <a:effectLst/>
                <a:uLnTx/>
                <a:uFillTx/>
                <a:latin typeface="Gotham Rounded Book" pitchFamily="50"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solidFill>
                <a:srgbClr val="000000"/>
              </a:solidFill>
              <a:effectLst/>
              <a:uLnTx/>
              <a:uFillTx/>
              <a:latin typeface="Gotham Rounded Book" pitchFamily="50" charset="0"/>
              <a:ea typeface="+mn-ea"/>
              <a:cs typeface="+mn-cs"/>
            </a:endParaRPr>
          </a:p>
        </p:txBody>
      </p:sp>
      <p:sp>
        <p:nvSpPr>
          <p:cNvPr id="8" name="Content Placeholder 5">
            <a:extLst>
              <a:ext uri="{FF2B5EF4-FFF2-40B4-BE49-F238E27FC236}">
                <a16:creationId xmlns:a16="http://schemas.microsoft.com/office/drawing/2014/main" id="{FBCD06C5-9CF1-437C-8A16-8C420833CD9A}"/>
              </a:ext>
            </a:extLst>
          </p:cNvPr>
          <p:cNvSpPr txBox="1">
            <a:spLocks/>
          </p:cNvSpPr>
          <p:nvPr/>
        </p:nvSpPr>
        <p:spPr>
          <a:xfrm>
            <a:off x="6094411" y="1181287"/>
            <a:ext cx="5837852" cy="39706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 Rounded Boo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Rounded Boo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Rounded Boo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Rounded Boo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Rounded Boo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sng" strike="noStrike" kern="1200" cap="none" spc="0" normalizeH="0" baseline="0" noProof="0" dirty="0">
                <a:ln>
                  <a:noFill/>
                </a:ln>
                <a:solidFill>
                  <a:srgbClr val="158C59"/>
                </a:solidFill>
                <a:effectLst/>
                <a:uLnTx/>
                <a:uFillTx/>
                <a:latin typeface="Gotham Rounded Book" pitchFamily="50" charset="0"/>
                <a:ea typeface="+mn-ea"/>
                <a:cs typeface="+mn-cs"/>
              </a:rPr>
              <a:t>Establishing a good credit history is simple: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158C59"/>
              </a:solidFill>
              <a:effectLst/>
              <a:uLnTx/>
              <a:uFillTx/>
              <a:latin typeface="Gotham Rounded Book" pitchFamily="50"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sng" strike="noStrike" kern="1200" cap="none" spc="0" normalizeH="0" baseline="0" noProof="0" dirty="0">
                <a:ln>
                  <a:noFill/>
                </a:ln>
                <a:solidFill>
                  <a:srgbClr val="158C59"/>
                </a:solidFill>
                <a:effectLst/>
                <a:uLnTx/>
                <a:uFillTx/>
                <a:latin typeface="Gotham Rounded Book" pitchFamily="50" charset="0"/>
                <a:ea typeface="+mn-ea"/>
                <a:cs typeface="+mn-cs"/>
              </a:rPr>
              <a:t>Open a checking or savings account</a:t>
            </a:r>
            <a:r>
              <a:rPr kumimoji="0" lang="en-US" sz="1600" b="1" i="0" u="none" strike="noStrike" kern="1200" cap="none" spc="0" normalizeH="0" baseline="0" noProof="0" dirty="0">
                <a:ln>
                  <a:noFill/>
                </a:ln>
                <a:solidFill>
                  <a:srgbClr val="158C59"/>
                </a:solidFill>
                <a:effectLst/>
                <a:uLnTx/>
                <a:uFillTx/>
                <a:latin typeface="Gotham Rounded Book" pitchFamily="50" charset="0"/>
                <a:ea typeface="+mn-ea"/>
                <a:cs typeface="+mn-cs"/>
              </a:rPr>
              <a:t>.  </a:t>
            </a:r>
          </a:p>
          <a:p>
            <a:pPr marL="457200" lvl="1" indent="0">
              <a:lnSpc>
                <a:spcPct val="100000"/>
              </a:lnSpc>
              <a:spcBef>
                <a:spcPts val="1000"/>
              </a:spcBef>
              <a:buNone/>
              <a:defRPr/>
            </a:pPr>
            <a:r>
              <a:rPr lang="en-US" sz="1200" b="1" dirty="0">
                <a:solidFill>
                  <a:srgbClr val="158C59"/>
                </a:solidFill>
              </a:rPr>
              <a:t>Maintain your checking account by keeping enough money in it to cover all outstanding checks.  Make regular deposits in your savings account to establish a history of savings.</a:t>
            </a:r>
          </a:p>
          <a:p>
            <a:pPr marL="228600" marR="0" lvl="0" indent="-2286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1" i="0" u="sng" strike="noStrike" kern="1200" cap="none" spc="0" normalizeH="0" baseline="0" noProof="0" dirty="0">
                <a:ln>
                  <a:noFill/>
                </a:ln>
                <a:solidFill>
                  <a:srgbClr val="158C59"/>
                </a:solidFill>
                <a:effectLst/>
                <a:uLnTx/>
                <a:uFillTx/>
                <a:latin typeface="Gotham Rounded Book" pitchFamily="50" charset="0"/>
                <a:ea typeface="+mn-ea"/>
                <a:cs typeface="+mn-cs"/>
              </a:rPr>
              <a:t>Apply for credit gradually</a:t>
            </a:r>
            <a:r>
              <a:rPr kumimoji="0" lang="en-US" sz="1600" b="1" i="0" u="none" strike="noStrike" kern="1200" cap="none" spc="0" normalizeH="0" baseline="0" noProof="0" dirty="0">
                <a:ln>
                  <a:noFill/>
                </a:ln>
                <a:solidFill>
                  <a:srgbClr val="158C59"/>
                </a:solidFill>
                <a:effectLst/>
                <a:uLnTx/>
                <a:uFillTx/>
                <a:latin typeface="Gotham Rounded Book" pitchFamily="50" charset="0"/>
                <a:ea typeface="+mn-ea"/>
                <a:cs typeface="+mn-cs"/>
              </a:rPr>
              <a:t>.  </a:t>
            </a:r>
          </a:p>
          <a:p>
            <a:pPr marL="457200" lvl="1" indent="0">
              <a:spcBef>
                <a:spcPts val="1000"/>
              </a:spcBef>
              <a:buNone/>
              <a:defRPr/>
            </a:pPr>
            <a:r>
              <a:rPr kumimoji="0" lang="en-US" sz="1200" b="0" i="0" u="none" strike="noStrike" kern="1200" cap="none" spc="0" normalizeH="0" baseline="0" noProof="0" dirty="0">
                <a:ln>
                  <a:noFill/>
                </a:ln>
                <a:solidFill>
                  <a:srgbClr val="158C59"/>
                </a:solidFill>
                <a:effectLst/>
                <a:uLnTx/>
                <a:uFillTx/>
                <a:latin typeface="Gotham Rounded Book" pitchFamily="50" charset="0"/>
                <a:ea typeface="+mn-ea"/>
                <a:cs typeface="+mn-cs"/>
              </a:rPr>
              <a:t>Apply for it once your checking and savings accounts are in good standing and you believe your budget can handle the potential for debt</a:t>
            </a:r>
            <a:r>
              <a:rPr kumimoji="0" lang="en-US" sz="1400" b="0" i="0" u="none" strike="noStrike" kern="1200" cap="none" spc="0" normalizeH="0" baseline="0" noProof="0" dirty="0">
                <a:ln>
                  <a:noFill/>
                </a:ln>
                <a:solidFill>
                  <a:srgbClr val="158C59"/>
                </a:solidFill>
                <a:effectLst/>
                <a:uLnTx/>
                <a:uFillTx/>
                <a:latin typeface="Gotham Rounded Book" pitchFamily="50"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600" b="1" i="0" u="sng" strike="noStrike" kern="1200" cap="none" spc="0" normalizeH="0" baseline="0" noProof="0" dirty="0">
                <a:ln>
                  <a:noFill/>
                </a:ln>
                <a:solidFill>
                  <a:srgbClr val="158C59"/>
                </a:solidFill>
                <a:effectLst/>
                <a:uLnTx/>
                <a:uFillTx/>
                <a:latin typeface="Gotham Rounded Book" pitchFamily="50" charset="0"/>
                <a:ea typeface="+mn-ea"/>
                <a:cs typeface="+mn-cs"/>
              </a:rPr>
              <a:t>Make regular on time payments</a:t>
            </a:r>
            <a:r>
              <a:rPr kumimoji="0" lang="en-US" sz="1600" b="1" i="0" u="none" strike="noStrike" kern="1200" cap="none" spc="0" normalizeH="0" baseline="0" noProof="0" dirty="0">
                <a:ln>
                  <a:noFill/>
                </a:ln>
                <a:solidFill>
                  <a:srgbClr val="158C59"/>
                </a:solidFill>
                <a:effectLst/>
                <a:uLnTx/>
                <a:uFillTx/>
                <a:latin typeface="Gotham Rounded Book" pitchFamily="50" charset="0"/>
                <a:ea typeface="+mn-ea"/>
                <a:cs typeface="+mn-cs"/>
              </a:rPr>
              <a:t> </a:t>
            </a:r>
          </a:p>
          <a:p>
            <a:pPr marL="457200" lvl="1" indent="0">
              <a:spcBef>
                <a:spcPts val="1000"/>
              </a:spcBef>
              <a:buNone/>
              <a:defRPr/>
            </a:pPr>
            <a:r>
              <a:rPr kumimoji="0" lang="en-US" sz="1200" b="0" i="0" u="none" strike="noStrike" kern="1200" cap="none" spc="0" normalizeH="0" baseline="0" noProof="0" dirty="0">
                <a:ln>
                  <a:noFill/>
                </a:ln>
                <a:solidFill>
                  <a:srgbClr val="158C59"/>
                </a:solidFill>
                <a:effectLst/>
                <a:uLnTx/>
                <a:uFillTx/>
                <a:latin typeface="Gotham Rounded Book" pitchFamily="50" charset="0"/>
                <a:ea typeface="+mn-ea"/>
                <a:cs typeface="+mn-cs"/>
              </a:rPr>
              <a:t>On any debt you have – credit cards, loans and even cell phones. Every time you make a payment as agreed, you are building a positive credit history.  If you consistently repay your debts on time, a good credit history will improve your credit score.</a:t>
            </a:r>
          </a:p>
        </p:txBody>
      </p:sp>
      <p:graphicFrame>
        <p:nvGraphicFramePr>
          <p:cNvPr id="4" name="Diagram 3">
            <a:extLst>
              <a:ext uri="{FF2B5EF4-FFF2-40B4-BE49-F238E27FC236}">
                <a16:creationId xmlns:a16="http://schemas.microsoft.com/office/drawing/2014/main" id="{BEBF8618-73B5-4C53-9FF5-C20908C2A223}"/>
              </a:ext>
            </a:extLst>
          </p:cNvPr>
          <p:cNvGraphicFramePr/>
          <p:nvPr>
            <p:extLst>
              <p:ext uri="{D42A27DB-BD31-4B8C-83A1-F6EECF244321}">
                <p14:modId xmlns:p14="http://schemas.microsoft.com/office/powerpoint/2010/main" val="1375060128"/>
              </p:ext>
            </p:extLst>
          </p:nvPr>
        </p:nvGraphicFramePr>
        <p:xfrm>
          <a:off x="838200" y="5233300"/>
          <a:ext cx="10514011" cy="1064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6682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770EC4-4528-49C1-B165-1BF85E046F7F}"/>
              </a:ext>
            </a:extLst>
          </p:cNvPr>
          <p:cNvSpPr txBox="1">
            <a:spLocks/>
          </p:cNvSpPr>
          <p:nvPr/>
        </p:nvSpPr>
        <p:spPr>
          <a:xfrm>
            <a:off x="838200" y="0"/>
            <a:ext cx="10515600" cy="1181287"/>
          </a:xfrm>
          <a:prstGeom prst="rect">
            <a:avLst/>
          </a:prstGeom>
        </p:spPr>
        <p:txBody>
          <a:bodyPr anchor="ctr" anchorCtr="0">
            <a:normAutofit fontScale="62500" lnSpcReduction="20000"/>
          </a:bodyPr>
          <a:lstStyle>
            <a:lvl1pPr algn="l" defTabSz="914400" rtl="0" eaLnBrk="1" latinLnBrk="0" hangingPunct="1">
              <a:lnSpc>
                <a:spcPct val="90000"/>
              </a:lnSpc>
              <a:spcBef>
                <a:spcPct val="0"/>
              </a:spcBef>
              <a:buNone/>
              <a:defRPr sz="4400" kern="1200">
                <a:solidFill>
                  <a:srgbClr val="16A69C"/>
                </a:solidFill>
                <a:latin typeface="Gotham Rounded Bold"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lang="en-US" sz="3600" b="0" i="0" u="none" strike="noStrike" kern="1200" cap="none" spc="0" normalizeH="0" baseline="0" noProof="0" dirty="0">
                <a:ln>
                  <a:noFill/>
                </a:ln>
                <a:solidFill>
                  <a:srgbClr val="005774"/>
                </a:solidFill>
                <a:effectLst/>
                <a:uLnTx/>
                <a:uFillTx/>
                <a:latin typeface="Gotham Rounded Bold" pitchFamily="50" charset="0"/>
              </a:rPr>
            </a:br>
            <a:r>
              <a:rPr lang="en-US" sz="3600" b="0" i="0" u="none" strike="noStrike" kern="1200" cap="none" spc="0" normalizeH="0" baseline="0" noProof="0" dirty="0">
                <a:ln>
                  <a:noFill/>
                </a:ln>
                <a:solidFill>
                  <a:srgbClr val="005774"/>
                </a:solidFill>
                <a:effectLst/>
                <a:uLnTx/>
                <a:uFillTx/>
                <a:latin typeface="Gotham Rounded Bold" pitchFamily="50" charset="0"/>
              </a:rPr>
              <a:t>CREATE A BUDGET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5774"/>
                </a:solidFill>
                <a:effectLst/>
                <a:uLnTx/>
                <a:uFillTx/>
                <a:latin typeface="Gotham Rounded Bold"/>
              </a:rPr>
              <a:t>What a budget is, and how to establish a good one</a:t>
            </a:r>
            <a:br>
              <a:rPr lang="en-US" sz="4400" b="0" i="0" u="none" strike="noStrike" kern="1200" cap="none" spc="0" normalizeH="0" baseline="0" noProof="0" dirty="0">
                <a:ln>
                  <a:noFill/>
                </a:ln>
                <a:solidFill>
                  <a:srgbClr val="005774"/>
                </a:solidFill>
                <a:effectLst/>
                <a:uLnTx/>
                <a:uFillTx/>
                <a:latin typeface="Gotham Rounded Bold" pitchFamily="50" charset="0"/>
              </a:rPr>
            </a:br>
            <a:br>
              <a:rPr lang="en-US" sz="2200" b="0" i="0" u="none" strike="noStrike" kern="1200" cap="none" spc="0" normalizeH="0" baseline="0" noProof="0" dirty="0">
                <a:ln>
                  <a:noFill/>
                </a:ln>
                <a:solidFill>
                  <a:srgbClr val="005774"/>
                </a:solidFill>
                <a:effectLst/>
                <a:uLnTx/>
                <a:uFillTx/>
                <a:latin typeface="Gotham Rounded Bold" pitchFamily="50" charset="0"/>
              </a:rPr>
            </a:br>
            <a:endParaRPr lang="en-US" sz="2000" b="0" i="0" u="none" strike="noStrike" kern="1200" cap="none" spc="0" normalizeH="0" baseline="0" noProof="0" dirty="0">
              <a:ln>
                <a:noFill/>
              </a:ln>
              <a:solidFill>
                <a:srgbClr val="005774"/>
              </a:solidFill>
              <a:effectLst/>
              <a:uLnTx/>
              <a:uFillTx/>
              <a:latin typeface="Gotham Rounded Bold" pitchFamily="50" charset="0"/>
            </a:endParaRPr>
          </a:p>
        </p:txBody>
      </p:sp>
      <p:sp>
        <p:nvSpPr>
          <p:cNvPr id="4" name="Rectangle 3">
            <a:extLst>
              <a:ext uri="{FF2B5EF4-FFF2-40B4-BE49-F238E27FC236}">
                <a16:creationId xmlns:a16="http://schemas.microsoft.com/office/drawing/2014/main" id="{26CFEBB8-C9DF-445B-9466-FB116C21018B}"/>
              </a:ext>
            </a:extLst>
          </p:cNvPr>
          <p:cNvSpPr/>
          <p:nvPr/>
        </p:nvSpPr>
        <p:spPr>
          <a:xfrm>
            <a:off x="1099183" y="1226946"/>
            <a:ext cx="464364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55"/>
                </a:solidFill>
                <a:effectLst/>
                <a:uLnTx/>
                <a:uFillTx/>
                <a:latin typeface="Gotham Rounded Book" pitchFamily="50" charset="0"/>
                <a:ea typeface="Calibri" panose="020F0502020204030204" pitchFamily="34" charset="0"/>
                <a:cs typeface="Times New Roman" panose="02020603050405020304" pitchFamily="18" charset="0"/>
              </a:rPr>
              <a:t>A budget is a plan that lays out your income and expenses as precisely 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55"/>
              </a:solidFill>
              <a:effectLst/>
              <a:uLnTx/>
              <a:uFillTx/>
              <a:latin typeface="Gotham Rounded Book" pitchFamily="50"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55"/>
                </a:solidFill>
                <a:effectLst/>
                <a:uLnTx/>
                <a:uFillTx/>
                <a:latin typeface="Gotham Rounded Book" pitchFamily="50" charset="0"/>
                <a:ea typeface="Calibri" panose="020F0502020204030204" pitchFamily="34" charset="0"/>
                <a:cs typeface="Times New Roman" panose="02020603050405020304" pitchFamily="18" charset="0"/>
              </a:rPr>
              <a:t>To establish a good budget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000055"/>
                </a:solidFill>
                <a:effectLst/>
                <a:uLnTx/>
                <a:uFillTx/>
                <a:latin typeface="Gotham Rounded Book" pitchFamily="50" charset="0"/>
                <a:ea typeface="Calibri" panose="020F0502020204030204" pitchFamily="34" charset="0"/>
                <a:cs typeface="Times New Roman" panose="02020603050405020304" pitchFamily="18" charset="0"/>
              </a:rPr>
              <a:t>Start with identifying your expenses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000055"/>
                </a:solidFill>
                <a:effectLst/>
                <a:uLnTx/>
                <a:uFillTx/>
                <a:latin typeface="Gotham Rounded Book" pitchFamily="50" charset="0"/>
                <a:ea typeface="Calibri" panose="020F0502020204030204" pitchFamily="34" charset="0"/>
                <a:cs typeface="Times New Roman" panose="02020603050405020304" pitchFamily="18" charset="0"/>
              </a:rPr>
              <a:t>Keep a detailed record of all income and expenses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000055"/>
                </a:solidFill>
                <a:effectLst/>
                <a:uLnTx/>
                <a:uFillTx/>
                <a:latin typeface="Gotham Rounded Book" pitchFamily="50" charset="0"/>
                <a:ea typeface="Calibri" panose="020F0502020204030204" pitchFamily="34" charset="0"/>
                <a:cs typeface="Times New Roman" panose="02020603050405020304" pitchFamily="18" charset="0"/>
              </a:rPr>
              <a:t>This record should include all of your expenses, right down to your morning latte.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55"/>
              </a:solidFill>
              <a:effectLst/>
              <a:uLnTx/>
              <a:uFillTx/>
              <a:latin typeface="Gotham Rounded Book" pitchFamily="50"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55"/>
                </a:solidFill>
                <a:effectLst/>
                <a:uLnTx/>
                <a:uFillTx/>
                <a:latin typeface="Gotham Rounded Book" pitchFamily="50" charset="0"/>
                <a:ea typeface="Calibri" panose="020F0502020204030204" pitchFamily="34" charset="0"/>
                <a:cs typeface="Times New Roman" panose="02020603050405020304" pitchFamily="18" charset="0"/>
              </a:rPr>
              <a:t>The “Monthly Budget Worksheet ” (webinar attachment #2) is a simple tool to help you put your budget on paper. </a:t>
            </a:r>
          </a:p>
        </p:txBody>
      </p:sp>
      <p:graphicFrame>
        <p:nvGraphicFramePr>
          <p:cNvPr id="5" name="Content Placeholder 9">
            <a:extLst>
              <a:ext uri="{FF2B5EF4-FFF2-40B4-BE49-F238E27FC236}">
                <a16:creationId xmlns:a16="http://schemas.microsoft.com/office/drawing/2014/main" id="{DAE5A040-23AE-4615-9A06-F9CF480A4B11}"/>
              </a:ext>
            </a:extLst>
          </p:cNvPr>
          <p:cNvGraphicFramePr>
            <a:graphicFrameLocks/>
          </p:cNvGraphicFramePr>
          <p:nvPr>
            <p:extLst>
              <p:ext uri="{D42A27DB-BD31-4B8C-83A1-F6EECF244321}">
                <p14:modId xmlns:p14="http://schemas.microsoft.com/office/powerpoint/2010/main" val="2531814464"/>
              </p:ext>
            </p:extLst>
          </p:nvPr>
        </p:nvGraphicFramePr>
        <p:xfrm>
          <a:off x="4330873" y="783771"/>
          <a:ext cx="8793556" cy="5710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647592FC-FFFF-43F5-A4FB-E07AF4D48DC3}"/>
              </a:ext>
            </a:extLst>
          </p:cNvPr>
          <p:cNvSpPr/>
          <p:nvPr/>
        </p:nvSpPr>
        <p:spPr>
          <a:xfrm>
            <a:off x="7777242" y="3237711"/>
            <a:ext cx="2087431"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55"/>
                </a:solidFill>
                <a:effectLst/>
                <a:uLnTx/>
                <a:uFillTx/>
                <a:latin typeface="Gotham Rounded Book" pitchFamily="50" charset="0"/>
                <a:ea typeface="+mn-ea"/>
                <a:cs typeface="+mn-cs"/>
              </a:rPr>
              <a:t>Helpful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55"/>
                </a:solidFill>
                <a:effectLst/>
                <a:uLnTx/>
                <a:uFillTx/>
                <a:latin typeface="Gotham Rounded Book" pitchFamily="50" charset="0"/>
                <a:ea typeface="+mn-ea"/>
                <a:cs typeface="+mn-cs"/>
              </a:rPr>
              <a:t>Tips </a:t>
            </a:r>
          </a:p>
        </p:txBody>
      </p:sp>
    </p:spTree>
    <p:extLst>
      <p:ext uri="{BB962C8B-B14F-4D97-AF65-F5344CB8AC3E}">
        <p14:creationId xmlns:p14="http://schemas.microsoft.com/office/powerpoint/2010/main" val="834623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3D26DAFA-701F-44AA-9CF8-8DFA9CA2F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sp>
        <p:nvSpPr>
          <p:cNvPr id="7" name="TextBox 6">
            <a:extLst>
              <a:ext uri="{FF2B5EF4-FFF2-40B4-BE49-F238E27FC236}">
                <a16:creationId xmlns:a16="http://schemas.microsoft.com/office/drawing/2014/main" id="{184D8000-4D80-4132-A747-00A5D1C719F0}"/>
              </a:ext>
            </a:extLst>
          </p:cNvPr>
          <p:cNvSpPr txBox="1"/>
          <p:nvPr/>
        </p:nvSpPr>
        <p:spPr>
          <a:xfrm>
            <a:off x="1112108" y="395416"/>
            <a:ext cx="5142844" cy="1200329"/>
          </a:xfrm>
          <a:prstGeom prst="rect">
            <a:avLst/>
          </a:prstGeom>
          <a:noFill/>
        </p:spPr>
        <p:txBody>
          <a:bodyPr wrap="square" rtlCol="0" anchor="t">
            <a:spAutoFit/>
          </a:bodyPr>
          <a:lstStyle/>
          <a:p>
            <a:pPr algn="ctr"/>
            <a:r>
              <a:rPr lang="en-US" sz="3600" dirty="0">
                <a:solidFill>
                  <a:srgbClr val="005774"/>
                </a:solidFill>
                <a:latin typeface="Gotham Rounded Bold"/>
              </a:rPr>
              <a:t>WHEDA’S MONTHLY BUDGET WORKSHEET</a:t>
            </a:r>
          </a:p>
        </p:txBody>
      </p:sp>
      <p:sp>
        <p:nvSpPr>
          <p:cNvPr id="8" name="Text Placeholder 3">
            <a:extLst>
              <a:ext uri="{FF2B5EF4-FFF2-40B4-BE49-F238E27FC236}">
                <a16:creationId xmlns:a16="http://schemas.microsoft.com/office/drawing/2014/main" id="{438D7476-0AB1-4F61-9161-DE8B51367CDB}"/>
              </a:ext>
            </a:extLst>
          </p:cNvPr>
          <p:cNvSpPr txBox="1">
            <a:spLocks/>
          </p:cNvSpPr>
          <p:nvPr/>
        </p:nvSpPr>
        <p:spPr>
          <a:xfrm>
            <a:off x="1846906" y="1758291"/>
            <a:ext cx="3314431" cy="317754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Gotham Rounded Book"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Gotham Rounded Book" pitchFamily="5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Gotham Rounded Book" pitchFamily="5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Gotham Rounded Book" pitchFamily="5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Gotham Rounded Book" pitchFamily="50"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b="1" dirty="0">
                <a:solidFill>
                  <a:srgbClr val="008000"/>
                </a:solidFill>
                <a:latin typeface="Gotham Rounded Bold"/>
              </a:rPr>
              <a:t>BUDGET FOR HOME OWNERSHIP</a:t>
            </a:r>
          </a:p>
        </p:txBody>
      </p:sp>
      <p:pic>
        <p:nvPicPr>
          <p:cNvPr id="3" name="Picture 2">
            <a:extLst>
              <a:ext uri="{FF2B5EF4-FFF2-40B4-BE49-F238E27FC236}">
                <a16:creationId xmlns:a16="http://schemas.microsoft.com/office/drawing/2014/main" id="{197F7990-C756-46EA-9FA5-61A5B1F68040}"/>
              </a:ext>
            </a:extLst>
          </p:cNvPr>
          <p:cNvPicPr>
            <a:picLocks noChangeAspect="1"/>
          </p:cNvPicPr>
          <p:nvPr/>
        </p:nvPicPr>
        <p:blipFill>
          <a:blip r:embed="rId3"/>
          <a:stretch>
            <a:fillRect/>
          </a:stretch>
        </p:blipFill>
        <p:spPr>
          <a:xfrm>
            <a:off x="6096000" y="122507"/>
            <a:ext cx="5142844" cy="6653554"/>
          </a:xfrm>
          <a:prstGeom prst="rect">
            <a:avLst/>
          </a:prstGeom>
        </p:spPr>
      </p:pic>
    </p:spTree>
    <p:extLst>
      <p:ext uri="{BB962C8B-B14F-4D97-AF65-F5344CB8AC3E}">
        <p14:creationId xmlns:p14="http://schemas.microsoft.com/office/powerpoint/2010/main" val="143641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C83A139E-F5D9-423B-8AAA-96EEAFD5A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pic>
        <p:nvPicPr>
          <p:cNvPr id="26" name="Picture 26" descr="6StepFINDlenderICON.png">
            <a:extLst>
              <a:ext uri="{FF2B5EF4-FFF2-40B4-BE49-F238E27FC236}">
                <a16:creationId xmlns:a16="http://schemas.microsoft.com/office/drawing/2014/main" id="{A1CA37C6-55E5-4F84-91F2-4B97484A998A}"/>
              </a:ext>
            </a:extLst>
          </p:cNvPr>
          <p:cNvPicPr>
            <a:picLocks noChangeAspect="1"/>
          </p:cNvPicPr>
          <p:nvPr/>
        </p:nvPicPr>
        <p:blipFill>
          <a:blip r:embed="rId3"/>
          <a:stretch>
            <a:fillRect/>
          </a:stretch>
        </p:blipFill>
        <p:spPr>
          <a:xfrm>
            <a:off x="778790" y="190753"/>
            <a:ext cx="1587285" cy="1329767"/>
          </a:xfrm>
          <a:prstGeom prst="rect">
            <a:avLst/>
          </a:prstGeom>
        </p:spPr>
      </p:pic>
      <p:sp>
        <p:nvSpPr>
          <p:cNvPr id="28" name="Title 1">
            <a:extLst>
              <a:ext uri="{FF2B5EF4-FFF2-40B4-BE49-F238E27FC236}">
                <a16:creationId xmlns:a16="http://schemas.microsoft.com/office/drawing/2014/main" id="{6B836798-80FB-4145-BB74-20432B97D8DD}"/>
              </a:ext>
            </a:extLst>
          </p:cNvPr>
          <p:cNvSpPr txBox="1">
            <a:spLocks/>
          </p:cNvSpPr>
          <p:nvPr/>
        </p:nvSpPr>
        <p:spPr>
          <a:xfrm>
            <a:off x="2491353" y="472339"/>
            <a:ext cx="10515600" cy="138854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dirty="0">
                <a:solidFill>
                  <a:srgbClr val="005674"/>
                </a:solidFill>
                <a:latin typeface="Gotham Rounded Bold"/>
              </a:rPr>
              <a:t>STEP 2: Find a WHEDA Lender</a:t>
            </a:r>
            <a:endParaRPr lang="en-US" sz="4000" b="1" dirty="0">
              <a:latin typeface="Gotham Rounded Bold"/>
            </a:endParaRPr>
          </a:p>
        </p:txBody>
      </p:sp>
      <p:graphicFrame>
        <p:nvGraphicFramePr>
          <p:cNvPr id="6" name="Diagram 5">
            <a:extLst>
              <a:ext uri="{FF2B5EF4-FFF2-40B4-BE49-F238E27FC236}">
                <a16:creationId xmlns:a16="http://schemas.microsoft.com/office/drawing/2014/main" id="{C952C471-0B31-47B7-957A-70A8A236E94B}"/>
              </a:ext>
            </a:extLst>
          </p:cNvPr>
          <p:cNvGraphicFramePr/>
          <p:nvPr>
            <p:extLst>
              <p:ext uri="{D42A27DB-BD31-4B8C-83A1-F6EECF244321}">
                <p14:modId xmlns:p14="http://schemas.microsoft.com/office/powerpoint/2010/main" val="381586460"/>
              </p:ext>
            </p:extLst>
          </p:nvPr>
        </p:nvGraphicFramePr>
        <p:xfrm>
          <a:off x="989981" y="1700306"/>
          <a:ext cx="5223510" cy="455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 10">
            <a:extLst>
              <a:ext uri="{FF2B5EF4-FFF2-40B4-BE49-F238E27FC236}">
                <a16:creationId xmlns:a16="http://schemas.microsoft.com/office/drawing/2014/main" id="{C4E3655C-9BD5-4CF8-AB30-7BF650455B94}"/>
              </a:ext>
            </a:extLst>
          </p:cNvPr>
          <p:cNvGraphicFramePr/>
          <p:nvPr>
            <p:extLst>
              <p:ext uri="{D42A27DB-BD31-4B8C-83A1-F6EECF244321}">
                <p14:modId xmlns:p14="http://schemas.microsoft.com/office/powerpoint/2010/main" val="2885254012"/>
              </p:ext>
            </p:extLst>
          </p:nvPr>
        </p:nvGraphicFramePr>
        <p:xfrm>
          <a:off x="7101050" y="1700306"/>
          <a:ext cx="4459060" cy="436644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280494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8F60-0C1E-4331-B96B-5D6589D5EE3F}"/>
              </a:ext>
            </a:extLst>
          </p:cNvPr>
          <p:cNvSpPr>
            <a:spLocks noGrp="1"/>
          </p:cNvSpPr>
          <p:nvPr>
            <p:ph type="title"/>
          </p:nvPr>
        </p:nvSpPr>
        <p:spPr>
          <a:xfrm>
            <a:off x="876361" y="163838"/>
            <a:ext cx="10515600" cy="1325563"/>
          </a:xfrm>
        </p:spPr>
        <p:txBody>
          <a:bodyPr/>
          <a:lstStyle/>
          <a:p>
            <a:r>
              <a:rPr lang="en-US" dirty="0">
                <a:solidFill>
                  <a:srgbClr val="005774"/>
                </a:solidFill>
                <a:latin typeface="Gotham Rounded Bold"/>
              </a:rPr>
              <a:t>LEGAL DISCLAIMER</a:t>
            </a:r>
          </a:p>
        </p:txBody>
      </p:sp>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3D26DAFA-701F-44AA-9CF8-8DFA9CA2F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sp>
        <p:nvSpPr>
          <p:cNvPr id="6" name="Text Placeholder 2">
            <a:extLst>
              <a:ext uri="{FF2B5EF4-FFF2-40B4-BE49-F238E27FC236}">
                <a16:creationId xmlns:a16="http://schemas.microsoft.com/office/drawing/2014/main" id="{D211B2C9-192A-4941-9BB8-E953932DD10B}"/>
              </a:ext>
            </a:extLst>
          </p:cNvPr>
          <p:cNvSpPr txBox="1">
            <a:spLocks/>
          </p:cNvSpPr>
          <p:nvPr/>
        </p:nvSpPr>
        <p:spPr>
          <a:xfrm>
            <a:off x="972869" y="1186922"/>
            <a:ext cx="10380931" cy="2099204"/>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933" marR="6773">
              <a:spcBef>
                <a:spcPts val="140"/>
              </a:spcBef>
            </a:pPr>
            <a:r>
              <a:rPr lang="en-US" sz="1400" spc="-7" dirty="0">
                <a:solidFill>
                  <a:srgbClr val="2E2C27"/>
                </a:solidFill>
                <a:cs typeface="Tahoma"/>
              </a:rPr>
              <a:t>This information </a:t>
            </a:r>
            <a:r>
              <a:rPr lang="en-US" sz="1400" dirty="0">
                <a:solidFill>
                  <a:srgbClr val="2E2C27"/>
                </a:solidFill>
                <a:cs typeface="Tahoma"/>
              </a:rPr>
              <a:t>is published and/or </a:t>
            </a:r>
            <a:r>
              <a:rPr lang="en-US" sz="1400" spc="-7" dirty="0">
                <a:solidFill>
                  <a:srgbClr val="2E2C27"/>
                </a:solidFill>
                <a:cs typeface="Tahoma"/>
              </a:rPr>
              <a:t>provided </a:t>
            </a:r>
            <a:r>
              <a:rPr lang="en-US" sz="1400" dirty="0">
                <a:solidFill>
                  <a:srgbClr val="2E2C27"/>
                </a:solidFill>
                <a:cs typeface="Tahoma"/>
              </a:rPr>
              <a:t>by </a:t>
            </a:r>
            <a:r>
              <a:rPr lang="en-US" sz="1400" spc="-7" dirty="0">
                <a:solidFill>
                  <a:srgbClr val="2E2C27"/>
                </a:solidFill>
                <a:cs typeface="Tahoma"/>
              </a:rPr>
              <a:t>WHEDA as </a:t>
            </a:r>
            <a:r>
              <a:rPr lang="en-US" sz="1400" dirty="0">
                <a:solidFill>
                  <a:srgbClr val="2E2C27"/>
                </a:solidFill>
                <a:cs typeface="Tahoma"/>
              </a:rPr>
              <a:t>a </a:t>
            </a:r>
            <a:r>
              <a:rPr lang="en-US" sz="1400" spc="-7" dirty="0">
                <a:solidFill>
                  <a:srgbClr val="2E2C27"/>
                </a:solidFill>
                <a:cs typeface="Tahoma"/>
              </a:rPr>
              <a:t>courtesy  and  </a:t>
            </a:r>
            <a:r>
              <a:rPr lang="en-US" sz="1400" dirty="0">
                <a:solidFill>
                  <a:srgbClr val="2E2C27"/>
                </a:solidFill>
                <a:cs typeface="Tahoma"/>
              </a:rPr>
              <a:t>is meant </a:t>
            </a:r>
            <a:r>
              <a:rPr lang="en-US" sz="1400" spc="-7" dirty="0">
                <a:solidFill>
                  <a:srgbClr val="2E2C27"/>
                </a:solidFill>
                <a:cs typeface="Tahoma"/>
              </a:rPr>
              <a:t>for </a:t>
            </a:r>
            <a:r>
              <a:rPr lang="en-US" sz="1400" dirty="0">
                <a:solidFill>
                  <a:srgbClr val="2E2C27"/>
                </a:solidFill>
                <a:cs typeface="Tahoma"/>
              </a:rPr>
              <a:t>instructional purposes </a:t>
            </a:r>
            <a:r>
              <a:rPr lang="en-US" sz="1400" spc="-33" dirty="0">
                <a:solidFill>
                  <a:srgbClr val="2E2C27"/>
                </a:solidFill>
                <a:cs typeface="Tahoma"/>
              </a:rPr>
              <a:t>only. </a:t>
            </a:r>
            <a:r>
              <a:rPr lang="en-US" sz="1400" dirty="0">
                <a:solidFill>
                  <a:srgbClr val="2E2C27"/>
                </a:solidFill>
                <a:cs typeface="Tahoma"/>
              </a:rPr>
              <a:t>None of </a:t>
            </a:r>
            <a:r>
              <a:rPr lang="en-US" sz="1400" spc="-7" dirty="0">
                <a:solidFill>
                  <a:srgbClr val="2E2C27"/>
                </a:solidFill>
                <a:cs typeface="Tahoma"/>
              </a:rPr>
              <a:t>the information  provided </a:t>
            </a:r>
            <a:r>
              <a:rPr lang="en-US" sz="1400" dirty="0">
                <a:solidFill>
                  <a:srgbClr val="2E2C27"/>
                </a:solidFill>
                <a:cs typeface="Tahoma"/>
              </a:rPr>
              <a:t>is intended </a:t>
            </a:r>
            <a:r>
              <a:rPr lang="en-US" sz="1400" spc="-7" dirty="0">
                <a:solidFill>
                  <a:srgbClr val="2E2C27"/>
                </a:solidFill>
                <a:cs typeface="Tahoma"/>
              </a:rPr>
              <a:t>to </a:t>
            </a:r>
            <a:r>
              <a:rPr lang="en-US" sz="1400" dirty="0">
                <a:solidFill>
                  <a:srgbClr val="2E2C27"/>
                </a:solidFill>
                <a:cs typeface="Tahoma"/>
              </a:rPr>
              <a:t>be legal advice in </a:t>
            </a:r>
            <a:r>
              <a:rPr lang="en-US" sz="1400" spc="-13" dirty="0">
                <a:solidFill>
                  <a:srgbClr val="2E2C27"/>
                </a:solidFill>
                <a:cs typeface="Tahoma"/>
              </a:rPr>
              <a:t>any </a:t>
            </a:r>
            <a:r>
              <a:rPr lang="en-US" sz="1400" spc="-7" dirty="0">
                <a:solidFill>
                  <a:srgbClr val="2E2C27"/>
                </a:solidFill>
                <a:cs typeface="Tahoma"/>
              </a:rPr>
              <a:t>context. WHEDA makes every effort to provide </a:t>
            </a:r>
            <a:r>
              <a:rPr lang="en-US" sz="1400" spc="-13" dirty="0">
                <a:solidFill>
                  <a:srgbClr val="2E2C27"/>
                </a:solidFill>
                <a:cs typeface="Tahoma"/>
              </a:rPr>
              <a:t>accurate  </a:t>
            </a:r>
            <a:r>
              <a:rPr lang="en-US" sz="1400" spc="-7" dirty="0">
                <a:solidFill>
                  <a:srgbClr val="2E2C27"/>
                </a:solidFill>
                <a:cs typeface="Tahoma"/>
              </a:rPr>
              <a:t>information. WHEDA </a:t>
            </a:r>
            <a:r>
              <a:rPr lang="en-US" sz="1400" dirty="0">
                <a:solidFill>
                  <a:srgbClr val="2E2C27"/>
                </a:solidFill>
                <a:cs typeface="Tahoma"/>
              </a:rPr>
              <a:t>does not </a:t>
            </a:r>
            <a:r>
              <a:rPr lang="en-US" sz="1400" spc="-7" dirty="0">
                <a:solidFill>
                  <a:srgbClr val="2E2C27"/>
                </a:solidFill>
                <a:cs typeface="Tahoma"/>
              </a:rPr>
              <a:t>guarantee, </a:t>
            </a:r>
            <a:r>
              <a:rPr lang="en-US" sz="1400" spc="-13" dirty="0">
                <a:solidFill>
                  <a:srgbClr val="2E2C27"/>
                </a:solidFill>
                <a:cs typeface="Tahoma"/>
              </a:rPr>
              <a:t>warrant, </a:t>
            </a:r>
            <a:r>
              <a:rPr lang="en-US" sz="1400" spc="-7" dirty="0">
                <a:solidFill>
                  <a:srgbClr val="2E2C27"/>
                </a:solidFill>
                <a:cs typeface="Tahoma"/>
              </a:rPr>
              <a:t>ensure </a:t>
            </a:r>
            <a:r>
              <a:rPr lang="en-US" sz="1400" dirty="0">
                <a:solidFill>
                  <a:srgbClr val="2E2C27"/>
                </a:solidFill>
                <a:cs typeface="Tahoma"/>
              </a:rPr>
              <a:t>or promise </a:t>
            </a:r>
            <a:r>
              <a:rPr lang="en-US" sz="1400" spc="-7" dirty="0">
                <a:solidFill>
                  <a:srgbClr val="2E2C27"/>
                </a:solidFill>
                <a:cs typeface="Tahoma"/>
              </a:rPr>
              <a:t>that </a:t>
            </a:r>
            <a:r>
              <a:rPr lang="en-US" sz="1400" dirty="0">
                <a:solidFill>
                  <a:srgbClr val="2E2C27"/>
                </a:solidFill>
                <a:cs typeface="Tahoma"/>
              </a:rPr>
              <a:t>it is </a:t>
            </a:r>
            <a:r>
              <a:rPr lang="en-US" sz="1400" spc="-7" dirty="0">
                <a:solidFill>
                  <a:srgbClr val="2E2C27"/>
                </a:solidFill>
                <a:cs typeface="Tahoma"/>
              </a:rPr>
              <a:t>correct; and </a:t>
            </a:r>
            <a:r>
              <a:rPr lang="en-US" sz="1400" spc="-13" dirty="0">
                <a:solidFill>
                  <a:srgbClr val="2E2C27"/>
                </a:solidFill>
                <a:cs typeface="Tahoma"/>
              </a:rPr>
              <a:t>any </a:t>
            </a:r>
            <a:r>
              <a:rPr lang="en-US" sz="1400" spc="-7" dirty="0">
                <a:solidFill>
                  <a:srgbClr val="2E2C27"/>
                </a:solidFill>
                <a:cs typeface="Tahoma"/>
              </a:rPr>
              <a:t>effort to </a:t>
            </a:r>
            <a:r>
              <a:rPr lang="en-US" sz="1400" dirty="0">
                <a:solidFill>
                  <a:srgbClr val="2E2C27"/>
                </a:solidFill>
                <a:cs typeface="Tahoma"/>
              </a:rPr>
              <a:t>blame WHEDA if </a:t>
            </a:r>
            <a:r>
              <a:rPr lang="en-US" sz="1400" spc="-7" dirty="0">
                <a:solidFill>
                  <a:srgbClr val="2E2C27"/>
                </a:solidFill>
                <a:cs typeface="Tahoma"/>
              </a:rPr>
              <a:t>this information proves </a:t>
            </a:r>
            <a:r>
              <a:rPr lang="en-US" sz="1400" dirty="0">
                <a:solidFill>
                  <a:srgbClr val="2E2C27"/>
                </a:solidFill>
                <a:cs typeface="Tahoma"/>
              </a:rPr>
              <a:t>to be incorrect </a:t>
            </a:r>
            <a:r>
              <a:rPr lang="en-US" sz="1400" spc="-7" dirty="0">
                <a:solidFill>
                  <a:srgbClr val="2E2C27"/>
                </a:solidFill>
                <a:cs typeface="Tahoma"/>
              </a:rPr>
              <a:t>will </a:t>
            </a:r>
            <a:r>
              <a:rPr lang="en-US" sz="1400" dirty="0">
                <a:solidFill>
                  <a:srgbClr val="2E2C27"/>
                </a:solidFill>
                <a:cs typeface="Tahoma"/>
              </a:rPr>
              <a:t>be </a:t>
            </a:r>
            <a:r>
              <a:rPr lang="en-US" sz="1400" spc="-7" dirty="0">
                <a:solidFill>
                  <a:srgbClr val="2E2C27"/>
                </a:solidFill>
                <a:cs typeface="Tahoma"/>
              </a:rPr>
              <a:t>vigorously </a:t>
            </a:r>
            <a:r>
              <a:rPr lang="en-US" sz="1400" dirty="0">
                <a:solidFill>
                  <a:srgbClr val="2E2C27"/>
                </a:solidFill>
                <a:cs typeface="Tahoma"/>
              </a:rPr>
              <a:t>defended.</a:t>
            </a:r>
            <a:r>
              <a:rPr lang="en-US" sz="1400" spc="-7" dirty="0">
                <a:solidFill>
                  <a:srgbClr val="2E2C27"/>
                </a:solidFill>
                <a:cs typeface="Tahoma"/>
              </a:rPr>
              <a:t> Any unauthorized use, dissemination </a:t>
            </a:r>
            <a:r>
              <a:rPr lang="en-US" sz="1400" dirty="0">
                <a:solidFill>
                  <a:srgbClr val="2E2C27"/>
                </a:solidFill>
                <a:cs typeface="Tahoma"/>
              </a:rPr>
              <a:t>or </a:t>
            </a:r>
            <a:r>
              <a:rPr lang="en-US" sz="1400" spc="-7" dirty="0">
                <a:solidFill>
                  <a:srgbClr val="2E2C27"/>
                </a:solidFill>
                <a:cs typeface="Tahoma"/>
              </a:rPr>
              <a:t>distribution </a:t>
            </a:r>
            <a:r>
              <a:rPr lang="en-US" sz="1400" dirty="0">
                <a:solidFill>
                  <a:srgbClr val="2E2C27"/>
                </a:solidFill>
                <a:cs typeface="Tahoma"/>
              </a:rPr>
              <a:t>of </a:t>
            </a:r>
            <a:r>
              <a:rPr lang="en-US" sz="1400" spc="-7" dirty="0">
                <a:solidFill>
                  <a:srgbClr val="2E2C27"/>
                </a:solidFill>
                <a:cs typeface="Tahoma"/>
              </a:rPr>
              <a:t>these documents </a:t>
            </a:r>
            <a:r>
              <a:rPr lang="en-US" sz="1400" dirty="0">
                <a:solidFill>
                  <a:srgbClr val="2E2C27"/>
                </a:solidFill>
                <a:cs typeface="Tahoma"/>
              </a:rPr>
              <a:t>or </a:t>
            </a:r>
            <a:r>
              <a:rPr lang="en-US" sz="1400" spc="-7" dirty="0">
                <a:solidFill>
                  <a:srgbClr val="2E2C27"/>
                </a:solidFill>
                <a:cs typeface="Tahoma"/>
              </a:rPr>
              <a:t>ideas </a:t>
            </a:r>
            <a:r>
              <a:rPr lang="en-US" sz="1400" dirty="0">
                <a:solidFill>
                  <a:srgbClr val="2E2C27"/>
                </a:solidFill>
                <a:cs typeface="Tahoma"/>
              </a:rPr>
              <a:t>is </a:t>
            </a:r>
            <a:r>
              <a:rPr lang="en-US" sz="1400" spc="-7" dirty="0">
                <a:solidFill>
                  <a:srgbClr val="2E2C27"/>
                </a:solidFill>
                <a:cs typeface="Tahoma"/>
              </a:rPr>
              <a:t>strictly  </a:t>
            </a:r>
            <a:r>
              <a:rPr lang="en-US" sz="1400" dirty="0">
                <a:solidFill>
                  <a:srgbClr val="2E2C27"/>
                </a:solidFill>
                <a:cs typeface="Tahoma"/>
              </a:rPr>
              <a:t>prohibited.</a:t>
            </a:r>
            <a:endParaRPr lang="en-US" sz="1400" dirty="0">
              <a:solidFill>
                <a:srgbClr val="000039"/>
              </a:solidFill>
              <a:cs typeface="Tahoma"/>
            </a:endParaRPr>
          </a:p>
          <a:p>
            <a:pPr marL="16933" marR="191338">
              <a:spcBef>
                <a:spcPts val="1325"/>
              </a:spcBef>
            </a:pPr>
            <a:r>
              <a:rPr lang="en-US" sz="1400" spc="-7" dirty="0">
                <a:solidFill>
                  <a:srgbClr val="2E2C27"/>
                </a:solidFill>
                <a:cs typeface="Tahoma"/>
              </a:rPr>
              <a:t>Please visit </a:t>
            </a:r>
            <a:r>
              <a:rPr lang="en-US" sz="1400" dirty="0">
                <a:solidFill>
                  <a:srgbClr val="2E2C27"/>
                </a:solidFill>
                <a:cs typeface="Tahoma"/>
              </a:rPr>
              <a:t>our website </a:t>
            </a:r>
            <a:r>
              <a:rPr lang="en-US" sz="1400" spc="-7" dirty="0">
                <a:solidFill>
                  <a:srgbClr val="2E2C27"/>
                </a:solidFill>
                <a:cs typeface="Tahoma"/>
              </a:rPr>
              <a:t>at </a:t>
            </a:r>
            <a:r>
              <a:rPr lang="en-US" sz="1400" u="sng" spc="-7" dirty="0">
                <a:solidFill>
                  <a:srgbClr val="D0641E"/>
                </a:solidFill>
                <a:uFill>
                  <a:solidFill>
                    <a:srgbClr val="D0641E"/>
                  </a:solidFill>
                </a:uFill>
                <a:cs typeface="Tahoma"/>
                <a:hlinkClick r:id="rId3"/>
              </a:rPr>
              <a:t>www.WHEDA.com</a:t>
            </a:r>
            <a:r>
              <a:rPr lang="en-US" sz="1400" spc="-7" dirty="0">
                <a:solidFill>
                  <a:srgbClr val="D0641E"/>
                </a:solidFill>
                <a:cs typeface="Tahoma"/>
                <a:hlinkClick r:id="rId3"/>
              </a:rPr>
              <a:t> </a:t>
            </a:r>
            <a:r>
              <a:rPr lang="en-US" sz="1400" spc="-7" dirty="0">
                <a:solidFill>
                  <a:srgbClr val="2E2C27"/>
                </a:solidFill>
                <a:cs typeface="Tahoma"/>
              </a:rPr>
              <a:t>to view full program </a:t>
            </a:r>
            <a:r>
              <a:rPr lang="en-US" sz="1400" dirty="0">
                <a:solidFill>
                  <a:srgbClr val="2E2C27"/>
                </a:solidFill>
                <a:cs typeface="Tahoma"/>
              </a:rPr>
              <a:t>guidelines. </a:t>
            </a:r>
            <a:r>
              <a:rPr lang="en-US" sz="1400" spc="-7" dirty="0">
                <a:solidFill>
                  <a:srgbClr val="2E2C27"/>
                </a:solidFill>
                <a:cs typeface="Tahoma"/>
              </a:rPr>
              <a:t>The information  contained </a:t>
            </a:r>
            <a:r>
              <a:rPr lang="en-US" sz="1400" dirty="0">
                <a:solidFill>
                  <a:srgbClr val="2E2C27"/>
                </a:solidFill>
                <a:cs typeface="Tahoma"/>
              </a:rPr>
              <a:t>in </a:t>
            </a:r>
            <a:r>
              <a:rPr lang="en-US" sz="1400" spc="-7" dirty="0">
                <a:solidFill>
                  <a:srgbClr val="2E2C27"/>
                </a:solidFill>
                <a:cs typeface="Tahoma"/>
              </a:rPr>
              <a:t>this training </a:t>
            </a:r>
            <a:r>
              <a:rPr lang="en-US" sz="1400" spc="-13" dirty="0">
                <a:solidFill>
                  <a:srgbClr val="2E2C27"/>
                </a:solidFill>
                <a:cs typeface="Tahoma"/>
              </a:rPr>
              <a:t>may </a:t>
            </a:r>
            <a:r>
              <a:rPr lang="en-US" sz="1400" dirty="0">
                <a:solidFill>
                  <a:srgbClr val="2E2C27"/>
                </a:solidFill>
                <a:cs typeface="Tahoma"/>
              </a:rPr>
              <a:t>not highlight </a:t>
            </a:r>
            <a:r>
              <a:rPr lang="en-US" sz="1400" spc="-7" dirty="0">
                <a:solidFill>
                  <a:srgbClr val="2E2C27"/>
                </a:solidFill>
                <a:cs typeface="Tahoma"/>
              </a:rPr>
              <a:t>all requirements </a:t>
            </a:r>
            <a:r>
              <a:rPr lang="en-US" sz="1400" dirty="0">
                <a:solidFill>
                  <a:srgbClr val="2E2C27"/>
                </a:solidFill>
                <a:cs typeface="Tahoma"/>
              </a:rPr>
              <a:t>of </a:t>
            </a:r>
            <a:r>
              <a:rPr lang="en-US" sz="1400" spc="-7" dirty="0">
                <a:solidFill>
                  <a:srgbClr val="2E2C27"/>
                </a:solidFill>
                <a:cs typeface="Tahoma"/>
              </a:rPr>
              <a:t>these programs and </a:t>
            </a:r>
            <a:r>
              <a:rPr lang="en-US" sz="1400" dirty="0">
                <a:solidFill>
                  <a:srgbClr val="2E2C27"/>
                </a:solidFill>
                <a:cs typeface="Tahoma"/>
              </a:rPr>
              <a:t>does not </a:t>
            </a:r>
            <a:r>
              <a:rPr lang="en-US" sz="1400" spc="-7" dirty="0">
                <a:solidFill>
                  <a:srgbClr val="2E2C27"/>
                </a:solidFill>
                <a:cs typeface="Tahoma"/>
              </a:rPr>
              <a:t>reduce </a:t>
            </a:r>
            <a:r>
              <a:rPr lang="en-US" sz="1400" dirty="0">
                <a:solidFill>
                  <a:srgbClr val="2E2C27"/>
                </a:solidFill>
                <a:cs typeface="Tahoma"/>
              </a:rPr>
              <a:t>or  </a:t>
            </a:r>
            <a:r>
              <a:rPr lang="en-US" sz="1400" spc="-7" dirty="0">
                <a:solidFill>
                  <a:srgbClr val="2E2C27"/>
                </a:solidFill>
                <a:cs typeface="Tahoma"/>
              </a:rPr>
              <a:t>eliminate </a:t>
            </a:r>
            <a:r>
              <a:rPr lang="en-US" sz="1400" spc="-13" dirty="0">
                <a:solidFill>
                  <a:srgbClr val="2E2C27"/>
                </a:solidFill>
                <a:cs typeface="Tahoma"/>
              </a:rPr>
              <a:t>any </a:t>
            </a:r>
            <a:r>
              <a:rPr lang="en-US" sz="1400" spc="-7" dirty="0">
                <a:solidFill>
                  <a:srgbClr val="2E2C27"/>
                </a:solidFill>
                <a:cs typeface="Tahoma"/>
              </a:rPr>
              <a:t>requirements set forth </a:t>
            </a:r>
            <a:r>
              <a:rPr lang="en-US" sz="1400" dirty="0">
                <a:solidFill>
                  <a:srgbClr val="2E2C27"/>
                </a:solidFill>
                <a:cs typeface="Tahoma"/>
              </a:rPr>
              <a:t>in our guidelines. </a:t>
            </a:r>
            <a:r>
              <a:rPr lang="en-US" sz="1400" spc="-7" dirty="0">
                <a:solidFill>
                  <a:srgbClr val="2E2C27"/>
                </a:solidFill>
                <a:cs typeface="Tahoma"/>
              </a:rPr>
              <a:t>Guidelines </a:t>
            </a:r>
            <a:r>
              <a:rPr lang="en-US" sz="1400" spc="-13" dirty="0">
                <a:solidFill>
                  <a:srgbClr val="2E2C27"/>
                </a:solidFill>
                <a:cs typeface="Tahoma"/>
              </a:rPr>
              <a:t>are </a:t>
            </a:r>
            <a:r>
              <a:rPr lang="en-US" sz="1400" spc="-7" dirty="0">
                <a:solidFill>
                  <a:srgbClr val="2E2C27"/>
                </a:solidFill>
                <a:cs typeface="Tahoma"/>
              </a:rPr>
              <a:t>subject to change without</a:t>
            </a:r>
            <a:r>
              <a:rPr lang="en-US" sz="1400" spc="-53" dirty="0">
                <a:solidFill>
                  <a:srgbClr val="2E2C27"/>
                </a:solidFill>
                <a:cs typeface="Tahoma"/>
              </a:rPr>
              <a:t> </a:t>
            </a:r>
            <a:r>
              <a:rPr lang="en-US" sz="1400" dirty="0">
                <a:solidFill>
                  <a:srgbClr val="2E2C27"/>
                </a:solidFill>
                <a:cs typeface="Tahoma"/>
              </a:rPr>
              <a:t>notice.</a:t>
            </a:r>
            <a:endParaRPr lang="en-US" sz="1400" dirty="0">
              <a:solidFill>
                <a:srgbClr val="000039"/>
              </a:solidFill>
              <a:cs typeface="Tahoma"/>
            </a:endParaRPr>
          </a:p>
          <a:p>
            <a:endParaRPr lang="en-US" sz="1400" dirty="0"/>
          </a:p>
        </p:txBody>
      </p:sp>
      <p:pic>
        <p:nvPicPr>
          <p:cNvPr id="7" name="Picture 6">
            <a:extLst>
              <a:ext uri="{FF2B5EF4-FFF2-40B4-BE49-F238E27FC236}">
                <a16:creationId xmlns:a16="http://schemas.microsoft.com/office/drawing/2014/main" id="{84BC14B3-0F62-42A6-BD19-247539F1E391}"/>
              </a:ext>
            </a:extLst>
          </p:cNvPr>
          <p:cNvPicPr>
            <a:picLocks noChangeAspect="1"/>
          </p:cNvPicPr>
          <p:nvPr/>
        </p:nvPicPr>
        <p:blipFill>
          <a:blip r:embed="rId4"/>
          <a:stretch>
            <a:fillRect/>
          </a:stretch>
        </p:blipFill>
        <p:spPr>
          <a:xfrm>
            <a:off x="2209274" y="3765177"/>
            <a:ext cx="1717267" cy="1744362"/>
          </a:xfrm>
          <a:prstGeom prst="rect">
            <a:avLst/>
          </a:prstGeom>
        </p:spPr>
      </p:pic>
      <p:sp>
        <p:nvSpPr>
          <p:cNvPr id="8" name="Rectangle 7">
            <a:extLst>
              <a:ext uri="{FF2B5EF4-FFF2-40B4-BE49-F238E27FC236}">
                <a16:creationId xmlns:a16="http://schemas.microsoft.com/office/drawing/2014/main" id="{EB558741-BEB5-434B-8AD8-A5980573B706}"/>
              </a:ext>
            </a:extLst>
          </p:cNvPr>
          <p:cNvSpPr/>
          <p:nvPr/>
        </p:nvSpPr>
        <p:spPr>
          <a:xfrm>
            <a:off x="4258236" y="4309210"/>
            <a:ext cx="6096000" cy="1200329"/>
          </a:xfrm>
          <a:prstGeom prst="rect">
            <a:avLst/>
          </a:prstGeom>
        </p:spPr>
        <p:txBody>
          <a:bodyPr>
            <a:spAutoFit/>
          </a:bodyPr>
          <a:lstStyle/>
          <a:p>
            <a:pPr marL="16933" marR="6773">
              <a:spcBef>
                <a:spcPts val="127"/>
              </a:spcBef>
            </a:pPr>
            <a:r>
              <a:rPr lang="en-US" sz="1200" spc="-7" dirty="0">
                <a:solidFill>
                  <a:srgbClr val="2E2C27"/>
                </a:solidFill>
                <a:latin typeface="Gotham Rounded Book" pitchFamily="2" charset="77"/>
                <a:cs typeface="Tahoma"/>
              </a:rPr>
              <a:t>WHEDA is an Equal Housing </a:t>
            </a:r>
            <a:r>
              <a:rPr lang="en-US" sz="1200" spc="-13" dirty="0">
                <a:solidFill>
                  <a:srgbClr val="2E2C27"/>
                </a:solidFill>
                <a:latin typeface="Gotham Rounded Book" pitchFamily="2" charset="77"/>
                <a:cs typeface="Tahoma"/>
              </a:rPr>
              <a:t>Opportunity </a:t>
            </a:r>
            <a:r>
              <a:rPr lang="en-US" sz="1200" spc="-40" dirty="0">
                <a:solidFill>
                  <a:srgbClr val="2E2C27"/>
                </a:solidFill>
                <a:latin typeface="Gotham Rounded Book" pitchFamily="2" charset="77"/>
                <a:cs typeface="Tahoma"/>
              </a:rPr>
              <a:t>Lender. </a:t>
            </a:r>
            <a:r>
              <a:rPr lang="en-US" sz="1200" spc="-7" dirty="0">
                <a:solidFill>
                  <a:srgbClr val="2E2C27"/>
                </a:solidFill>
                <a:latin typeface="Gotham Rounded Book" pitchFamily="2" charset="77"/>
                <a:cs typeface="Tahoma"/>
              </a:rPr>
              <a:t>This is not a  commitment to lend. </a:t>
            </a:r>
            <a:r>
              <a:rPr lang="en-US" sz="1200" spc="-13" dirty="0">
                <a:solidFill>
                  <a:srgbClr val="2E2C27"/>
                </a:solidFill>
                <a:latin typeface="Gotham Rounded Book" pitchFamily="2" charset="77"/>
                <a:cs typeface="Tahoma"/>
              </a:rPr>
              <a:t>Information </a:t>
            </a:r>
            <a:r>
              <a:rPr lang="en-US" sz="1200" spc="-7" dirty="0">
                <a:solidFill>
                  <a:srgbClr val="2E2C27"/>
                </a:solidFill>
                <a:latin typeface="Gotham Rounded Book" pitchFamily="2" charset="77"/>
                <a:cs typeface="Tahoma"/>
              </a:rPr>
              <a:t>is intended </a:t>
            </a:r>
            <a:r>
              <a:rPr lang="en-US" sz="1200" spc="-13" dirty="0">
                <a:solidFill>
                  <a:srgbClr val="2E2C27"/>
                </a:solidFill>
                <a:latin typeface="Gotham Rounded Book" pitchFamily="2" charset="77"/>
                <a:cs typeface="Tahoma"/>
              </a:rPr>
              <a:t>for </a:t>
            </a:r>
            <a:r>
              <a:rPr lang="en-US" sz="1200" spc="-7" dirty="0">
                <a:solidFill>
                  <a:srgbClr val="2E2C27"/>
                </a:solidFill>
                <a:latin typeface="Gotham Rounded Book" pitchFamily="2" charset="77"/>
                <a:cs typeface="Tahoma"/>
              </a:rPr>
              <a:t>mortgage </a:t>
            </a:r>
            <a:r>
              <a:rPr lang="en-US" sz="1200" spc="-13" dirty="0">
                <a:solidFill>
                  <a:srgbClr val="2E2C27"/>
                </a:solidFill>
                <a:latin typeface="Gotham Rounded Book" pitchFamily="2" charset="77"/>
                <a:cs typeface="Tahoma"/>
              </a:rPr>
              <a:t>professionals </a:t>
            </a:r>
            <a:r>
              <a:rPr lang="en-US" sz="1200" spc="-7" dirty="0">
                <a:solidFill>
                  <a:srgbClr val="2E2C27"/>
                </a:solidFill>
                <a:latin typeface="Gotham Rounded Book" pitchFamily="2" charset="77"/>
                <a:cs typeface="Tahoma"/>
              </a:rPr>
              <a:t>only and not  intended </a:t>
            </a:r>
            <a:r>
              <a:rPr lang="en-US" sz="1200" spc="-13" dirty="0">
                <a:solidFill>
                  <a:srgbClr val="2E2C27"/>
                </a:solidFill>
                <a:latin typeface="Gotham Rounded Book" pitchFamily="2" charset="77"/>
                <a:cs typeface="Tahoma"/>
              </a:rPr>
              <a:t>for </a:t>
            </a:r>
            <a:r>
              <a:rPr lang="en-US" sz="1200" spc="-7" dirty="0">
                <a:solidFill>
                  <a:srgbClr val="2E2C27"/>
                </a:solidFill>
                <a:latin typeface="Gotham Rounded Book" pitchFamily="2" charset="77"/>
                <a:cs typeface="Tahoma"/>
              </a:rPr>
              <a:t>public use or distribution. </a:t>
            </a:r>
            <a:r>
              <a:rPr lang="en-US" sz="1200" spc="-47" dirty="0">
                <a:solidFill>
                  <a:srgbClr val="2E2C27"/>
                </a:solidFill>
                <a:latin typeface="Gotham Rounded Book" pitchFamily="2" charset="77"/>
                <a:cs typeface="Tahoma"/>
              </a:rPr>
              <a:t>Terms </a:t>
            </a:r>
            <a:r>
              <a:rPr lang="en-US" sz="1200" spc="-7" dirty="0">
                <a:solidFill>
                  <a:srgbClr val="2E2C27"/>
                </a:solidFill>
                <a:latin typeface="Gotham Rounded Book" pitchFamily="2" charset="77"/>
                <a:cs typeface="Tahoma"/>
              </a:rPr>
              <a:t>and conditions of </a:t>
            </a:r>
            <a:r>
              <a:rPr lang="en-US" sz="1200" spc="-13" dirty="0">
                <a:solidFill>
                  <a:srgbClr val="2E2C27"/>
                </a:solidFill>
                <a:latin typeface="Gotham Rounded Book" pitchFamily="2" charset="77"/>
                <a:cs typeface="Tahoma"/>
              </a:rPr>
              <a:t>programs are </a:t>
            </a:r>
            <a:r>
              <a:rPr lang="en-US" sz="1200" spc="-7" dirty="0">
                <a:solidFill>
                  <a:srgbClr val="2E2C27"/>
                </a:solidFill>
                <a:latin typeface="Gotham Rounded Book" pitchFamily="2" charset="77"/>
                <a:cs typeface="Tahoma"/>
              </a:rPr>
              <a:t>subject </a:t>
            </a:r>
            <a:r>
              <a:rPr lang="en-US" sz="1200" spc="-13" dirty="0">
                <a:solidFill>
                  <a:srgbClr val="2E2C27"/>
                </a:solidFill>
                <a:latin typeface="Gotham Rounded Book" pitchFamily="2" charset="77"/>
                <a:cs typeface="Tahoma"/>
              </a:rPr>
              <a:t>to  change </a:t>
            </a:r>
            <a:r>
              <a:rPr lang="en-US" sz="1200" spc="-7" dirty="0">
                <a:solidFill>
                  <a:srgbClr val="2E2C27"/>
                </a:solidFill>
                <a:latin typeface="Gotham Rounded Book" pitchFamily="2" charset="77"/>
                <a:cs typeface="Tahoma"/>
              </a:rPr>
              <a:t>at </a:t>
            </a:r>
            <a:r>
              <a:rPr lang="en-US" sz="1200" spc="-13" dirty="0">
                <a:solidFill>
                  <a:srgbClr val="2E2C27"/>
                </a:solidFill>
                <a:latin typeface="Gotham Rounded Book" pitchFamily="2" charset="77"/>
                <a:cs typeface="Tahoma"/>
              </a:rPr>
              <a:t>any </a:t>
            </a:r>
            <a:r>
              <a:rPr lang="en-US" sz="1200" spc="-7" dirty="0">
                <a:solidFill>
                  <a:srgbClr val="2E2C27"/>
                </a:solidFill>
                <a:latin typeface="Gotham Rounded Book" pitchFamily="2" charset="77"/>
                <a:cs typeface="Tahoma"/>
              </a:rPr>
              <a:t>time. </a:t>
            </a:r>
            <a:r>
              <a:rPr lang="en-US" sz="1200" spc="-20" dirty="0">
                <a:solidFill>
                  <a:srgbClr val="2E2C27"/>
                </a:solidFill>
                <a:latin typeface="Gotham Rounded Book" pitchFamily="2" charset="77"/>
                <a:cs typeface="Tahoma"/>
              </a:rPr>
              <a:t>Refer </a:t>
            </a:r>
            <a:r>
              <a:rPr lang="en-US" sz="1200" spc="-7" dirty="0">
                <a:solidFill>
                  <a:srgbClr val="2E2C27"/>
                </a:solidFill>
                <a:latin typeface="Gotham Rounded Book" pitchFamily="2" charset="77"/>
                <a:cs typeface="Tahoma"/>
              </a:rPr>
              <a:t>to </a:t>
            </a:r>
            <a:r>
              <a:rPr lang="en-US" sz="1200" spc="-13" dirty="0">
                <a:solidFill>
                  <a:srgbClr val="2E2C27"/>
                </a:solidFill>
                <a:latin typeface="Gotham Rounded Book" pitchFamily="2" charset="77"/>
                <a:cs typeface="Tahoma"/>
              </a:rPr>
              <a:t>WHEDA’s </a:t>
            </a:r>
            <a:r>
              <a:rPr lang="en-US" sz="1200" spc="-7" dirty="0">
                <a:solidFill>
                  <a:srgbClr val="2E2C27"/>
                </a:solidFill>
                <a:latin typeface="Gotham Rounded Book" pitchFamily="2" charset="77"/>
                <a:cs typeface="Tahoma"/>
              </a:rPr>
              <a:t>underwriting and </a:t>
            </a:r>
            <a:r>
              <a:rPr lang="en-US" sz="1200" spc="-13" dirty="0">
                <a:solidFill>
                  <a:srgbClr val="2E2C27"/>
                </a:solidFill>
                <a:latin typeface="Gotham Rounded Book" pitchFamily="2" charset="77"/>
                <a:cs typeface="Tahoma"/>
              </a:rPr>
              <a:t>program </a:t>
            </a:r>
            <a:r>
              <a:rPr lang="en-US" sz="1200" spc="-7" dirty="0">
                <a:solidFill>
                  <a:srgbClr val="2E2C27"/>
                </a:solidFill>
                <a:latin typeface="Gotham Rounded Book" pitchFamily="2" charset="77"/>
                <a:cs typeface="Tahoma"/>
              </a:rPr>
              <a:t>guidelines </a:t>
            </a:r>
            <a:r>
              <a:rPr lang="en-US" sz="1200" spc="-13" dirty="0">
                <a:solidFill>
                  <a:srgbClr val="2E2C27"/>
                </a:solidFill>
                <a:latin typeface="Gotham Rounded Book" pitchFamily="2" charset="77"/>
                <a:cs typeface="Tahoma"/>
              </a:rPr>
              <a:t>for </a:t>
            </a:r>
            <a:r>
              <a:rPr lang="en-US" sz="1200" spc="-7" dirty="0">
                <a:solidFill>
                  <a:srgbClr val="2E2C27"/>
                </a:solidFill>
                <a:latin typeface="Gotham Rounded Book" pitchFamily="2" charset="77"/>
                <a:cs typeface="Tahoma"/>
              </a:rPr>
              <a:t>loan specific  details and all eligibility</a:t>
            </a:r>
            <a:r>
              <a:rPr lang="en-US" sz="1200" spc="67" dirty="0">
                <a:solidFill>
                  <a:srgbClr val="2E2C27"/>
                </a:solidFill>
                <a:latin typeface="Gotham Rounded Book" pitchFamily="2" charset="77"/>
                <a:cs typeface="Tahoma"/>
              </a:rPr>
              <a:t> </a:t>
            </a:r>
            <a:r>
              <a:rPr lang="en-US" sz="1200" spc="-13" dirty="0">
                <a:solidFill>
                  <a:srgbClr val="2E2C27"/>
                </a:solidFill>
                <a:latin typeface="Gotham Rounded Book" pitchFamily="2" charset="77"/>
                <a:cs typeface="Tahoma"/>
              </a:rPr>
              <a:t>requirements.</a:t>
            </a:r>
            <a:endParaRPr lang="en-US" sz="1200" dirty="0">
              <a:solidFill>
                <a:srgbClr val="000039"/>
              </a:solidFill>
              <a:latin typeface="Gotham Rounded Book" pitchFamily="2" charset="77"/>
              <a:cs typeface="Tahoma"/>
            </a:endParaRPr>
          </a:p>
          <a:p>
            <a:pPr marL="16933"/>
            <a:r>
              <a:rPr lang="en-US" sz="1200" spc="-7" dirty="0">
                <a:solidFill>
                  <a:srgbClr val="2E2C27"/>
                </a:solidFill>
                <a:latin typeface="Gotham Rounded Book" pitchFamily="2" charset="77"/>
                <a:cs typeface="Tahoma"/>
              </a:rPr>
              <a:t>©2019 WHEDA All rights </a:t>
            </a:r>
            <a:r>
              <a:rPr lang="en-US" sz="1200" spc="-13" dirty="0">
                <a:solidFill>
                  <a:srgbClr val="2E2C27"/>
                </a:solidFill>
                <a:latin typeface="Gotham Rounded Book" pitchFamily="2" charset="77"/>
                <a:cs typeface="Tahoma"/>
              </a:rPr>
              <a:t>reserved</a:t>
            </a:r>
            <a:endParaRPr lang="en-US" sz="1200" dirty="0">
              <a:solidFill>
                <a:srgbClr val="000039"/>
              </a:solidFill>
              <a:latin typeface="Gotham Rounded Book" pitchFamily="2" charset="77"/>
              <a:cs typeface="Tahoma"/>
            </a:endParaRPr>
          </a:p>
        </p:txBody>
      </p:sp>
    </p:spTree>
    <p:extLst>
      <p:ext uri="{BB962C8B-B14F-4D97-AF65-F5344CB8AC3E}">
        <p14:creationId xmlns:p14="http://schemas.microsoft.com/office/powerpoint/2010/main" val="2203813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E2F7316-C2B9-4F09-9106-751DBDED3089}"/>
              </a:ext>
            </a:extLst>
          </p:cNvPr>
          <p:cNvGraphicFramePr/>
          <p:nvPr>
            <p:extLst>
              <p:ext uri="{D42A27DB-BD31-4B8C-83A1-F6EECF244321}">
                <p14:modId xmlns:p14="http://schemas.microsoft.com/office/powerpoint/2010/main" val="2681882263"/>
              </p:ext>
            </p:extLst>
          </p:nvPr>
        </p:nvGraphicFramePr>
        <p:xfrm>
          <a:off x="1210914" y="892370"/>
          <a:ext cx="9906561" cy="5781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FC0E0B1F-35B0-4A2B-9FB2-B8738F09101C}"/>
              </a:ext>
            </a:extLst>
          </p:cNvPr>
          <p:cNvSpPr/>
          <p:nvPr/>
        </p:nvSpPr>
        <p:spPr>
          <a:xfrm>
            <a:off x="1026398" y="184484"/>
            <a:ext cx="9561392" cy="646331"/>
          </a:xfrm>
          <a:prstGeom prst="rect">
            <a:avLst/>
          </a:prstGeom>
        </p:spPr>
        <p:txBody>
          <a:bodyPr wrap="square" anchor="t">
            <a:spAutoFit/>
          </a:bodyPr>
          <a:lstStyle/>
          <a:p>
            <a:r>
              <a:rPr lang="en-US" sz="3600" b="1" dirty="0">
                <a:solidFill>
                  <a:srgbClr val="005774"/>
                </a:solidFill>
                <a:latin typeface="Gotham Rounded Bold"/>
              </a:rPr>
              <a:t>5 Questions for Prospective Lenders</a:t>
            </a:r>
            <a:endParaRPr lang="en-US" sz="3600" dirty="0">
              <a:solidFill>
                <a:srgbClr val="005774"/>
              </a:solidFill>
              <a:latin typeface="Gotham Rounded Bold"/>
            </a:endParaRPr>
          </a:p>
        </p:txBody>
      </p:sp>
      <p:sp>
        <p:nvSpPr>
          <p:cNvPr id="5" name="TextBox 4">
            <a:extLst>
              <a:ext uri="{FF2B5EF4-FFF2-40B4-BE49-F238E27FC236}">
                <a16:creationId xmlns:a16="http://schemas.microsoft.com/office/drawing/2014/main" id="{F8901763-CFA5-457B-92B8-9CDBCA149DCB}"/>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6" name="Picture 5">
            <a:extLst>
              <a:ext uri="{FF2B5EF4-FFF2-40B4-BE49-F238E27FC236}">
                <a16:creationId xmlns:a16="http://schemas.microsoft.com/office/drawing/2014/main" id="{B13BD799-7E7A-414C-8C3A-A74A9A8895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spTree>
    <p:extLst>
      <p:ext uri="{BB962C8B-B14F-4D97-AF65-F5344CB8AC3E}">
        <p14:creationId xmlns:p14="http://schemas.microsoft.com/office/powerpoint/2010/main" val="4287797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98FD9C74-AFFE-447B-8CEC-E1238983A60B}"/>
              </a:ext>
            </a:extLst>
          </p:cNvPr>
          <p:cNvGraphicFramePr/>
          <p:nvPr>
            <p:extLst>
              <p:ext uri="{D42A27DB-BD31-4B8C-83A1-F6EECF244321}">
                <p14:modId xmlns:p14="http://schemas.microsoft.com/office/powerpoint/2010/main" val="1501283854"/>
              </p:ext>
            </p:extLst>
          </p:nvPr>
        </p:nvGraphicFramePr>
        <p:xfrm>
          <a:off x="2457254" y="697335"/>
          <a:ext cx="8678944" cy="5757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8C9FDE0E-0F36-479B-B701-FA56AF82D067}"/>
              </a:ext>
            </a:extLst>
          </p:cNvPr>
          <p:cNvSpPr txBox="1"/>
          <p:nvPr/>
        </p:nvSpPr>
        <p:spPr>
          <a:xfrm>
            <a:off x="1055802" y="235670"/>
            <a:ext cx="10699423" cy="461665"/>
          </a:xfrm>
          <a:prstGeom prst="rect">
            <a:avLst/>
          </a:prstGeom>
          <a:noFill/>
        </p:spPr>
        <p:txBody>
          <a:bodyPr wrap="square" rtlCol="0" anchor="t">
            <a:spAutoFit/>
          </a:bodyPr>
          <a:lstStyle/>
          <a:p>
            <a:r>
              <a:rPr lang="en-US" sz="2400" dirty="0">
                <a:solidFill>
                  <a:srgbClr val="005774"/>
                </a:solidFill>
                <a:latin typeface="Gotham Rounded Bold"/>
              </a:rPr>
              <a:t>WHAT TO BRING TO YOUR FIRST MEETING WITH YOUR LENDER</a:t>
            </a:r>
          </a:p>
        </p:txBody>
      </p:sp>
      <p:sp>
        <p:nvSpPr>
          <p:cNvPr id="8" name="Rectangle 7">
            <a:extLst>
              <a:ext uri="{FF2B5EF4-FFF2-40B4-BE49-F238E27FC236}">
                <a16:creationId xmlns:a16="http://schemas.microsoft.com/office/drawing/2014/main" id="{F55F2B85-32EE-4921-8D43-D42354A94661}"/>
              </a:ext>
            </a:extLst>
          </p:cNvPr>
          <p:cNvSpPr/>
          <p:nvPr/>
        </p:nvSpPr>
        <p:spPr>
          <a:xfrm>
            <a:off x="1362203" y="6499219"/>
            <a:ext cx="10468436" cy="276999"/>
          </a:xfrm>
          <a:prstGeom prst="rect">
            <a:avLst/>
          </a:prstGeom>
        </p:spPr>
        <p:txBody>
          <a:bodyPr wrap="square">
            <a:spAutoFit/>
          </a:bodyPr>
          <a:lstStyle/>
          <a:p>
            <a:pPr algn="ctr"/>
            <a:r>
              <a:rPr lang="en-US" sz="1200" b="1" dirty="0">
                <a:solidFill>
                  <a:srgbClr val="16A69C"/>
                </a:solidFill>
                <a:latin typeface="Gotham Rounded Book" pitchFamily="50" charset="0"/>
              </a:rPr>
              <a:t>This will help your Lender determine the best first mortgage loan and down payment assistance option  for you!</a:t>
            </a:r>
            <a:endParaRPr lang="en-US" sz="1400" b="1" dirty="0">
              <a:solidFill>
                <a:srgbClr val="005674"/>
              </a:solidFill>
              <a:latin typeface="Gotham Rounded Book" pitchFamily="50" charset="0"/>
            </a:endParaRPr>
          </a:p>
        </p:txBody>
      </p:sp>
      <p:sp>
        <p:nvSpPr>
          <p:cNvPr id="9" name="TextBox 8">
            <a:extLst>
              <a:ext uri="{FF2B5EF4-FFF2-40B4-BE49-F238E27FC236}">
                <a16:creationId xmlns:a16="http://schemas.microsoft.com/office/drawing/2014/main" id="{852E599C-501E-44FD-87C2-7D4457036398}"/>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10" name="Picture 9">
            <a:extLst>
              <a:ext uri="{FF2B5EF4-FFF2-40B4-BE49-F238E27FC236}">
                <a16:creationId xmlns:a16="http://schemas.microsoft.com/office/drawing/2014/main" id="{725BB91F-8649-40C0-858C-23369FBC95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spTree>
    <p:extLst>
      <p:ext uri="{BB962C8B-B14F-4D97-AF65-F5344CB8AC3E}">
        <p14:creationId xmlns:p14="http://schemas.microsoft.com/office/powerpoint/2010/main" val="1862087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AC38A35-BCBD-467E-A8EE-38AC01EA5A53}"/>
              </a:ext>
            </a:extLst>
          </p:cNvPr>
          <p:cNvGraphicFramePr/>
          <p:nvPr>
            <p:extLst>
              <p:ext uri="{D42A27DB-BD31-4B8C-83A1-F6EECF244321}">
                <p14:modId xmlns:p14="http://schemas.microsoft.com/office/powerpoint/2010/main" val="427382794"/>
              </p:ext>
            </p:extLst>
          </p:nvPr>
        </p:nvGraphicFramePr>
        <p:xfrm>
          <a:off x="838200" y="365125"/>
          <a:ext cx="10515600" cy="473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753D52EC-A440-44E9-B743-20CA9D033BC2}"/>
              </a:ext>
            </a:extLst>
          </p:cNvPr>
          <p:cNvGraphicFramePr/>
          <p:nvPr>
            <p:extLst>
              <p:ext uri="{D42A27DB-BD31-4B8C-83A1-F6EECF244321}">
                <p14:modId xmlns:p14="http://schemas.microsoft.com/office/powerpoint/2010/main" val="957363115"/>
              </p:ext>
            </p:extLst>
          </p:nvPr>
        </p:nvGraphicFramePr>
        <p:xfrm>
          <a:off x="934675" y="1125417"/>
          <a:ext cx="11005793" cy="47622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extBox 3">
            <a:extLst>
              <a:ext uri="{FF2B5EF4-FFF2-40B4-BE49-F238E27FC236}">
                <a16:creationId xmlns:a16="http://schemas.microsoft.com/office/drawing/2014/main" id="{0CF486C0-DCA4-4C15-B74A-5D50C01A4451}"/>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CCA2DA12-95A1-480D-BC50-33A663AFCF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pic>
        <p:nvPicPr>
          <p:cNvPr id="8" name="Picture 49" descr="LoanOfficerBMale (1).jpg">
            <a:extLst>
              <a:ext uri="{FF2B5EF4-FFF2-40B4-BE49-F238E27FC236}">
                <a16:creationId xmlns:a16="http://schemas.microsoft.com/office/drawing/2014/main" id="{3FD0B687-CE10-4D9F-ACC1-D160605A44BD}"/>
              </a:ext>
            </a:extLst>
          </p:cNvPr>
          <p:cNvPicPr>
            <a:picLocks noChangeAspect="1"/>
          </p:cNvPicPr>
          <p:nvPr/>
        </p:nvPicPr>
        <p:blipFill>
          <a:blip r:embed="rId13"/>
          <a:stretch>
            <a:fillRect/>
          </a:stretch>
        </p:blipFill>
        <p:spPr>
          <a:xfrm>
            <a:off x="5925661" y="4746034"/>
            <a:ext cx="2906839" cy="1934413"/>
          </a:xfrm>
          <a:prstGeom prst="rect">
            <a:avLst/>
          </a:prstGeom>
        </p:spPr>
      </p:pic>
    </p:spTree>
    <p:extLst>
      <p:ext uri="{BB962C8B-B14F-4D97-AF65-F5344CB8AC3E}">
        <p14:creationId xmlns:p14="http://schemas.microsoft.com/office/powerpoint/2010/main" val="2612920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3D26DAFA-701F-44AA-9CF8-8DFA9CA2F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sp>
        <p:nvSpPr>
          <p:cNvPr id="7" name="Rectangle 6">
            <a:extLst>
              <a:ext uri="{FF2B5EF4-FFF2-40B4-BE49-F238E27FC236}">
                <a16:creationId xmlns:a16="http://schemas.microsoft.com/office/drawing/2014/main" id="{49BB882E-59EC-4EE9-BF16-82F372E686A6}"/>
              </a:ext>
            </a:extLst>
          </p:cNvPr>
          <p:cNvSpPr/>
          <p:nvPr/>
        </p:nvSpPr>
        <p:spPr>
          <a:xfrm>
            <a:off x="4871944" y="1794569"/>
            <a:ext cx="6571298" cy="3139321"/>
          </a:xfrm>
          <a:prstGeom prst="rect">
            <a:avLst/>
          </a:prstGeom>
        </p:spPr>
        <p:txBody>
          <a:bodyPr wrap="square">
            <a:spAutoFit/>
          </a:bodyPr>
          <a:lstStyle/>
          <a:p>
            <a:r>
              <a:rPr lang="en-US" b="0" i="0" dirty="0">
                <a:solidFill>
                  <a:srgbClr val="323232"/>
                </a:solidFill>
                <a:effectLst/>
                <a:latin typeface="Gotham Rounded Book" pitchFamily="50" charset="0"/>
              </a:rPr>
              <a:t>WHEDA has mortgage programs tailored to your individual needs, whether you are purchasing or refinancing, and a first-time or a repeat buyer.</a:t>
            </a:r>
          </a:p>
          <a:p>
            <a:endParaRPr lang="en-US" dirty="0">
              <a:solidFill>
                <a:srgbClr val="323232"/>
              </a:solidFill>
              <a:latin typeface="Gotham Rounded Book" pitchFamily="50" charset="0"/>
            </a:endParaRPr>
          </a:p>
          <a:p>
            <a:r>
              <a:rPr lang="en-US" dirty="0">
                <a:solidFill>
                  <a:srgbClr val="323232"/>
                </a:solidFill>
                <a:latin typeface="Gotham Rounded Book" pitchFamily="50" charset="0"/>
              </a:rPr>
              <a:t>We have two first mortgage program options:</a:t>
            </a:r>
          </a:p>
          <a:p>
            <a:pPr marL="742950" lvl="1" indent="-285750">
              <a:buFont typeface="Wingdings" panose="05000000000000000000" pitchFamily="2" charset="2"/>
              <a:buChar char="q"/>
            </a:pPr>
            <a:r>
              <a:rPr lang="en-US" dirty="0">
                <a:solidFill>
                  <a:srgbClr val="323232"/>
                </a:solidFill>
                <a:latin typeface="Gotham Rounded Book" pitchFamily="50" charset="0"/>
              </a:rPr>
              <a:t>WHEDA ADVANTAGE CONVENTIONAL LOAN PROGRAM</a:t>
            </a:r>
          </a:p>
          <a:p>
            <a:pPr marL="742950" lvl="1" indent="-285750">
              <a:buFont typeface="Wingdings" panose="05000000000000000000" pitchFamily="2" charset="2"/>
              <a:buChar char="q"/>
            </a:pPr>
            <a:r>
              <a:rPr lang="en-US" dirty="0">
                <a:solidFill>
                  <a:srgbClr val="323232"/>
                </a:solidFill>
                <a:latin typeface="Gotham Rounded Book" pitchFamily="50" charset="0"/>
              </a:rPr>
              <a:t>WHEDA ADVANTAGE FHA LOAN PROGRAM</a:t>
            </a:r>
          </a:p>
          <a:p>
            <a:endParaRPr lang="en-US" dirty="0">
              <a:solidFill>
                <a:srgbClr val="323232"/>
              </a:solidFill>
              <a:latin typeface="Gotham Rounded Book" pitchFamily="50" charset="0"/>
            </a:endParaRPr>
          </a:p>
          <a:p>
            <a:r>
              <a:rPr lang="en-US" dirty="0">
                <a:solidFill>
                  <a:srgbClr val="323232"/>
                </a:solidFill>
                <a:latin typeface="Gotham Rounded Book" pitchFamily="50" charset="0"/>
              </a:rPr>
              <a:t>Both programs have different features and benefits along with different guidelines</a:t>
            </a:r>
            <a:endParaRPr lang="en-US" dirty="0">
              <a:latin typeface="Gotham Rounded Book" pitchFamily="50" charset="0"/>
            </a:endParaRPr>
          </a:p>
        </p:txBody>
      </p:sp>
      <p:sp>
        <p:nvSpPr>
          <p:cNvPr id="8" name="Text Placeholder 3">
            <a:extLst>
              <a:ext uri="{FF2B5EF4-FFF2-40B4-BE49-F238E27FC236}">
                <a16:creationId xmlns:a16="http://schemas.microsoft.com/office/drawing/2014/main" id="{96915138-16EB-4143-8BDB-A3DF9BF66B82}"/>
              </a:ext>
            </a:extLst>
          </p:cNvPr>
          <p:cNvSpPr txBox="1">
            <a:spLocks/>
          </p:cNvSpPr>
          <p:nvPr/>
        </p:nvSpPr>
        <p:spPr>
          <a:xfrm>
            <a:off x="1033462" y="1794569"/>
            <a:ext cx="2928221" cy="168021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Gotham Rounded Book"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Gotham Rounded Book" pitchFamily="5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Gotham Rounded Book" pitchFamily="5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Gotham Rounded Book" pitchFamily="5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Gotham Rounded Book" pitchFamily="50"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b="1" dirty="0">
                <a:solidFill>
                  <a:srgbClr val="005674"/>
                </a:solidFill>
                <a:latin typeface="Gotham Rounded Bold" pitchFamily="50" charset="0"/>
              </a:rPr>
              <a:t>UNDERSTAND YOUR LOAN OPTIONS</a:t>
            </a:r>
          </a:p>
        </p:txBody>
      </p:sp>
      <p:sp>
        <p:nvSpPr>
          <p:cNvPr id="3" name="Title 1">
            <a:extLst>
              <a:ext uri="{FF2B5EF4-FFF2-40B4-BE49-F238E27FC236}">
                <a16:creationId xmlns:a16="http://schemas.microsoft.com/office/drawing/2014/main" id="{BC642E95-E462-4A61-A079-7D6EC05B93A0}"/>
              </a:ext>
            </a:extLst>
          </p:cNvPr>
          <p:cNvSpPr txBox="1">
            <a:spLocks/>
          </p:cNvSpPr>
          <p:nvPr/>
        </p:nvSpPr>
        <p:spPr>
          <a:xfrm>
            <a:off x="2336370" y="472339"/>
            <a:ext cx="10515600" cy="138854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a:solidFill>
                  <a:srgbClr val="005674"/>
                </a:solidFill>
                <a:latin typeface="Gotham Rounded Bold"/>
              </a:rPr>
              <a:t>STEP 3: Available Mortgage Programs</a:t>
            </a:r>
            <a:endParaRPr lang="en-US" sz="3600">
              <a:latin typeface="Gotham Rounded Bold"/>
            </a:endParaRPr>
          </a:p>
        </p:txBody>
      </p:sp>
      <p:pic>
        <p:nvPicPr>
          <p:cNvPr id="10" name="Picture 10" descr="6StepCHOOSloanICON.png">
            <a:extLst>
              <a:ext uri="{FF2B5EF4-FFF2-40B4-BE49-F238E27FC236}">
                <a16:creationId xmlns:a16="http://schemas.microsoft.com/office/drawing/2014/main" id="{58321FA8-0BE3-4F4E-B697-CEA757E41784}"/>
              </a:ext>
            </a:extLst>
          </p:cNvPr>
          <p:cNvPicPr>
            <a:picLocks noChangeAspect="1"/>
          </p:cNvPicPr>
          <p:nvPr/>
        </p:nvPicPr>
        <p:blipFill>
          <a:blip r:embed="rId3"/>
          <a:stretch>
            <a:fillRect/>
          </a:stretch>
        </p:blipFill>
        <p:spPr>
          <a:xfrm>
            <a:off x="1030637" y="329097"/>
            <a:ext cx="1193370" cy="1188689"/>
          </a:xfrm>
          <a:prstGeom prst="rect">
            <a:avLst/>
          </a:prstGeom>
        </p:spPr>
      </p:pic>
      <p:pic>
        <p:nvPicPr>
          <p:cNvPr id="11" name="Picture 11" descr="AAWomanShoppingOnline (1).jpg">
            <a:extLst>
              <a:ext uri="{FF2B5EF4-FFF2-40B4-BE49-F238E27FC236}">
                <a16:creationId xmlns:a16="http://schemas.microsoft.com/office/drawing/2014/main" id="{175FFCB7-C7E7-4BAA-A728-D400A2A4A3E6}"/>
              </a:ext>
            </a:extLst>
          </p:cNvPr>
          <p:cNvPicPr>
            <a:picLocks noChangeAspect="1"/>
          </p:cNvPicPr>
          <p:nvPr/>
        </p:nvPicPr>
        <p:blipFill rotWithShape="1">
          <a:blip r:embed="rId4"/>
          <a:srcRect l="10789" r="15984" b="293"/>
          <a:stretch/>
        </p:blipFill>
        <p:spPr>
          <a:xfrm>
            <a:off x="1032258" y="3856999"/>
            <a:ext cx="3227960" cy="2995922"/>
          </a:xfrm>
          <a:prstGeom prst="rect">
            <a:avLst/>
          </a:prstGeom>
        </p:spPr>
      </p:pic>
    </p:spTree>
    <p:extLst>
      <p:ext uri="{BB962C8B-B14F-4D97-AF65-F5344CB8AC3E}">
        <p14:creationId xmlns:p14="http://schemas.microsoft.com/office/powerpoint/2010/main" val="4092589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0B0626-1E21-425A-A8D7-1B76721C29D5}"/>
              </a:ext>
            </a:extLst>
          </p:cNvPr>
          <p:cNvSpPr txBox="1">
            <a:spLocks/>
          </p:cNvSpPr>
          <p:nvPr/>
        </p:nvSpPr>
        <p:spPr>
          <a:xfrm>
            <a:off x="860445" y="558710"/>
            <a:ext cx="11125395" cy="476580"/>
          </a:xfrm>
          <a:prstGeom prst="rect">
            <a:avLst/>
          </a:prstGeom>
        </p:spPr>
        <p:txBody>
          <a:bodyPr anchor="ctr" anchorCtr="0">
            <a:normAutofit fontScale="25000" lnSpcReduction="20000"/>
          </a:bodyPr>
          <a:lstStyle>
            <a:lvl1pPr algn="l" defTabSz="914400" rtl="0" eaLnBrk="1" latinLnBrk="0" hangingPunct="1">
              <a:lnSpc>
                <a:spcPct val="90000"/>
              </a:lnSpc>
              <a:spcBef>
                <a:spcPct val="0"/>
              </a:spcBef>
              <a:buNone/>
              <a:defRPr sz="4400" kern="1200">
                <a:solidFill>
                  <a:srgbClr val="16A69C"/>
                </a:solidFill>
                <a:latin typeface="Gotham Rounded Bold"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lang="en-US" sz="3600" b="0" i="0" u="none" strike="noStrike" kern="1200" cap="none" spc="0" normalizeH="0" baseline="0" noProof="0" dirty="0">
                <a:ln>
                  <a:noFill/>
                </a:ln>
                <a:effectLst/>
                <a:uLnTx/>
                <a:uFillTx/>
                <a:latin typeface="Gotham Rounded Bold" pitchFamily="50" charset="0"/>
              </a:rPr>
            </a:br>
            <a:r>
              <a:rPr kumimoji="0" lang="en-US" sz="12800" b="0" i="0" u="none" strike="noStrike" kern="1200" cap="none" spc="0" normalizeH="0" baseline="0" noProof="0" dirty="0">
                <a:ln>
                  <a:noFill/>
                </a:ln>
                <a:solidFill>
                  <a:srgbClr val="005774"/>
                </a:solidFill>
                <a:effectLst/>
                <a:uLnTx/>
                <a:uFillTx/>
                <a:latin typeface="Gotham Rounded Bold"/>
              </a:rPr>
              <a:t>WHEDA’s First Mortgage Loan programs Total Household Compliance Income:</a:t>
            </a:r>
            <a:br>
              <a:rPr lang="en-US" sz="14400" b="0" i="0" u="none" strike="noStrike" kern="1200" cap="none" spc="0" normalizeH="0" baseline="0" noProof="0" dirty="0">
                <a:ln>
                  <a:noFill/>
                </a:ln>
                <a:effectLst/>
                <a:uLnTx/>
                <a:uFillTx/>
                <a:latin typeface="Gotham Rounded Bold" pitchFamily="50" charset="0"/>
              </a:rPr>
            </a:br>
            <a:endParaRPr kumimoji="0" lang="en-US" sz="14400" b="0" i="0" u="none" strike="noStrike" kern="1200" cap="none" spc="0" normalizeH="0" baseline="0" noProof="0" dirty="0">
              <a:ln>
                <a:noFill/>
              </a:ln>
              <a:solidFill>
                <a:srgbClr val="16A69C"/>
              </a:solidFill>
              <a:effectLst/>
              <a:uLnTx/>
              <a:uFillTx/>
              <a:latin typeface="Gotham Rounded Bold" pitchFamily="50" charset="0"/>
              <a:ea typeface="+mj-ea"/>
              <a:cs typeface="+mj-cs"/>
            </a:endParaRPr>
          </a:p>
        </p:txBody>
      </p:sp>
      <p:graphicFrame>
        <p:nvGraphicFramePr>
          <p:cNvPr id="7" name="Diagram 6">
            <a:extLst>
              <a:ext uri="{FF2B5EF4-FFF2-40B4-BE49-F238E27FC236}">
                <a16:creationId xmlns:a16="http://schemas.microsoft.com/office/drawing/2014/main" id="{776532C8-4A2A-44A3-8F9A-B5DB51DA67AE}"/>
              </a:ext>
            </a:extLst>
          </p:cNvPr>
          <p:cNvGraphicFramePr/>
          <p:nvPr>
            <p:extLst>
              <p:ext uri="{D42A27DB-BD31-4B8C-83A1-F6EECF244321}">
                <p14:modId xmlns:p14="http://schemas.microsoft.com/office/powerpoint/2010/main" val="3043277025"/>
              </p:ext>
            </p:extLst>
          </p:nvPr>
        </p:nvGraphicFramePr>
        <p:xfrm>
          <a:off x="977899" y="1070142"/>
          <a:ext cx="10738479" cy="698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50D28925-3FE5-4381-9622-AC0AD6F6F682}"/>
              </a:ext>
            </a:extLst>
          </p:cNvPr>
          <p:cNvGraphicFramePr/>
          <p:nvPr>
            <p:extLst>
              <p:ext uri="{D42A27DB-BD31-4B8C-83A1-F6EECF244321}">
                <p14:modId xmlns:p14="http://schemas.microsoft.com/office/powerpoint/2010/main" val="360577549"/>
              </p:ext>
            </p:extLst>
          </p:nvPr>
        </p:nvGraphicFramePr>
        <p:xfrm>
          <a:off x="860445" y="1899694"/>
          <a:ext cx="11125395" cy="15157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6034BEF9-9D7C-4619-9BE3-0CC0A75B2095}"/>
              </a:ext>
            </a:extLst>
          </p:cNvPr>
          <p:cNvGraphicFramePr/>
          <p:nvPr>
            <p:extLst>
              <p:ext uri="{D42A27DB-BD31-4B8C-83A1-F6EECF244321}">
                <p14:modId xmlns:p14="http://schemas.microsoft.com/office/powerpoint/2010/main" val="3311676814"/>
              </p:ext>
            </p:extLst>
          </p:nvPr>
        </p:nvGraphicFramePr>
        <p:xfrm>
          <a:off x="977899" y="3740052"/>
          <a:ext cx="10487268" cy="36933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1" name="Picture 10">
            <a:extLst>
              <a:ext uri="{FF2B5EF4-FFF2-40B4-BE49-F238E27FC236}">
                <a16:creationId xmlns:a16="http://schemas.microsoft.com/office/drawing/2014/main" id="{22828931-67FA-4904-8357-8123263EC6A2}"/>
              </a:ext>
            </a:extLst>
          </p:cNvPr>
          <p:cNvPicPr>
            <a:picLocks noChangeAspect="1"/>
          </p:cNvPicPr>
          <p:nvPr/>
        </p:nvPicPr>
        <p:blipFill>
          <a:blip r:embed="rId17"/>
          <a:stretch>
            <a:fillRect/>
          </a:stretch>
        </p:blipFill>
        <p:spPr>
          <a:xfrm>
            <a:off x="1413090" y="4314177"/>
            <a:ext cx="10572750" cy="2362200"/>
          </a:xfrm>
          <a:prstGeom prst="rect">
            <a:avLst/>
          </a:prstGeom>
        </p:spPr>
      </p:pic>
      <p:sp>
        <p:nvSpPr>
          <p:cNvPr id="12" name="TextBox 11">
            <a:extLst>
              <a:ext uri="{FF2B5EF4-FFF2-40B4-BE49-F238E27FC236}">
                <a16:creationId xmlns:a16="http://schemas.microsoft.com/office/drawing/2014/main" id="{96B420E1-EA8D-4D77-A737-970416B7D04E}"/>
              </a:ext>
            </a:extLst>
          </p:cNvPr>
          <p:cNvSpPr txBox="1"/>
          <p:nvPr/>
        </p:nvSpPr>
        <p:spPr>
          <a:xfrm>
            <a:off x="676452" y="6479132"/>
            <a:ext cx="10487267" cy="307777"/>
          </a:xfrm>
          <a:prstGeom prst="rect">
            <a:avLst/>
          </a:prstGeom>
          <a:noFill/>
        </p:spPr>
        <p:txBody>
          <a:bodyPr wrap="square" rtlCol="0">
            <a:spAutoFit/>
          </a:bodyPr>
          <a:lstStyle/>
          <a:p>
            <a:r>
              <a:rPr lang="en-US" sz="1400" dirty="0"/>
              <a:t>Income Limits can be found here: </a:t>
            </a:r>
            <a:r>
              <a:rPr lang="en-US" sz="1400" dirty="0">
                <a:hlinkClick r:id="rId18"/>
              </a:rPr>
              <a:t>https://www.wheda.com/globalassets/documents/mortgage-lending/income-and-purchase-price-limits.pdf</a:t>
            </a:r>
            <a:endParaRPr lang="en-US" sz="1400" dirty="0"/>
          </a:p>
        </p:txBody>
      </p:sp>
    </p:spTree>
    <p:extLst>
      <p:ext uri="{BB962C8B-B14F-4D97-AF65-F5344CB8AC3E}">
        <p14:creationId xmlns:p14="http://schemas.microsoft.com/office/powerpoint/2010/main" val="2927487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0B0626-1E21-425A-A8D7-1B76721C29D5}"/>
              </a:ext>
            </a:extLst>
          </p:cNvPr>
          <p:cNvSpPr txBox="1">
            <a:spLocks/>
          </p:cNvSpPr>
          <p:nvPr/>
        </p:nvSpPr>
        <p:spPr>
          <a:xfrm>
            <a:off x="860445" y="558710"/>
            <a:ext cx="11125395" cy="476580"/>
          </a:xfrm>
          <a:prstGeom prst="rect">
            <a:avLst/>
          </a:prstGeom>
        </p:spPr>
        <p:txBody>
          <a:bodyPr anchor="ctr" anchorCtr="0">
            <a:normAutofit fontScale="25000" lnSpcReduction="20000"/>
          </a:bodyPr>
          <a:lstStyle>
            <a:lvl1pPr algn="l" defTabSz="914400" rtl="0" eaLnBrk="1" latinLnBrk="0" hangingPunct="1">
              <a:lnSpc>
                <a:spcPct val="90000"/>
              </a:lnSpc>
              <a:spcBef>
                <a:spcPct val="0"/>
              </a:spcBef>
              <a:buNone/>
              <a:defRPr sz="4400" kern="1200">
                <a:solidFill>
                  <a:srgbClr val="16A69C"/>
                </a:solidFill>
                <a:latin typeface="Gotham Rounded Bold"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lang="en-US" sz="3600" b="0" i="0" u="none" strike="noStrike" kern="1200" cap="none" spc="0" normalizeH="0" baseline="0" noProof="0" dirty="0">
                <a:ln>
                  <a:noFill/>
                </a:ln>
                <a:effectLst/>
                <a:uLnTx/>
                <a:uFillTx/>
                <a:latin typeface="Gotham Rounded Bold" pitchFamily="50" charset="0"/>
              </a:rPr>
            </a:br>
            <a:r>
              <a:rPr kumimoji="0" lang="en-US" sz="12800" b="0" i="0" u="none" strike="noStrike" kern="1200" cap="none" spc="0" normalizeH="0" baseline="0" noProof="0" dirty="0">
                <a:ln>
                  <a:noFill/>
                </a:ln>
                <a:solidFill>
                  <a:srgbClr val="005774"/>
                </a:solidFill>
                <a:effectLst/>
                <a:uLnTx/>
                <a:uFillTx/>
                <a:latin typeface="Gotham Rounded Bold"/>
              </a:rPr>
              <a:t>WHEDA’s First Mortgage Loan options provide:</a:t>
            </a:r>
            <a:br>
              <a:rPr lang="en-US" sz="14400" b="0" i="0" u="none" strike="noStrike" kern="1200" cap="none" spc="0" normalizeH="0" baseline="0" noProof="0" dirty="0">
                <a:ln>
                  <a:noFill/>
                </a:ln>
                <a:effectLst/>
                <a:uLnTx/>
                <a:uFillTx/>
                <a:latin typeface="Gotham Rounded Bold" pitchFamily="50" charset="0"/>
              </a:rPr>
            </a:br>
            <a:endParaRPr kumimoji="0" lang="en-US" sz="14400" b="0" i="0" u="none" strike="noStrike" kern="1200" cap="none" spc="0" normalizeH="0" baseline="0" noProof="0" dirty="0">
              <a:ln>
                <a:noFill/>
              </a:ln>
              <a:solidFill>
                <a:srgbClr val="16A69C"/>
              </a:solidFill>
              <a:effectLst/>
              <a:uLnTx/>
              <a:uFillTx/>
              <a:latin typeface="Gotham Rounded Bold" pitchFamily="50" charset="0"/>
              <a:ea typeface="+mj-ea"/>
              <a:cs typeface="+mj-cs"/>
            </a:endParaRPr>
          </a:p>
        </p:txBody>
      </p:sp>
      <p:graphicFrame>
        <p:nvGraphicFramePr>
          <p:cNvPr id="3" name="Diagram 2">
            <a:extLst>
              <a:ext uri="{FF2B5EF4-FFF2-40B4-BE49-F238E27FC236}">
                <a16:creationId xmlns:a16="http://schemas.microsoft.com/office/drawing/2014/main" id="{5F09ADD3-B65A-44C7-8E1F-76C735A20F70}"/>
              </a:ext>
            </a:extLst>
          </p:cNvPr>
          <p:cNvGraphicFramePr/>
          <p:nvPr>
            <p:extLst>
              <p:ext uri="{D42A27DB-BD31-4B8C-83A1-F6EECF244321}">
                <p14:modId xmlns:p14="http://schemas.microsoft.com/office/powerpoint/2010/main" val="2337411920"/>
              </p:ext>
            </p:extLst>
          </p:nvPr>
        </p:nvGraphicFramePr>
        <p:xfrm>
          <a:off x="944546" y="1028312"/>
          <a:ext cx="10781880" cy="5623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8728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8F60-0C1E-4331-B96B-5D6589D5EE3F}"/>
              </a:ext>
            </a:extLst>
          </p:cNvPr>
          <p:cNvSpPr>
            <a:spLocks noGrp="1"/>
          </p:cNvSpPr>
          <p:nvPr>
            <p:ph type="title"/>
          </p:nvPr>
        </p:nvSpPr>
        <p:spPr>
          <a:xfrm>
            <a:off x="838200" y="166141"/>
            <a:ext cx="10515600" cy="892321"/>
          </a:xfrm>
        </p:spPr>
        <p:txBody>
          <a:bodyPr>
            <a:noAutofit/>
          </a:bodyPr>
          <a:lstStyle/>
          <a:p>
            <a:r>
              <a:rPr lang="en-US" sz="3300" dirty="0">
                <a:solidFill>
                  <a:srgbClr val="005774"/>
                </a:solidFill>
                <a:latin typeface="Gotham Rounded Bold"/>
              </a:rPr>
              <a:t>WHEDA ADVANTAGE CONVENTIONAL LOAN</a:t>
            </a:r>
            <a:br>
              <a:rPr lang="en-US" sz="3300" dirty="0">
                <a:latin typeface="Gotham Rounded Book" pitchFamily="50" charset="0"/>
              </a:rPr>
            </a:br>
            <a:r>
              <a:rPr lang="en-US" sz="2800" dirty="0">
                <a:solidFill>
                  <a:srgbClr val="008000"/>
                </a:solidFill>
                <a:latin typeface="Gotham Rounded Medium"/>
              </a:rPr>
              <a:t>Reduced Pricing Eligibility and Requirements</a:t>
            </a:r>
            <a:endParaRPr lang="en-US" sz="3300" dirty="0">
              <a:solidFill>
                <a:srgbClr val="008000"/>
              </a:solidFill>
              <a:latin typeface="Gotham Rounded Medium" panose="02000000000000000000" pitchFamily="50" charset="0"/>
            </a:endParaRPr>
          </a:p>
        </p:txBody>
      </p:sp>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3D26DAFA-701F-44AA-9CF8-8DFA9CA2F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graphicFrame>
        <p:nvGraphicFramePr>
          <p:cNvPr id="13" name="Content Placeholder 4">
            <a:extLst>
              <a:ext uri="{FF2B5EF4-FFF2-40B4-BE49-F238E27FC236}">
                <a16:creationId xmlns:a16="http://schemas.microsoft.com/office/drawing/2014/main" id="{2359A647-2635-4D1B-B579-5A94CD523007}"/>
              </a:ext>
            </a:extLst>
          </p:cNvPr>
          <p:cNvGraphicFramePr>
            <a:graphicFrameLocks/>
          </p:cNvGraphicFramePr>
          <p:nvPr>
            <p:extLst>
              <p:ext uri="{D42A27DB-BD31-4B8C-83A1-F6EECF244321}">
                <p14:modId xmlns:p14="http://schemas.microsoft.com/office/powerpoint/2010/main" val="2976439103"/>
              </p:ext>
            </p:extLst>
          </p:nvPr>
        </p:nvGraphicFramePr>
        <p:xfrm>
          <a:off x="913851" y="2505012"/>
          <a:ext cx="10806293" cy="2616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914AEEE1-93FF-47C6-AA5D-A4EAC74F5763}"/>
              </a:ext>
            </a:extLst>
          </p:cNvPr>
          <p:cNvSpPr txBox="1"/>
          <p:nvPr/>
        </p:nvSpPr>
        <p:spPr>
          <a:xfrm>
            <a:off x="1111951" y="1170201"/>
            <a:ext cx="9787094" cy="1169551"/>
          </a:xfrm>
          <a:prstGeom prst="rect">
            <a:avLst/>
          </a:prstGeom>
          <a:noFill/>
        </p:spPr>
        <p:txBody>
          <a:bodyPr wrap="square" rtlCol="0">
            <a:spAutoFit/>
          </a:bodyPr>
          <a:lstStyle/>
          <a:p>
            <a:r>
              <a:rPr lang="en-US" sz="1400" b="1" u="sng" dirty="0">
                <a:latin typeface="Gotham Rounded Book" pitchFamily="50" charset="0"/>
              </a:rPr>
              <a:t>REDUCED PRICING OPTIONS are available on WHEDA’S CONVENTIONAL PROGRAM FOR: </a:t>
            </a:r>
          </a:p>
          <a:p>
            <a:pPr lvl="1">
              <a:buChar char="•"/>
            </a:pPr>
            <a:r>
              <a:rPr lang="en-US" sz="1400" b="1" dirty="0">
                <a:latin typeface="Gotham Rounded Book" pitchFamily="50" charset="0"/>
              </a:rPr>
              <a:t>First Time Home Buyers (BOTH borrowers must qualify)</a:t>
            </a:r>
          </a:p>
          <a:p>
            <a:pPr lvl="1">
              <a:buChar char="•"/>
            </a:pPr>
            <a:r>
              <a:rPr lang="en-US" sz="1400" b="1" dirty="0">
                <a:latin typeface="Gotham Rounded Book" pitchFamily="50" charset="0"/>
              </a:rPr>
              <a:t>Eligible Veterans (Called VALOR – only ONE Borrower must qualify) </a:t>
            </a:r>
            <a:endParaRPr lang="en-US" sz="1400" dirty="0">
              <a:latin typeface="Gotham Rounded Book" pitchFamily="50" charset="0"/>
            </a:endParaRPr>
          </a:p>
          <a:p>
            <a:pPr lvl="1">
              <a:buChar char="•"/>
            </a:pPr>
            <a:r>
              <a:rPr lang="en-US" sz="1400" b="1" dirty="0">
                <a:latin typeface="Gotham Rounded Book" pitchFamily="50" charset="0"/>
              </a:rPr>
              <a:t>Target Area Borrowers</a:t>
            </a:r>
          </a:p>
          <a:p>
            <a:r>
              <a:rPr lang="en-US" sz="1400" b="1" dirty="0">
                <a:solidFill>
                  <a:srgbClr val="FF0000"/>
                </a:solidFill>
                <a:latin typeface="Gotham Rounded Book" pitchFamily="50" charset="0"/>
              </a:rPr>
              <a:t>Must also be under the Total Household Compliance Income Limits for the reduced pricing option </a:t>
            </a:r>
            <a:endParaRPr lang="en-US" sz="1400" dirty="0">
              <a:solidFill>
                <a:srgbClr val="FF0000"/>
              </a:solidFill>
              <a:latin typeface="Gotham Rounded Book" pitchFamily="50" charset="0"/>
            </a:endParaRPr>
          </a:p>
        </p:txBody>
      </p:sp>
      <p:graphicFrame>
        <p:nvGraphicFramePr>
          <p:cNvPr id="9" name="Diagram 8">
            <a:extLst>
              <a:ext uri="{FF2B5EF4-FFF2-40B4-BE49-F238E27FC236}">
                <a16:creationId xmlns:a16="http://schemas.microsoft.com/office/drawing/2014/main" id="{0494C9A2-E7D2-4450-A324-F403FFEABE1E}"/>
              </a:ext>
            </a:extLst>
          </p:cNvPr>
          <p:cNvGraphicFramePr/>
          <p:nvPr>
            <p:extLst>
              <p:ext uri="{D42A27DB-BD31-4B8C-83A1-F6EECF244321}">
                <p14:modId xmlns:p14="http://schemas.microsoft.com/office/powerpoint/2010/main" val="1306732180"/>
              </p:ext>
            </p:extLst>
          </p:nvPr>
        </p:nvGraphicFramePr>
        <p:xfrm>
          <a:off x="831010" y="5436488"/>
          <a:ext cx="10515600" cy="10446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59430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8F60-0C1E-4331-B96B-5D6589D5EE3F}"/>
              </a:ext>
            </a:extLst>
          </p:cNvPr>
          <p:cNvSpPr>
            <a:spLocks noGrp="1"/>
          </p:cNvSpPr>
          <p:nvPr>
            <p:ph type="title"/>
          </p:nvPr>
        </p:nvSpPr>
        <p:spPr>
          <a:xfrm>
            <a:off x="838200" y="240431"/>
            <a:ext cx="10515600" cy="634034"/>
          </a:xfrm>
        </p:spPr>
        <p:txBody>
          <a:bodyPr>
            <a:noAutofit/>
          </a:bodyPr>
          <a:lstStyle/>
          <a:p>
            <a:r>
              <a:rPr lang="en-US" sz="2400" dirty="0">
                <a:solidFill>
                  <a:srgbClr val="005774"/>
                </a:solidFill>
                <a:latin typeface="Gotham Rounded Bold"/>
              </a:rPr>
              <a:t>WHEDA ADVANTAGE </a:t>
            </a:r>
            <a:r>
              <a:rPr lang="en-US" sz="2400" u="sng" dirty="0">
                <a:solidFill>
                  <a:srgbClr val="005774"/>
                </a:solidFill>
                <a:latin typeface="Gotham Rounded Bold"/>
              </a:rPr>
              <a:t>CONVENTIONAL ONLY</a:t>
            </a:r>
            <a:r>
              <a:rPr lang="en-US" sz="2400" u="sng" dirty="0">
                <a:solidFill>
                  <a:srgbClr val="008000"/>
                </a:solidFill>
                <a:latin typeface="Gotham Rounded Medium"/>
              </a:rPr>
              <a:t> </a:t>
            </a:r>
            <a:br>
              <a:rPr lang="en-US" sz="3300" dirty="0">
                <a:latin typeface="Gotham Rounded Medium" panose="02000000000000000000" pitchFamily="50" charset="0"/>
              </a:rPr>
            </a:br>
            <a:r>
              <a:rPr lang="en-US" sz="2000" dirty="0">
                <a:solidFill>
                  <a:srgbClr val="008000"/>
                </a:solidFill>
                <a:latin typeface="Gotham Rounded Book"/>
              </a:rPr>
              <a:t>FEDERAL RECAPTURE TAX </a:t>
            </a:r>
            <a:endParaRPr lang="en-US" sz="3300" dirty="0">
              <a:solidFill>
                <a:srgbClr val="008000"/>
              </a:solidFill>
              <a:latin typeface="Gotham Rounded Book" pitchFamily="50" charset="0"/>
            </a:endParaRPr>
          </a:p>
        </p:txBody>
      </p:sp>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3D26DAFA-701F-44AA-9CF8-8DFA9CA2F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graphicFrame>
        <p:nvGraphicFramePr>
          <p:cNvPr id="8" name="Diagram 7">
            <a:extLst>
              <a:ext uri="{FF2B5EF4-FFF2-40B4-BE49-F238E27FC236}">
                <a16:creationId xmlns:a16="http://schemas.microsoft.com/office/drawing/2014/main" id="{34679DD2-30FD-479A-9985-40E89B3C7E67}"/>
              </a:ext>
            </a:extLst>
          </p:cNvPr>
          <p:cNvGraphicFramePr/>
          <p:nvPr>
            <p:extLst>
              <p:ext uri="{D42A27DB-BD31-4B8C-83A1-F6EECF244321}">
                <p14:modId xmlns:p14="http://schemas.microsoft.com/office/powerpoint/2010/main" val="2835470372"/>
              </p:ext>
            </p:extLst>
          </p:nvPr>
        </p:nvGraphicFramePr>
        <p:xfrm>
          <a:off x="708213" y="932512"/>
          <a:ext cx="7024075" cy="4462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157811A0-F86E-4F0E-90CF-C051DD5C78C8}"/>
              </a:ext>
            </a:extLst>
          </p:cNvPr>
          <p:cNvGraphicFramePr/>
          <p:nvPr>
            <p:extLst>
              <p:ext uri="{D42A27DB-BD31-4B8C-83A1-F6EECF244321}">
                <p14:modId xmlns:p14="http://schemas.microsoft.com/office/powerpoint/2010/main" val="398391720"/>
              </p:ext>
            </p:extLst>
          </p:nvPr>
        </p:nvGraphicFramePr>
        <p:xfrm>
          <a:off x="8154955" y="1030652"/>
          <a:ext cx="3785513" cy="24927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 14">
            <a:extLst>
              <a:ext uri="{FF2B5EF4-FFF2-40B4-BE49-F238E27FC236}">
                <a16:creationId xmlns:a16="http://schemas.microsoft.com/office/drawing/2014/main" id="{EFA0AA1A-C17F-4DF8-B4F3-5C66331657EC}"/>
              </a:ext>
            </a:extLst>
          </p:cNvPr>
          <p:cNvGraphicFramePr/>
          <p:nvPr>
            <p:extLst>
              <p:ext uri="{D42A27DB-BD31-4B8C-83A1-F6EECF244321}">
                <p14:modId xmlns:p14="http://schemas.microsoft.com/office/powerpoint/2010/main" val="1112997029"/>
              </p:ext>
            </p:extLst>
          </p:nvPr>
        </p:nvGraphicFramePr>
        <p:xfrm>
          <a:off x="2904744" y="5625323"/>
          <a:ext cx="4895088" cy="80219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6" name="Picture 15">
            <a:extLst>
              <a:ext uri="{FF2B5EF4-FFF2-40B4-BE49-F238E27FC236}">
                <a16:creationId xmlns:a16="http://schemas.microsoft.com/office/drawing/2014/main" id="{858B7593-ADB5-40DA-94BE-D843E917480E}"/>
              </a:ext>
            </a:extLst>
          </p:cNvPr>
          <p:cNvPicPr>
            <a:picLocks noChangeAspect="1"/>
          </p:cNvPicPr>
          <p:nvPr/>
        </p:nvPicPr>
        <p:blipFill>
          <a:blip r:embed="rId18"/>
          <a:stretch>
            <a:fillRect/>
          </a:stretch>
        </p:blipFill>
        <p:spPr>
          <a:xfrm>
            <a:off x="8749603" y="3523392"/>
            <a:ext cx="2493519" cy="2769794"/>
          </a:xfrm>
          <a:prstGeom prst="rect">
            <a:avLst/>
          </a:prstGeom>
          <a:ln w="12700">
            <a:solidFill>
              <a:schemeClr val="tx1"/>
            </a:solidFill>
          </a:ln>
          <a:effectLst>
            <a:outerShdw blurRad="50800" dist="38100" dir="2700000" algn="tl" rotWithShape="0">
              <a:prstClr val="black">
                <a:alpha val="75000"/>
              </a:prstClr>
            </a:outerShdw>
          </a:effectLst>
        </p:spPr>
      </p:pic>
      <p:sp>
        <p:nvSpPr>
          <p:cNvPr id="3" name="TextBox 2">
            <a:extLst>
              <a:ext uri="{FF2B5EF4-FFF2-40B4-BE49-F238E27FC236}">
                <a16:creationId xmlns:a16="http://schemas.microsoft.com/office/drawing/2014/main" id="{4D1BB2E9-CD0B-46D9-A500-BE789C7044B6}"/>
              </a:ext>
            </a:extLst>
          </p:cNvPr>
          <p:cNvSpPr txBox="1"/>
          <p:nvPr/>
        </p:nvSpPr>
        <p:spPr>
          <a:xfrm>
            <a:off x="8123973" y="425003"/>
            <a:ext cx="3692052" cy="461665"/>
          </a:xfrm>
          <a:prstGeom prst="rect">
            <a:avLst/>
          </a:prstGeom>
          <a:noFill/>
        </p:spPr>
        <p:txBody>
          <a:bodyPr wrap="square" rtlCol="0">
            <a:spAutoFit/>
          </a:bodyPr>
          <a:lstStyle/>
          <a:p>
            <a:pPr algn="ctr"/>
            <a:r>
              <a:rPr lang="en-US" sz="2400" b="1" dirty="0">
                <a:solidFill>
                  <a:srgbClr val="FF0000"/>
                </a:solidFill>
              </a:rPr>
              <a:t>VERY IMPORTANT</a:t>
            </a:r>
          </a:p>
        </p:txBody>
      </p:sp>
    </p:spTree>
    <p:extLst>
      <p:ext uri="{BB962C8B-B14F-4D97-AF65-F5344CB8AC3E}">
        <p14:creationId xmlns:p14="http://schemas.microsoft.com/office/powerpoint/2010/main" val="323259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8F60-0C1E-4331-B96B-5D6589D5EE3F}"/>
              </a:ext>
            </a:extLst>
          </p:cNvPr>
          <p:cNvSpPr>
            <a:spLocks noGrp="1"/>
          </p:cNvSpPr>
          <p:nvPr>
            <p:ph type="title"/>
          </p:nvPr>
        </p:nvSpPr>
        <p:spPr>
          <a:xfrm>
            <a:off x="1044510" y="255044"/>
            <a:ext cx="10515600" cy="844550"/>
          </a:xfrm>
        </p:spPr>
        <p:txBody>
          <a:bodyPr>
            <a:normAutofit fontScale="90000"/>
          </a:bodyPr>
          <a:lstStyle/>
          <a:p>
            <a:r>
              <a:rPr lang="en-US" sz="3700" b="1" dirty="0">
                <a:solidFill>
                  <a:srgbClr val="005774"/>
                </a:solidFill>
                <a:latin typeface="Gotham Rounded Bold"/>
              </a:rPr>
              <a:t>WHEDA ADVANTAGE CONVENTIONAL LOA</a:t>
            </a:r>
            <a:r>
              <a:rPr lang="en-US" sz="3700" dirty="0">
                <a:solidFill>
                  <a:srgbClr val="005774"/>
                </a:solidFill>
                <a:latin typeface="Gotham Rounded Bold"/>
              </a:rPr>
              <a:t>N</a:t>
            </a:r>
            <a:br>
              <a:rPr lang="en-US" dirty="0"/>
            </a:br>
            <a:r>
              <a:rPr lang="en-US" sz="2700" dirty="0">
                <a:solidFill>
                  <a:srgbClr val="008000"/>
                </a:solidFill>
                <a:latin typeface="Gotham Rounded Medium"/>
              </a:rPr>
              <a:t>General eligibility guidelines</a:t>
            </a:r>
            <a:endParaRPr lang="en-US" sz="3700" dirty="0">
              <a:solidFill>
                <a:srgbClr val="008000"/>
              </a:solidFill>
              <a:latin typeface="Gotham Rounded Medium"/>
            </a:endParaRPr>
          </a:p>
        </p:txBody>
      </p:sp>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3D26DAFA-701F-44AA-9CF8-8DFA9CA2F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graphicFrame>
        <p:nvGraphicFramePr>
          <p:cNvPr id="9" name="Table 8">
            <a:extLst>
              <a:ext uri="{FF2B5EF4-FFF2-40B4-BE49-F238E27FC236}">
                <a16:creationId xmlns:a16="http://schemas.microsoft.com/office/drawing/2014/main" id="{8891D7E3-A931-4143-A016-4D42A406BEC7}"/>
              </a:ext>
            </a:extLst>
          </p:cNvPr>
          <p:cNvGraphicFramePr>
            <a:graphicFrameLocks noGrp="1"/>
          </p:cNvGraphicFramePr>
          <p:nvPr>
            <p:extLst>
              <p:ext uri="{D42A27DB-BD31-4B8C-83A1-F6EECF244321}">
                <p14:modId xmlns:p14="http://schemas.microsoft.com/office/powerpoint/2010/main" val="389616990"/>
              </p:ext>
            </p:extLst>
          </p:nvPr>
        </p:nvGraphicFramePr>
        <p:xfrm>
          <a:off x="1044510" y="1159263"/>
          <a:ext cx="10259259" cy="5534230"/>
        </p:xfrm>
        <a:graphic>
          <a:graphicData uri="http://schemas.openxmlformats.org/drawingml/2006/table">
            <a:tbl>
              <a:tblPr firstRow="1" bandRow="1">
                <a:tableStyleId>{1E171933-4619-4E11-9A3F-F7608DF75F80}</a:tableStyleId>
              </a:tblPr>
              <a:tblGrid>
                <a:gridCol w="1493520">
                  <a:extLst>
                    <a:ext uri="{9D8B030D-6E8A-4147-A177-3AD203B41FA5}">
                      <a16:colId xmlns:a16="http://schemas.microsoft.com/office/drawing/2014/main" val="20000"/>
                    </a:ext>
                  </a:extLst>
                </a:gridCol>
                <a:gridCol w="8765739">
                  <a:extLst>
                    <a:ext uri="{9D8B030D-6E8A-4147-A177-3AD203B41FA5}">
                      <a16:colId xmlns:a16="http://schemas.microsoft.com/office/drawing/2014/main" val="20001"/>
                    </a:ext>
                  </a:extLst>
                </a:gridCol>
              </a:tblGrid>
              <a:tr h="4955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u="sng"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WHEDA</a:t>
                      </a:r>
                      <a:r>
                        <a:rPr lang="en-US" sz="2400" b="1" baseline="0" dirty="0">
                          <a:solidFill>
                            <a:schemeClr val="bg1"/>
                          </a:solidFill>
                        </a:rPr>
                        <a:t> Advantage Conventional</a:t>
                      </a:r>
                      <a:endParaRPr lang="en-US" sz="2400" b="1" i="0" dirty="0">
                        <a:solidFill>
                          <a:schemeClr val="bg1"/>
                        </a:solidFill>
                        <a:latin typeface="Gotham Rounded Bold" pitchFamily="2"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22775">
                <a:tc>
                  <a:txBody>
                    <a:bodyPr/>
                    <a:lstStyle/>
                    <a:p>
                      <a:pPr algn="r"/>
                      <a:r>
                        <a:rPr lang="en-US" sz="1200" b="0" kern="1200" dirty="0">
                          <a:solidFill>
                            <a:schemeClr val="dk1"/>
                          </a:solidFill>
                          <a:latin typeface="Gotham Rounded Book" pitchFamily="50" charset="0"/>
                          <a:ea typeface="+mn-ea"/>
                          <a:cs typeface="+mn-cs"/>
                        </a:rPr>
                        <a:t>WHEDA Requirements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0" i="0" dirty="0">
                          <a:solidFill>
                            <a:srgbClr val="FF0000"/>
                          </a:solidFill>
                          <a:latin typeface="Gotham Rounded Book" pitchFamily="50" charset="0"/>
                        </a:rPr>
                        <a:t>Property must be located in Wisconsin</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0" i="0" dirty="0">
                          <a:solidFill>
                            <a:srgbClr val="FF0000"/>
                          </a:solidFill>
                          <a:latin typeface="Gotham Rounded Book" pitchFamily="50" charset="0"/>
                        </a:rPr>
                        <a:t>Must be owner occupied for life of WHEDA loan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0" i="0" kern="1200" dirty="0">
                          <a:solidFill>
                            <a:srgbClr val="FF0000"/>
                          </a:solidFill>
                          <a:latin typeface="Gotham Rounded Book" pitchFamily="50" charset="0"/>
                          <a:ea typeface="+mn-ea"/>
                          <a:cs typeface="+mn-cs"/>
                        </a:rPr>
                        <a:t>Do not have to be a first-time home buyer to utilize this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4806568"/>
                  </a:ext>
                </a:extLst>
              </a:tr>
              <a:tr h="451408">
                <a:tc>
                  <a:txBody>
                    <a:bodyPr/>
                    <a:lstStyle/>
                    <a:p>
                      <a:pPr algn="r"/>
                      <a:r>
                        <a:rPr lang="en-US" sz="1200" b="0" u="none" baseline="0" dirty="0">
                          <a:latin typeface="Gotham Rounded Book" pitchFamily="50" charset="0"/>
                        </a:rPr>
                        <a:t> Credit Score/DTI Ratio </a:t>
                      </a:r>
                      <a:endParaRPr lang="en-US" sz="1200" b="0" i="0" u="none"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0" dirty="0">
                          <a:solidFill>
                            <a:srgbClr val="FF0000"/>
                          </a:solidFill>
                          <a:latin typeface="Gotham Rounded Book" pitchFamily="50" charset="0"/>
                        </a:rPr>
                        <a:t>Minimum credit score  620 or higher</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0" dirty="0">
                          <a:latin typeface="Gotham Rounded Book" pitchFamily="50" charset="0"/>
                        </a:rPr>
                        <a:t>Debt to Income ratio determined by Lender Automated Underwriting System </a:t>
                      </a:r>
                      <a:endParaRPr lang="en-US" sz="1200" b="0" i="0"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68528">
                <a:tc>
                  <a:txBody>
                    <a:bodyPr/>
                    <a:lstStyle/>
                    <a:p>
                      <a:pPr algn="r"/>
                      <a:r>
                        <a:rPr lang="en-US" sz="1200" b="0" u="none" dirty="0">
                          <a:latin typeface="Gotham Rounded Book" pitchFamily="50" charset="0"/>
                        </a:rPr>
                        <a:t>Purpose</a:t>
                      </a:r>
                      <a:endParaRPr lang="en-US" sz="1200" b="0" i="0" u="none"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Wingdings" panose="05000000000000000000" pitchFamily="2" charset="2"/>
                        <a:buChar char="q"/>
                      </a:pPr>
                      <a:r>
                        <a:rPr lang="en-US" sz="1200" b="0" dirty="0">
                          <a:latin typeface="Gotham Rounded Book" pitchFamily="50" charset="0"/>
                        </a:rPr>
                        <a:t>Purchase or WHEDA to WHEDA Limited Cash Out  Refinance</a:t>
                      </a:r>
                      <a:endParaRPr lang="en-US" sz="1200" b="0" i="0"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3768">
                <a:tc>
                  <a:txBody>
                    <a:bodyPr/>
                    <a:lstStyle/>
                    <a:p>
                      <a:pPr algn="r"/>
                      <a:r>
                        <a:rPr lang="en-US" sz="1200" b="0" u="none" dirty="0">
                          <a:latin typeface="Gotham Rounded Book" pitchFamily="50" charset="0"/>
                        </a:rPr>
                        <a:t>Term/Type</a:t>
                      </a:r>
                      <a:endParaRPr lang="en-US" sz="1200" b="0" i="0" u="none"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Wingdings" panose="05000000000000000000" pitchFamily="2" charset="2"/>
                        <a:buChar char="q"/>
                      </a:pPr>
                      <a:r>
                        <a:rPr lang="en-US" sz="1200" b="0" dirty="0">
                          <a:latin typeface="Gotham Rounded Book" pitchFamily="50" charset="0"/>
                        </a:rPr>
                        <a:t>30</a:t>
                      </a:r>
                      <a:r>
                        <a:rPr lang="en-US" sz="1200" b="0" baseline="0" dirty="0">
                          <a:latin typeface="Gotham Rounded Book" pitchFamily="50" charset="0"/>
                        </a:rPr>
                        <a:t> year Fixed</a:t>
                      </a:r>
                      <a:endParaRPr lang="en-US" sz="1200" b="0" i="0"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07720">
                <a:tc>
                  <a:txBody>
                    <a:bodyPr/>
                    <a:lstStyle/>
                    <a:p>
                      <a:pPr algn="r"/>
                      <a:r>
                        <a:rPr lang="en-US" sz="1200" b="0" kern="1200" dirty="0">
                          <a:solidFill>
                            <a:schemeClr val="dk1"/>
                          </a:solidFill>
                          <a:latin typeface="Gotham Rounded Book" pitchFamily="50" charset="0"/>
                          <a:ea typeface="+mn-ea"/>
                          <a:cs typeface="+mn-cs"/>
                        </a:rPr>
                        <a:t>Allowed Property Type   </a:t>
                      </a:r>
                    </a:p>
                    <a:p>
                      <a:pPr algn="r"/>
                      <a:r>
                        <a:rPr lang="en-US" sz="1200" b="0" u="none" dirty="0">
                          <a:latin typeface="Gotham Rounded Book" pitchFamily="50" charset="0"/>
                        </a:rPr>
                        <a:t> </a:t>
                      </a:r>
                      <a:endParaRPr lang="en-US" sz="1200" b="0" i="0" u="none"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Wingdings" panose="05000000000000000000" pitchFamily="2" charset="2"/>
                        <a:buChar char="q"/>
                      </a:pPr>
                      <a:r>
                        <a:rPr lang="en-US" sz="1200" b="0" kern="1200" dirty="0">
                          <a:solidFill>
                            <a:srgbClr val="FF0000"/>
                          </a:solidFill>
                          <a:latin typeface="Gotham Rounded Book" pitchFamily="50" charset="0"/>
                        </a:rPr>
                        <a:t>SFR  97% </a:t>
                      </a:r>
                      <a:r>
                        <a:rPr lang="en-US" sz="1200" b="0" dirty="0">
                          <a:solidFill>
                            <a:srgbClr val="FF0000"/>
                          </a:solidFill>
                          <a:latin typeface="Gotham Rounded Book" pitchFamily="50" charset="0"/>
                        </a:rPr>
                        <a:t>Loan to Value</a:t>
                      </a:r>
                    </a:p>
                    <a:p>
                      <a:pPr marL="285750" indent="-285750" algn="l">
                        <a:buFont typeface="Wingdings" panose="05000000000000000000" pitchFamily="2" charset="2"/>
                        <a:buChar char="q"/>
                      </a:pPr>
                      <a:r>
                        <a:rPr lang="en-US" sz="1200" b="0" kern="1200" dirty="0">
                          <a:solidFill>
                            <a:srgbClr val="FF0000"/>
                          </a:solidFill>
                          <a:latin typeface="Gotham Rounded Book" pitchFamily="50" charset="0"/>
                        </a:rPr>
                        <a:t>2/4 </a:t>
                      </a:r>
                      <a:r>
                        <a:rPr lang="en-US" sz="1200" b="0" dirty="0">
                          <a:solidFill>
                            <a:srgbClr val="FF0000"/>
                          </a:solidFill>
                          <a:latin typeface="Gotham Rounded Book" pitchFamily="50" charset="0"/>
                        </a:rPr>
                        <a:t> Units (over 5 years old)  95% Loan to Value</a:t>
                      </a:r>
                    </a:p>
                    <a:p>
                      <a:pPr marL="285750" indent="-285750" algn="l">
                        <a:buFont typeface="Wingdings" panose="05000000000000000000" pitchFamily="2" charset="2"/>
                        <a:buChar char="q"/>
                      </a:pPr>
                      <a:r>
                        <a:rPr lang="en-US" sz="1200" b="0" dirty="0">
                          <a:solidFill>
                            <a:srgbClr val="FF0000"/>
                          </a:solidFill>
                          <a:latin typeface="Gotham Rounded Book" pitchFamily="50" charset="0"/>
                        </a:rPr>
                        <a:t>CONDOS-Warrantable – 97% Loan to Value</a:t>
                      </a:r>
                    </a:p>
                    <a:p>
                      <a:pPr marL="285750" indent="-285750" algn="l">
                        <a:buFont typeface="Wingdings" panose="05000000000000000000" pitchFamily="2" charset="2"/>
                        <a:buChar char="q"/>
                      </a:pPr>
                      <a:r>
                        <a:rPr lang="en-US" sz="1200" b="0" dirty="0">
                          <a:solidFill>
                            <a:srgbClr val="FF0000"/>
                          </a:solidFill>
                          <a:latin typeface="Gotham Rounded Book" pitchFamily="50" charset="0"/>
                        </a:rPr>
                        <a:t>MANUFACTURED HOUSING-Double Wide  - 95% Loan to Value</a:t>
                      </a:r>
                      <a:endParaRPr lang="en-US" sz="1200" b="0" i="0" dirty="0">
                        <a:solidFill>
                          <a:srgbClr val="FF0000"/>
                        </a:solidFill>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87680">
                <a:tc>
                  <a:txBody>
                    <a:bodyPr/>
                    <a:lstStyle/>
                    <a:p>
                      <a:pPr algn="r"/>
                      <a:r>
                        <a:rPr lang="en-US" sz="1200" b="0" kern="1200" baseline="0" dirty="0">
                          <a:solidFill>
                            <a:schemeClr val="tx1"/>
                          </a:solidFill>
                          <a:latin typeface="Gotham Rounded Book" pitchFamily="50" charset="0"/>
                        </a:rPr>
                        <a:t>Minimum down payment  </a:t>
                      </a:r>
                      <a:endParaRPr lang="en-US" sz="1200" b="0" i="0" kern="1200" baseline="0" dirty="0">
                        <a:solidFill>
                          <a:schemeClr val="tx1"/>
                        </a:solidFill>
                        <a:latin typeface="Gotham Rounded Book" pitchFamily="50"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Wingdings" panose="05000000000000000000" pitchFamily="2" charset="2"/>
                        <a:buChar char="q"/>
                      </a:pPr>
                      <a:r>
                        <a:rPr lang="en-US" sz="1200" b="0" kern="1200" baseline="0" dirty="0">
                          <a:solidFill>
                            <a:srgbClr val="FF0000"/>
                          </a:solidFill>
                          <a:latin typeface="Gotham Rounded Book" pitchFamily="50" charset="0"/>
                        </a:rPr>
                        <a:t>$0.00 on Single Family properties, Condominiums and Manufactured Homes with use of WHEDA Easy Close down payment assistance</a:t>
                      </a:r>
                    </a:p>
                    <a:p>
                      <a:pPr marL="285750" indent="-285750" algn="l">
                        <a:buFont typeface="Wingdings" panose="05000000000000000000" pitchFamily="2" charset="2"/>
                        <a:buChar char="q"/>
                      </a:pPr>
                      <a:r>
                        <a:rPr lang="en-US" sz="1200" b="0" kern="1200" baseline="0" dirty="0">
                          <a:solidFill>
                            <a:srgbClr val="FF0000"/>
                          </a:solidFill>
                          <a:latin typeface="Gotham Rounded Book" pitchFamily="50" charset="0"/>
                        </a:rPr>
                        <a:t>3% of purchase price and 6 months reserves on 2-4 Unit properties</a:t>
                      </a:r>
                      <a:endParaRPr lang="en-US" sz="1200" b="0" i="0" kern="1200" baseline="0" dirty="0">
                        <a:solidFill>
                          <a:srgbClr val="FF0000"/>
                        </a:solidFill>
                        <a:latin typeface="Gotham Rounded Book" pitchFamily="50"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807720">
                <a:tc>
                  <a:txBody>
                    <a:bodyPr/>
                    <a:lstStyle/>
                    <a:p>
                      <a:pPr algn="r"/>
                      <a:endParaRPr lang="en-US" sz="1200" b="0" kern="1200" baseline="0" dirty="0">
                        <a:solidFill>
                          <a:schemeClr val="tx1"/>
                        </a:solidFill>
                        <a:latin typeface="Gotham Rounded Book" pitchFamily="50" charset="0"/>
                      </a:endParaRPr>
                    </a:p>
                    <a:p>
                      <a:pPr algn="r"/>
                      <a:r>
                        <a:rPr lang="en-US" sz="1200" b="0" kern="1200" baseline="0" dirty="0">
                          <a:solidFill>
                            <a:schemeClr val="tx1"/>
                          </a:solidFill>
                          <a:latin typeface="Gotham Rounded Book" pitchFamily="50" charset="0"/>
                        </a:rPr>
                        <a:t>Total Household Compliance Income</a:t>
                      </a:r>
                      <a:endParaRPr lang="en-US" sz="1200" b="0" kern="1200" baseline="0" dirty="0">
                        <a:solidFill>
                          <a:schemeClr val="tx1"/>
                        </a:solidFill>
                        <a:latin typeface="Gotham Rounded Book" pitchFamily="50"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0" kern="1200" baseline="0" dirty="0">
                          <a:solidFill>
                            <a:schemeClr val="tx1"/>
                          </a:solidFill>
                          <a:latin typeface="Gotham Rounded Book" pitchFamily="50" charset="0"/>
                        </a:rPr>
                        <a:t>Anticipated income of anyone 18 years or older who intends to occupy the property regardless to their relationship to the borrower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0" kern="1200" baseline="0" dirty="0">
                          <a:solidFill>
                            <a:schemeClr val="tx1"/>
                          </a:solidFill>
                          <a:latin typeface="Gotham Rounded Book" pitchFamily="50" charset="0"/>
                        </a:rPr>
                        <a:t>Must be under the Income limit for the county the property being purchased is in, the program and the total household occupant size</a:t>
                      </a:r>
                      <a:endParaRPr lang="en-US" sz="1200" b="0" kern="1200" baseline="0" dirty="0">
                        <a:solidFill>
                          <a:schemeClr val="tx1"/>
                        </a:solidFill>
                        <a:latin typeface="Gotham Rounded Book" pitchFamily="50"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0242826"/>
                  </a:ext>
                </a:extLst>
              </a:tr>
              <a:tr h="636947">
                <a:tc>
                  <a:txBody>
                    <a:bodyPr/>
                    <a:lstStyle/>
                    <a:p>
                      <a:pPr algn="r"/>
                      <a:r>
                        <a:rPr lang="en-US" sz="1200" b="0" dirty="0">
                          <a:latin typeface="Gotham Rounded Book" pitchFamily="50" charset="0"/>
                        </a:rPr>
                        <a:t>Secondary Financing </a:t>
                      </a:r>
                      <a:endParaRPr lang="en-US" sz="1200" b="0" i="0"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Wingdings" panose="05000000000000000000" pitchFamily="2" charset="2"/>
                        <a:buChar char="q"/>
                      </a:pPr>
                      <a:r>
                        <a:rPr lang="en-US" sz="1200" b="0" dirty="0">
                          <a:latin typeface="Gotham Rounded Book" pitchFamily="50" charset="0"/>
                        </a:rPr>
                        <a:t>BOTH WHEDA</a:t>
                      </a:r>
                      <a:r>
                        <a:rPr lang="en-US" sz="1200" b="0" baseline="0" dirty="0">
                          <a:latin typeface="Gotham Rounded Book" pitchFamily="50" charset="0"/>
                        </a:rPr>
                        <a:t> Down Payment Assistant programs allowed  for up to 105% CLTV</a:t>
                      </a:r>
                    </a:p>
                    <a:p>
                      <a:pPr marL="285750" indent="-285750" algn="l">
                        <a:buFont typeface="Wingdings" panose="05000000000000000000" pitchFamily="2" charset="2"/>
                        <a:buChar char="q"/>
                      </a:pPr>
                      <a:r>
                        <a:rPr lang="en-US" sz="1200" b="0" dirty="0">
                          <a:latin typeface="Gotham Rounded Book" pitchFamily="50" charset="0"/>
                        </a:rPr>
                        <a:t>Additional down payment assistance or grants allowed up to 105% Combined Loan to Value if they meet FNMA “Community Seconds” requirements</a:t>
                      </a:r>
                      <a:endParaRPr lang="en-US" sz="1200" b="0" i="0"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425131">
                <a:tc>
                  <a:txBody>
                    <a:bodyPr/>
                    <a:lstStyle/>
                    <a:p>
                      <a:pPr algn="r"/>
                      <a:r>
                        <a:rPr lang="en-US" sz="1200" b="0" kern="1200" dirty="0">
                          <a:solidFill>
                            <a:schemeClr val="dk1"/>
                          </a:solidFill>
                          <a:latin typeface="Gotham Rounded Book" pitchFamily="50" charset="0"/>
                          <a:ea typeface="+mn-ea"/>
                          <a:cs typeface="+mn-cs"/>
                        </a:rPr>
                        <a:t>Counseling Requirements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lvl="0" indent="-171450">
                        <a:buFont typeface="Wingdings" panose="05000000000000000000" pitchFamily="2" charset="2"/>
                        <a:buChar char="q"/>
                      </a:pPr>
                      <a:r>
                        <a:rPr lang="en-US" sz="1200" b="0" kern="1200" dirty="0">
                          <a:solidFill>
                            <a:srgbClr val="000000">
                              <a:hueOff val="0"/>
                              <a:satOff val="0"/>
                              <a:lumOff val="0"/>
                              <a:alphaOff val="0"/>
                            </a:srgbClr>
                          </a:solidFill>
                        </a:rPr>
                        <a:t>PRE-PURCHASE HOME BUYER EDUCATION (HBE) IS REQUIRED FOR FIRST TIME HOME BUYERS</a:t>
                      </a:r>
                    </a:p>
                    <a:p>
                      <a:pPr marL="171450" lvl="0" indent="-171450">
                        <a:buFont typeface="Wingdings" panose="05000000000000000000" pitchFamily="2" charset="2"/>
                        <a:buChar char="q"/>
                      </a:pPr>
                      <a:r>
                        <a:rPr lang="en-US" sz="1200" b="0" kern="1200" dirty="0">
                          <a:solidFill>
                            <a:srgbClr val="000000">
                              <a:hueOff val="0"/>
                              <a:satOff val="0"/>
                              <a:lumOff val="0"/>
                              <a:alphaOff val="0"/>
                            </a:srgbClr>
                          </a:solidFill>
                        </a:rPr>
                        <a:t>IF PURCHASING A 2-UNIT, ONE BORROWER MUST COMPLETE LANDLORD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3427978"/>
                  </a:ext>
                </a:extLst>
              </a:tr>
            </a:tbl>
          </a:graphicData>
        </a:graphic>
      </p:graphicFrame>
    </p:spTree>
    <p:extLst>
      <p:ext uri="{BB962C8B-B14F-4D97-AF65-F5344CB8AC3E}">
        <p14:creationId xmlns:p14="http://schemas.microsoft.com/office/powerpoint/2010/main" val="3167130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8F60-0C1E-4331-B96B-5D6589D5EE3F}"/>
              </a:ext>
            </a:extLst>
          </p:cNvPr>
          <p:cNvSpPr>
            <a:spLocks noGrp="1"/>
          </p:cNvSpPr>
          <p:nvPr>
            <p:ph type="title"/>
          </p:nvPr>
        </p:nvSpPr>
        <p:spPr>
          <a:xfrm>
            <a:off x="1044510" y="319406"/>
            <a:ext cx="10515600" cy="844550"/>
          </a:xfrm>
        </p:spPr>
        <p:txBody>
          <a:bodyPr>
            <a:normAutofit fontScale="90000"/>
          </a:bodyPr>
          <a:lstStyle/>
          <a:p>
            <a:r>
              <a:rPr lang="en-US" sz="3700" b="1" dirty="0">
                <a:solidFill>
                  <a:srgbClr val="005774"/>
                </a:solidFill>
                <a:latin typeface="Gotham Rounded Bold"/>
              </a:rPr>
              <a:t>WHEDA ADVANTAGE FHA LOAN</a:t>
            </a:r>
            <a:br>
              <a:rPr lang="en-US" dirty="0">
                <a:solidFill>
                  <a:srgbClr val="005774"/>
                </a:solidFill>
              </a:rPr>
            </a:br>
            <a:r>
              <a:rPr lang="en-US" sz="2700" dirty="0">
                <a:solidFill>
                  <a:srgbClr val="008000"/>
                </a:solidFill>
                <a:latin typeface="Gotham Rounded Medium"/>
              </a:rPr>
              <a:t>General eligibility guidelines</a:t>
            </a:r>
            <a:endParaRPr lang="en-US" sz="3700" dirty="0">
              <a:solidFill>
                <a:srgbClr val="008000"/>
              </a:solidFill>
              <a:latin typeface="Gotham Rounded Medium"/>
            </a:endParaRPr>
          </a:p>
        </p:txBody>
      </p:sp>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3D26DAFA-701F-44AA-9CF8-8DFA9CA2F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graphicFrame>
        <p:nvGraphicFramePr>
          <p:cNvPr id="6" name="Table 5">
            <a:extLst>
              <a:ext uri="{FF2B5EF4-FFF2-40B4-BE49-F238E27FC236}">
                <a16:creationId xmlns:a16="http://schemas.microsoft.com/office/drawing/2014/main" id="{5365C2B1-ABDC-459A-AEA4-CF02CF576D3A}"/>
              </a:ext>
            </a:extLst>
          </p:cNvPr>
          <p:cNvGraphicFramePr>
            <a:graphicFrameLocks noGrp="1"/>
          </p:cNvGraphicFramePr>
          <p:nvPr>
            <p:extLst>
              <p:ext uri="{D42A27DB-BD31-4B8C-83A1-F6EECF244321}">
                <p14:modId xmlns:p14="http://schemas.microsoft.com/office/powerpoint/2010/main" val="3834164286"/>
              </p:ext>
            </p:extLst>
          </p:nvPr>
        </p:nvGraphicFramePr>
        <p:xfrm>
          <a:off x="788049" y="1163956"/>
          <a:ext cx="10692224" cy="5318793"/>
        </p:xfrm>
        <a:graphic>
          <a:graphicData uri="http://schemas.openxmlformats.org/drawingml/2006/table">
            <a:tbl>
              <a:tblPr firstRow="1" bandRow="1">
                <a:tableStyleId>{1FECB4D8-DB02-4DC6-A0A2-4F2EBAE1DC90}</a:tableStyleId>
              </a:tblPr>
              <a:tblGrid>
                <a:gridCol w="1829594">
                  <a:extLst>
                    <a:ext uri="{9D8B030D-6E8A-4147-A177-3AD203B41FA5}">
                      <a16:colId xmlns:a16="http://schemas.microsoft.com/office/drawing/2014/main" val="20000"/>
                    </a:ext>
                  </a:extLst>
                </a:gridCol>
                <a:gridCol w="8862630">
                  <a:extLst>
                    <a:ext uri="{9D8B030D-6E8A-4147-A177-3AD203B41FA5}">
                      <a16:colId xmlns:a16="http://schemas.microsoft.com/office/drawing/2014/main" val="20002"/>
                    </a:ext>
                  </a:extLst>
                </a:gridCol>
              </a:tblGrid>
              <a:tr h="4140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u="sng"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Arial" panose="020B0604020202020204" pitchFamily="34" charset="0"/>
                        <a:buNone/>
                      </a:pPr>
                      <a:r>
                        <a:rPr lang="en-US" sz="2400" b="1" dirty="0">
                          <a:solidFill>
                            <a:schemeClr val="bg1"/>
                          </a:solidFill>
                          <a:latin typeface="Gotham Rounded Book" pitchFamily="50" charset="0"/>
                        </a:rPr>
                        <a:t>WHEDA</a:t>
                      </a:r>
                      <a:r>
                        <a:rPr lang="en-US" sz="2400" b="1" baseline="0" dirty="0">
                          <a:solidFill>
                            <a:schemeClr val="bg1"/>
                          </a:solidFill>
                          <a:latin typeface="Gotham Rounded Book" pitchFamily="50" charset="0"/>
                        </a:rPr>
                        <a:t> Advantage FHA</a:t>
                      </a:r>
                      <a:endParaRPr lang="en-US" sz="2400" b="1" i="0" dirty="0">
                        <a:solidFill>
                          <a:schemeClr val="bg1"/>
                        </a:solidFill>
                        <a:latin typeface="Gotham Rounded Book"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4364">
                <a:tc>
                  <a:txBody>
                    <a:bodyPr/>
                    <a:lstStyle/>
                    <a:p>
                      <a:pPr algn="r"/>
                      <a:r>
                        <a:rPr lang="en-US" sz="1000" b="0" u="none" dirty="0">
                          <a:latin typeface="Gotham Rounded Book" pitchFamily="50" charset="0"/>
                        </a:rPr>
                        <a:t>WHEDA Requirements</a:t>
                      </a:r>
                      <a:endParaRPr lang="en-US" sz="1000" b="0" i="0" u="none"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50" b="0" dirty="0">
                          <a:solidFill>
                            <a:srgbClr val="FF0000"/>
                          </a:solidFill>
                          <a:latin typeface="Gotham Rounded Book" pitchFamily="50" charset="0"/>
                        </a:rPr>
                        <a:t>Property must be located in Wisconsin</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50" b="0" dirty="0">
                          <a:solidFill>
                            <a:srgbClr val="FF0000"/>
                          </a:solidFill>
                          <a:latin typeface="Gotham Rounded Book" pitchFamily="50" charset="0"/>
                        </a:rPr>
                        <a:t>Must be owner occupied for life of WHEDA loan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50" b="0" kern="1200" dirty="0">
                          <a:solidFill>
                            <a:srgbClr val="FF0000"/>
                          </a:solidFill>
                          <a:latin typeface="Gotham Rounded Book" pitchFamily="50" charset="0"/>
                        </a:rPr>
                        <a:t>Do not have to be a first-time home buyer to utilize this program</a:t>
                      </a:r>
                      <a:endParaRPr lang="en-US" sz="1050" b="0" i="0" kern="1200" dirty="0">
                        <a:solidFill>
                          <a:srgbClr val="FF0000"/>
                        </a:solidFill>
                        <a:latin typeface="Gotham Rounded Book" pitchFamily="50"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2678713"/>
                  </a:ext>
                </a:extLst>
              </a:tr>
              <a:tr h="436244">
                <a:tc>
                  <a:txBody>
                    <a:bodyPr/>
                    <a:lstStyle/>
                    <a:p>
                      <a:pPr algn="r"/>
                      <a:r>
                        <a:rPr lang="en-US" sz="1000" b="0" u="none" baseline="0" dirty="0">
                          <a:latin typeface="Gotham Rounded Book" pitchFamily="50" charset="0"/>
                        </a:rPr>
                        <a:t> Credit Score/Debt To Income Ratio </a:t>
                      </a:r>
                      <a:endParaRPr lang="en-US" sz="1000" b="0" i="0" u="none"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50" b="0" dirty="0">
                          <a:solidFill>
                            <a:srgbClr val="FF0000"/>
                          </a:solidFill>
                          <a:latin typeface="Gotham Rounded Book" pitchFamily="50" charset="0"/>
                        </a:rPr>
                        <a:t>Minimum credit score  640 or higher</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50" b="0" dirty="0">
                          <a:solidFill>
                            <a:srgbClr val="FF0000"/>
                          </a:solidFill>
                          <a:latin typeface="Gotham Rounded Book" pitchFamily="50" charset="0"/>
                        </a:rPr>
                        <a:t>Debt to Income ratio MAX of 45% </a:t>
                      </a:r>
                      <a:endParaRPr lang="en-US" sz="1050" b="0" i="0" dirty="0">
                        <a:solidFill>
                          <a:srgbClr val="FF0000"/>
                        </a:solidFill>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8124">
                <a:tc>
                  <a:txBody>
                    <a:bodyPr/>
                    <a:lstStyle/>
                    <a:p>
                      <a:pPr algn="r"/>
                      <a:r>
                        <a:rPr lang="en-US" sz="1000" b="0" u="none" dirty="0">
                          <a:latin typeface="Gotham Rounded Book" pitchFamily="50" charset="0"/>
                        </a:rPr>
                        <a:t>Purpose</a:t>
                      </a:r>
                      <a:endParaRPr lang="en-US" sz="1000" b="0" i="0" u="none"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Wingdings" panose="05000000000000000000" pitchFamily="2" charset="2"/>
                        <a:buChar char="q"/>
                      </a:pPr>
                      <a:r>
                        <a:rPr lang="en-US" sz="1050" b="0" dirty="0">
                          <a:latin typeface="Gotham Rounded Book" pitchFamily="50" charset="0"/>
                        </a:rPr>
                        <a:t>Purchase </a:t>
                      </a:r>
                      <a:endParaRPr lang="en-US" sz="1050" b="0" i="0"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20040">
                <a:tc>
                  <a:txBody>
                    <a:bodyPr/>
                    <a:lstStyle/>
                    <a:p>
                      <a:pPr algn="r"/>
                      <a:r>
                        <a:rPr lang="en-US" sz="1000" b="0" u="none" dirty="0">
                          <a:latin typeface="Gotham Rounded Book" pitchFamily="50" charset="0"/>
                        </a:rPr>
                        <a:t>Term/Type</a:t>
                      </a:r>
                      <a:endParaRPr lang="en-US" sz="1000" b="0" i="0" u="none"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Wingdings" panose="05000000000000000000" pitchFamily="2" charset="2"/>
                        <a:buChar char="q"/>
                      </a:pPr>
                      <a:r>
                        <a:rPr lang="en-US" sz="1050" b="0" dirty="0">
                          <a:latin typeface="Gotham Rounded Book" pitchFamily="50" charset="0"/>
                        </a:rPr>
                        <a:t>30</a:t>
                      </a:r>
                      <a:r>
                        <a:rPr lang="en-US" sz="1050" b="0" baseline="0" dirty="0">
                          <a:latin typeface="Gotham Rounded Book" pitchFamily="50" charset="0"/>
                        </a:rPr>
                        <a:t> year Fixed</a:t>
                      </a:r>
                      <a:endParaRPr lang="en-US" sz="1050" b="0" i="0"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32484">
                <a:tc>
                  <a:txBody>
                    <a:bodyPr/>
                    <a:lstStyle/>
                    <a:p>
                      <a:pPr algn="r"/>
                      <a:r>
                        <a:rPr lang="en-US" sz="1000" b="0" u="none" dirty="0">
                          <a:latin typeface="Gotham Rounded Book" pitchFamily="50" charset="0"/>
                        </a:rPr>
                        <a:t>Allowed Property Type   </a:t>
                      </a:r>
                    </a:p>
                    <a:p>
                      <a:pPr algn="r"/>
                      <a:r>
                        <a:rPr lang="en-US" sz="1000" b="0" u="none" kern="1200" dirty="0">
                          <a:solidFill>
                            <a:schemeClr val="dk1"/>
                          </a:solidFill>
                          <a:latin typeface="Gotham Rounded Book" pitchFamily="50" charset="0"/>
                        </a:rPr>
                        <a:t> </a:t>
                      </a:r>
                      <a:endParaRPr lang="en-US" sz="1000" b="0" u="none" kern="1200" dirty="0">
                        <a:solidFill>
                          <a:schemeClr val="dk1"/>
                        </a:solidFill>
                        <a:latin typeface="Gotham Rounded Book" pitchFamily="50"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50" b="0" u="none" kern="1200" dirty="0">
                          <a:solidFill>
                            <a:srgbClr val="FF0000"/>
                          </a:solidFill>
                          <a:latin typeface="Gotham Rounded Book" pitchFamily="50" charset="0"/>
                        </a:rPr>
                        <a:t>SFR   -  96.5 Loan To Value /up to 105 % High Combined Loan To Value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50" b="0" u="none" kern="1200" dirty="0">
                          <a:solidFill>
                            <a:srgbClr val="FF0000"/>
                          </a:solidFill>
                          <a:latin typeface="Gotham Rounded Book" pitchFamily="50" charset="0"/>
                        </a:rPr>
                        <a:t>2 Units (over 5 years old) - 96.5 Loan To Value /up to 105 % High Combined Loan To Value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50" b="0" u="none" kern="1200" dirty="0">
                          <a:solidFill>
                            <a:srgbClr val="FF0000"/>
                          </a:solidFill>
                          <a:latin typeface="Gotham Rounded Book" pitchFamily="50" charset="0"/>
                        </a:rPr>
                        <a:t>HRAP Condos  - 96.5 Loan To Value /up to 105 % High Combined Loan To Value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50" b="0" u="none" kern="1200" dirty="0">
                          <a:solidFill>
                            <a:srgbClr val="FF0000"/>
                          </a:solidFill>
                          <a:latin typeface="Gotham Rounded Book" pitchFamily="50" charset="0"/>
                        </a:rPr>
                        <a:t>Condominiums- 96.5 Loan To Value /up to 105 % High Combined Loan To Value</a:t>
                      </a:r>
                      <a:endParaRPr lang="en-US" sz="1050" b="0" u="none" kern="1200" dirty="0">
                        <a:solidFill>
                          <a:srgbClr val="FF0000"/>
                        </a:solidFill>
                        <a:latin typeface="Gotham Rounded Book" pitchFamily="50"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17184">
                <a:tc>
                  <a:txBody>
                    <a:bodyPr/>
                    <a:lstStyle/>
                    <a:p>
                      <a:pPr algn="r"/>
                      <a:r>
                        <a:rPr lang="en-US" sz="1000" b="0" u="none" kern="1200" dirty="0">
                          <a:solidFill>
                            <a:schemeClr val="dk1"/>
                          </a:solidFill>
                          <a:latin typeface="Gotham Rounded Book" pitchFamily="50" charset="0"/>
                        </a:rPr>
                        <a:t>Minimum borrower investment  </a:t>
                      </a:r>
                      <a:endParaRPr lang="en-US" sz="1000" b="0" u="none" kern="1200" dirty="0">
                        <a:solidFill>
                          <a:schemeClr val="dk1"/>
                        </a:solidFill>
                        <a:latin typeface="Gotham Rounded Book" pitchFamily="50"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l">
                        <a:buFont typeface="Wingdings" panose="05000000000000000000" pitchFamily="2" charset="2"/>
                        <a:buChar char="q"/>
                      </a:pPr>
                      <a:r>
                        <a:rPr lang="en-US" sz="1050" b="0" u="none" kern="1200" dirty="0">
                          <a:solidFill>
                            <a:srgbClr val="FF0000"/>
                          </a:solidFill>
                          <a:latin typeface="Gotham Rounded Book" pitchFamily="50" charset="0"/>
                        </a:rPr>
                        <a:t>FHA requires a 3.5% minimum Borrower investment, but BOTH WHEDA Down Payment Assistance options satisfy this requirement</a:t>
                      </a:r>
                      <a:endParaRPr lang="en-US" sz="1050" b="0" u="none" kern="1200" dirty="0">
                        <a:solidFill>
                          <a:srgbClr val="FF0000"/>
                        </a:solidFill>
                        <a:latin typeface="Gotham Rounded Book" pitchFamily="50"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0040">
                <a:tc>
                  <a:txBody>
                    <a:bodyPr/>
                    <a:lstStyle/>
                    <a:p>
                      <a:pPr algn="r"/>
                      <a:r>
                        <a:rPr lang="en-US" sz="1000" b="0" kern="1200" baseline="0" dirty="0">
                          <a:solidFill>
                            <a:schemeClr val="tx1"/>
                          </a:solidFill>
                          <a:latin typeface="Gotham Rounded Book" pitchFamily="50" charset="0"/>
                        </a:rPr>
                        <a:t>Total Household Compliance Income</a:t>
                      </a:r>
                      <a:endParaRPr lang="en-US" sz="1000" b="0" kern="1200" baseline="0" dirty="0">
                        <a:solidFill>
                          <a:schemeClr val="tx1"/>
                        </a:solidFill>
                        <a:latin typeface="Gotham Rounded Book" pitchFamily="50"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50" b="0" kern="1200" baseline="0" dirty="0">
                          <a:solidFill>
                            <a:schemeClr val="tx1"/>
                          </a:solidFill>
                          <a:latin typeface="Gotham Rounded Book" pitchFamily="50" charset="0"/>
                        </a:rPr>
                        <a:t>Anticipated income of anyone 18 years or older who intends to occupy the property regardless to their relationship to the borrower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050" b="0" kern="1200" baseline="0" dirty="0">
                          <a:solidFill>
                            <a:schemeClr val="tx1"/>
                          </a:solidFill>
                          <a:latin typeface="Gotham Rounded Book" pitchFamily="50" charset="0"/>
                        </a:rPr>
                        <a:t>Must be under the Income limit for the county the property being purchased is in, the program and the total household occupant size</a:t>
                      </a:r>
                      <a:endParaRPr lang="en-US" sz="1050" b="0" kern="1200" baseline="0" dirty="0">
                        <a:solidFill>
                          <a:schemeClr val="tx1"/>
                        </a:solidFill>
                        <a:latin typeface="Gotham Rounded Book" pitchFamily="50"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031238"/>
                  </a:ext>
                </a:extLst>
              </a:tr>
              <a:tr h="629270">
                <a:tc>
                  <a:txBody>
                    <a:bodyPr/>
                    <a:lstStyle/>
                    <a:p>
                      <a:pPr algn="r"/>
                      <a:r>
                        <a:rPr lang="en-US" sz="1000" b="0" dirty="0">
                          <a:latin typeface="Gotham Rounded Book" pitchFamily="50" charset="0"/>
                        </a:rPr>
                        <a:t>Secondary Financing </a:t>
                      </a:r>
                      <a:endParaRPr lang="en-US" sz="1000" b="0" i="0"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Wingdings" panose="05000000000000000000" pitchFamily="2" charset="2"/>
                        <a:buChar char="q"/>
                      </a:pPr>
                      <a:r>
                        <a:rPr lang="en-US" sz="1050" b="0" dirty="0">
                          <a:latin typeface="Gotham Rounded Book" pitchFamily="50" charset="0"/>
                        </a:rPr>
                        <a:t>BOTH WHEDA</a:t>
                      </a:r>
                      <a:r>
                        <a:rPr lang="en-US" sz="1050" b="0" baseline="0" dirty="0">
                          <a:latin typeface="Gotham Rounded Book" pitchFamily="50" charset="0"/>
                        </a:rPr>
                        <a:t> Down Payment Assistant programs allowed  for up to 105% HCLTV</a:t>
                      </a:r>
                    </a:p>
                    <a:p>
                      <a:pPr marL="285750" indent="-285750" algn="l">
                        <a:buFont typeface="Wingdings" panose="05000000000000000000" pitchFamily="2" charset="2"/>
                        <a:buChar char="q"/>
                      </a:pPr>
                      <a:r>
                        <a:rPr lang="en-US" sz="1050" b="0" dirty="0">
                          <a:latin typeface="Gotham Rounded Book" pitchFamily="50" charset="0"/>
                        </a:rPr>
                        <a:t>Additional down payment assistance or grants allowed up to 105% High Combined Loan to Value if they meet  HUD secondary financing requirements</a:t>
                      </a:r>
                      <a:endParaRPr lang="en-US" sz="1050" b="0" i="0" dirty="0">
                        <a:latin typeface="Gotham Rounded Book"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609027">
                <a:tc>
                  <a:txBody>
                    <a:bodyPr/>
                    <a:lstStyle/>
                    <a:p>
                      <a:pPr algn="r"/>
                      <a:r>
                        <a:rPr lang="en-US" sz="1000" b="0" kern="1200" dirty="0">
                          <a:solidFill>
                            <a:schemeClr val="dk1"/>
                          </a:solidFill>
                          <a:latin typeface="Gotham Rounded Book" pitchFamily="50" charset="0"/>
                          <a:ea typeface="+mn-ea"/>
                          <a:cs typeface="+mn-cs"/>
                        </a:rPr>
                        <a:t>Counseling Requirements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lvl="0" indent="-171450">
                        <a:buFont typeface="Wingdings" panose="05000000000000000000" pitchFamily="2" charset="2"/>
                        <a:buChar char="q"/>
                      </a:pPr>
                      <a:r>
                        <a:rPr lang="en-US" sz="1100" b="0" kern="1200" dirty="0">
                          <a:solidFill>
                            <a:srgbClr val="000000">
                              <a:hueOff val="0"/>
                              <a:satOff val="0"/>
                              <a:lumOff val="0"/>
                              <a:alphaOff val="0"/>
                            </a:srgbClr>
                          </a:solidFill>
                          <a:latin typeface="Gotham Rounded Book" pitchFamily="50" charset="0"/>
                        </a:rPr>
                        <a:t>PRE-PURCHASE HOME BUYER EDUCATION (HBE) IS REQUIRED FOR FIRST TIME HOME BUYERS, BUT IS WAIVED IF ONE BORROWER IS NOT A FIRST TIME HOME BUYER</a:t>
                      </a:r>
                    </a:p>
                    <a:p>
                      <a:pPr marL="171450" lvl="0" indent="-171450">
                        <a:buFont typeface="Wingdings" panose="05000000000000000000" pitchFamily="2" charset="2"/>
                        <a:buChar char="q"/>
                      </a:pPr>
                      <a:r>
                        <a:rPr lang="en-US" sz="1100" b="0" kern="1200" dirty="0">
                          <a:solidFill>
                            <a:srgbClr val="000000">
                              <a:hueOff val="0"/>
                              <a:satOff val="0"/>
                              <a:lumOff val="0"/>
                              <a:alphaOff val="0"/>
                            </a:srgbClr>
                          </a:solidFill>
                          <a:latin typeface="Gotham Rounded Book" pitchFamily="50" charset="0"/>
                        </a:rPr>
                        <a:t>IF PURCHASING A 2-UNIT, ONE BORROWER MUST COMPLETE LANDLORD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2680614"/>
                  </a:ext>
                </a:extLst>
              </a:tr>
            </a:tbl>
          </a:graphicData>
        </a:graphic>
      </p:graphicFrame>
    </p:spTree>
    <p:extLst>
      <p:ext uri="{BB962C8B-B14F-4D97-AF65-F5344CB8AC3E}">
        <p14:creationId xmlns:p14="http://schemas.microsoft.com/office/powerpoint/2010/main" val="2465392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3E3E74-F1D7-446D-9971-74C6092D3358}"/>
              </a:ext>
            </a:extLst>
          </p:cNvPr>
          <p:cNvSpPr txBox="1">
            <a:spLocks/>
          </p:cNvSpPr>
          <p:nvPr/>
        </p:nvSpPr>
        <p:spPr>
          <a:xfrm>
            <a:off x="838200" y="472339"/>
            <a:ext cx="10515600" cy="138854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774"/>
                </a:solidFill>
                <a:effectLst/>
                <a:uLnTx/>
                <a:uFillTx/>
                <a:latin typeface="Gotham Rounded Bold"/>
              </a:rPr>
              <a:t>Getting to know </a:t>
            </a:r>
            <a:r>
              <a:rPr kumimoji="0" lang="en-US" sz="3600" b="0" i="0" u="none" strike="noStrike" kern="1200" cap="none" spc="0" normalizeH="0" baseline="0" noProof="0" dirty="0">
                <a:ln>
                  <a:noFill/>
                </a:ln>
                <a:solidFill>
                  <a:srgbClr val="005774"/>
                </a:solidFill>
                <a:effectLst/>
                <a:uLnTx/>
                <a:uFillTx/>
                <a:latin typeface="Gotham Rounded Bold"/>
              </a:rPr>
              <a:t>WHEDA</a:t>
            </a:r>
            <a:br>
              <a:rPr lang="en-US" sz="4400" b="0" i="0" u="none" strike="noStrike" kern="1200" cap="none" spc="0" normalizeH="0" baseline="0" noProof="0" dirty="0">
                <a:ln>
                  <a:noFill/>
                </a:ln>
                <a:effectLst/>
                <a:uLnTx/>
                <a:uFillTx/>
                <a:latin typeface="Gotham Rounded Bold"/>
              </a:rPr>
            </a:br>
            <a:br>
              <a:rPr lang="en-US" sz="2200" b="0" i="0" u="none" strike="noStrike" kern="1200" cap="none" spc="0" normalizeH="0" baseline="0" noProof="0" dirty="0">
                <a:ln>
                  <a:noFill/>
                </a:ln>
                <a:effectLst/>
                <a:uLnTx/>
                <a:uFillTx/>
                <a:latin typeface="Gotham Rounded Bold"/>
              </a:rPr>
            </a:br>
            <a:endParaRPr lang="en-US" sz="2000" b="0" i="0" u="none" strike="noStrike" kern="1200" cap="none" spc="0" normalizeH="0" baseline="0" noProof="0">
              <a:ln>
                <a:noFill/>
              </a:ln>
              <a:solidFill>
                <a:srgbClr val="005774"/>
              </a:solidFill>
              <a:effectLst/>
              <a:uLnTx/>
              <a:uFillTx/>
              <a:latin typeface="Gotham Rounded Bold"/>
              <a:cs typeface="Calibri Light"/>
            </a:endParaRPr>
          </a:p>
        </p:txBody>
      </p:sp>
      <p:graphicFrame>
        <p:nvGraphicFramePr>
          <p:cNvPr id="5" name="Diagram 4">
            <a:extLst>
              <a:ext uri="{FF2B5EF4-FFF2-40B4-BE49-F238E27FC236}">
                <a16:creationId xmlns:a16="http://schemas.microsoft.com/office/drawing/2014/main" id="{D631473C-E12C-4E9B-A9B4-110F93F8D634}"/>
              </a:ext>
            </a:extLst>
          </p:cNvPr>
          <p:cNvGraphicFramePr/>
          <p:nvPr>
            <p:extLst>
              <p:ext uri="{D42A27DB-BD31-4B8C-83A1-F6EECF244321}">
                <p14:modId xmlns:p14="http://schemas.microsoft.com/office/powerpoint/2010/main" val="1663090403"/>
              </p:ext>
            </p:extLst>
          </p:nvPr>
        </p:nvGraphicFramePr>
        <p:xfrm>
          <a:off x="989860" y="1597677"/>
          <a:ext cx="5106140" cy="4366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8" descr="AAprofessional.png">
            <a:extLst>
              <a:ext uri="{FF2B5EF4-FFF2-40B4-BE49-F238E27FC236}">
                <a16:creationId xmlns:a16="http://schemas.microsoft.com/office/drawing/2014/main" id="{264B199B-90EE-4FEB-8589-88675406FF50}"/>
              </a:ext>
            </a:extLst>
          </p:cNvPr>
          <p:cNvPicPr>
            <a:picLocks noChangeAspect="1"/>
          </p:cNvPicPr>
          <p:nvPr/>
        </p:nvPicPr>
        <p:blipFill>
          <a:blip r:embed="rId7"/>
          <a:stretch>
            <a:fillRect/>
          </a:stretch>
        </p:blipFill>
        <p:spPr>
          <a:xfrm>
            <a:off x="6798334" y="1069054"/>
            <a:ext cx="4838700" cy="5787411"/>
          </a:xfrm>
          <a:prstGeom prst="rect">
            <a:avLst/>
          </a:prstGeom>
        </p:spPr>
      </p:pic>
    </p:spTree>
    <p:extLst>
      <p:ext uri="{BB962C8B-B14F-4D97-AF65-F5344CB8AC3E}">
        <p14:creationId xmlns:p14="http://schemas.microsoft.com/office/powerpoint/2010/main" val="681838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5220F-CF7A-4D75-8A96-4FEBE152892A}"/>
              </a:ext>
            </a:extLst>
          </p:cNvPr>
          <p:cNvSpPr>
            <a:spLocks noGrp="1"/>
          </p:cNvSpPr>
          <p:nvPr>
            <p:ph type="title"/>
          </p:nvPr>
        </p:nvSpPr>
        <p:spPr>
          <a:xfrm>
            <a:off x="838198" y="365126"/>
            <a:ext cx="11353801" cy="673562"/>
          </a:xfrm>
        </p:spPr>
        <p:txBody>
          <a:bodyPr vert="horz" lIns="91440" tIns="45720" rIns="91440" bIns="45720" rtlCol="0" anchor="ctr">
            <a:normAutofit/>
          </a:bodyPr>
          <a:lstStyle/>
          <a:p>
            <a:r>
              <a:rPr lang="en-US" sz="2500" dirty="0">
                <a:solidFill>
                  <a:srgbClr val="005774"/>
                </a:solidFill>
                <a:latin typeface="Gotham Rounded Bold"/>
              </a:rPr>
              <a:t>Understanding FHA Up Front Mortgage Insurance Premium (UFMIP)*</a:t>
            </a:r>
          </a:p>
        </p:txBody>
      </p:sp>
      <p:graphicFrame>
        <p:nvGraphicFramePr>
          <p:cNvPr id="7" name="Diagram 6">
            <a:extLst>
              <a:ext uri="{FF2B5EF4-FFF2-40B4-BE49-F238E27FC236}">
                <a16:creationId xmlns:a16="http://schemas.microsoft.com/office/drawing/2014/main" id="{87B25FA0-696E-4651-B1C3-0640F6C6089C}"/>
              </a:ext>
            </a:extLst>
          </p:cNvPr>
          <p:cNvGraphicFramePr/>
          <p:nvPr>
            <p:extLst>
              <p:ext uri="{D42A27DB-BD31-4B8C-83A1-F6EECF244321}">
                <p14:modId xmlns:p14="http://schemas.microsoft.com/office/powerpoint/2010/main" val="1296995083"/>
              </p:ext>
            </p:extLst>
          </p:nvPr>
        </p:nvGraphicFramePr>
        <p:xfrm>
          <a:off x="1347019" y="1240558"/>
          <a:ext cx="10264878" cy="1679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DCB28D9E-CBAA-45F5-8C57-30888636C66E}"/>
              </a:ext>
            </a:extLst>
          </p:cNvPr>
          <p:cNvPicPr>
            <a:picLocks noChangeAspect="1"/>
          </p:cNvPicPr>
          <p:nvPr/>
        </p:nvPicPr>
        <p:blipFill>
          <a:blip r:embed="rId7"/>
          <a:stretch>
            <a:fillRect/>
          </a:stretch>
        </p:blipFill>
        <p:spPr>
          <a:xfrm>
            <a:off x="2319337" y="3429000"/>
            <a:ext cx="7553325" cy="848788"/>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917646DF-63A8-4CDF-A714-A79C6C747BC8}"/>
              </a:ext>
            </a:extLst>
          </p:cNvPr>
          <p:cNvSpPr txBox="1"/>
          <p:nvPr/>
        </p:nvSpPr>
        <p:spPr>
          <a:xfrm>
            <a:off x="983226" y="4592894"/>
            <a:ext cx="11208774" cy="1600438"/>
          </a:xfrm>
          <a:prstGeom prst="rect">
            <a:avLst/>
          </a:prstGeom>
          <a:noFill/>
        </p:spPr>
        <p:txBody>
          <a:bodyPr wrap="square" rtlCol="0">
            <a:spAutoFit/>
          </a:bodyPr>
          <a:lstStyle/>
          <a:p>
            <a:r>
              <a:rPr lang="en-US" sz="1400" b="1" dirty="0">
                <a:solidFill>
                  <a:schemeClr val="accent6"/>
                </a:solidFill>
                <a:latin typeface="Gotham Rounded Book" pitchFamily="50" charset="0"/>
              </a:rPr>
              <a:t>EXAMPLES:</a:t>
            </a:r>
          </a:p>
          <a:p>
            <a:r>
              <a:rPr lang="en-US" sz="1400" b="1" u="sng" dirty="0">
                <a:solidFill>
                  <a:schemeClr val="accent6"/>
                </a:solidFill>
                <a:latin typeface="Gotham Rounded Book" pitchFamily="50" charset="0"/>
              </a:rPr>
              <a:t>UFMIP FINANCED</a:t>
            </a:r>
            <a:r>
              <a:rPr lang="en-US" sz="1400" b="1" dirty="0">
                <a:solidFill>
                  <a:schemeClr val="accent6"/>
                </a:solidFill>
                <a:latin typeface="Gotham Rounded Book" pitchFamily="50" charset="0"/>
              </a:rPr>
              <a:t>:</a:t>
            </a:r>
          </a:p>
          <a:p>
            <a:pPr marL="285750" indent="-285750">
              <a:buFont typeface="Arial" panose="020B0604020202020204" pitchFamily="34" charset="0"/>
              <a:buChar char="•"/>
            </a:pPr>
            <a:r>
              <a:rPr lang="en-US" sz="1400" b="1" dirty="0">
                <a:solidFill>
                  <a:schemeClr val="accent6"/>
                </a:solidFill>
                <a:latin typeface="Gotham Rounded Book" pitchFamily="50" charset="0"/>
              </a:rPr>
              <a:t>First mortgage loan of $100,000 + UFMIP of $1,750 (1.75% of $100,000) would result in a first mortgage loan of $101,750</a:t>
            </a:r>
          </a:p>
          <a:p>
            <a:r>
              <a:rPr lang="en-US" sz="1400" b="1" u="sng" dirty="0">
                <a:solidFill>
                  <a:schemeClr val="accent6"/>
                </a:solidFill>
                <a:latin typeface="Gotham Rounded Book" pitchFamily="50" charset="0"/>
              </a:rPr>
              <a:t>UFMIP PAID AT CLOSING </a:t>
            </a:r>
            <a:r>
              <a:rPr lang="en-US" sz="1400" b="1" dirty="0">
                <a:solidFill>
                  <a:schemeClr val="accent6"/>
                </a:solidFill>
                <a:latin typeface="Gotham Rounded Book" pitchFamily="50" charset="0"/>
              </a:rPr>
              <a:t>:</a:t>
            </a:r>
          </a:p>
          <a:p>
            <a:pPr marL="285750" indent="-285750">
              <a:buFont typeface="Arial" panose="020B0604020202020204" pitchFamily="34" charset="0"/>
              <a:buChar char="•"/>
            </a:pPr>
            <a:r>
              <a:rPr lang="en-US" sz="1400" b="1" dirty="0">
                <a:solidFill>
                  <a:schemeClr val="accent6"/>
                </a:solidFill>
                <a:latin typeface="Gotham Rounded Book" pitchFamily="50" charset="0"/>
              </a:rPr>
              <a:t>First mortgage loan of $100,000, UFMIP of $1,750 (1.75% of $100,000) paid at closing,  would result in a first mortgage loan of $100,000</a:t>
            </a:r>
          </a:p>
        </p:txBody>
      </p:sp>
      <p:pic>
        <p:nvPicPr>
          <p:cNvPr id="6" name="Picture 5">
            <a:extLst>
              <a:ext uri="{FF2B5EF4-FFF2-40B4-BE49-F238E27FC236}">
                <a16:creationId xmlns:a16="http://schemas.microsoft.com/office/drawing/2014/main" id="{B338216F-0FA0-47A9-9E1D-F401DA778772}"/>
              </a:ext>
            </a:extLst>
          </p:cNvPr>
          <p:cNvPicPr>
            <a:picLocks noChangeAspect="1"/>
          </p:cNvPicPr>
          <p:nvPr/>
        </p:nvPicPr>
        <p:blipFill>
          <a:blip r:embed="rId8"/>
          <a:stretch>
            <a:fillRect/>
          </a:stretch>
        </p:blipFill>
        <p:spPr>
          <a:xfrm>
            <a:off x="11613879" y="6115801"/>
            <a:ext cx="344649" cy="528335"/>
          </a:xfrm>
          <a:prstGeom prst="rect">
            <a:avLst/>
          </a:prstGeom>
        </p:spPr>
      </p:pic>
      <p:sp>
        <p:nvSpPr>
          <p:cNvPr id="3" name="TextBox 2">
            <a:extLst>
              <a:ext uri="{FF2B5EF4-FFF2-40B4-BE49-F238E27FC236}">
                <a16:creationId xmlns:a16="http://schemas.microsoft.com/office/drawing/2014/main" id="{17FE8F1B-B4A9-46FF-BED5-E30A4D8433E9}"/>
              </a:ext>
            </a:extLst>
          </p:cNvPr>
          <p:cNvSpPr txBox="1"/>
          <p:nvPr/>
        </p:nvSpPr>
        <p:spPr>
          <a:xfrm>
            <a:off x="983226" y="6322142"/>
            <a:ext cx="9861755" cy="369332"/>
          </a:xfrm>
          <a:prstGeom prst="rect">
            <a:avLst/>
          </a:prstGeom>
          <a:noFill/>
        </p:spPr>
        <p:txBody>
          <a:bodyPr wrap="square" rtlCol="0">
            <a:spAutoFit/>
          </a:bodyPr>
          <a:lstStyle/>
          <a:p>
            <a:r>
              <a:rPr lang="en-US" dirty="0">
                <a:solidFill>
                  <a:srgbClr val="FF0000"/>
                </a:solidFill>
                <a:latin typeface="Gotham Rounded Bold" pitchFamily="50" charset="0"/>
              </a:rPr>
              <a:t>*NOTE: UFMIP is subject to change without notice</a:t>
            </a:r>
          </a:p>
        </p:txBody>
      </p:sp>
      <p:sp>
        <p:nvSpPr>
          <p:cNvPr id="10" name="TextBox 9">
            <a:extLst>
              <a:ext uri="{FF2B5EF4-FFF2-40B4-BE49-F238E27FC236}">
                <a16:creationId xmlns:a16="http://schemas.microsoft.com/office/drawing/2014/main" id="{8B9A4B8E-15EF-4176-930F-71F1BFA5BC68}"/>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spTree>
    <p:extLst>
      <p:ext uri="{BB962C8B-B14F-4D97-AF65-F5344CB8AC3E}">
        <p14:creationId xmlns:p14="http://schemas.microsoft.com/office/powerpoint/2010/main" val="1619314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5220F-CF7A-4D75-8A96-4FEBE152892A}"/>
              </a:ext>
            </a:extLst>
          </p:cNvPr>
          <p:cNvSpPr>
            <a:spLocks noGrp="1"/>
          </p:cNvSpPr>
          <p:nvPr>
            <p:ph type="title"/>
          </p:nvPr>
        </p:nvSpPr>
        <p:spPr>
          <a:xfrm>
            <a:off x="838199" y="365126"/>
            <a:ext cx="10773698" cy="673562"/>
          </a:xfrm>
        </p:spPr>
        <p:txBody>
          <a:bodyPr vert="horz" lIns="91440" tIns="45720" rIns="91440" bIns="45720" rtlCol="0" anchor="ctr">
            <a:noAutofit/>
          </a:bodyPr>
          <a:lstStyle/>
          <a:p>
            <a:r>
              <a:rPr lang="en-US" sz="2500" dirty="0">
                <a:solidFill>
                  <a:srgbClr val="005774"/>
                </a:solidFill>
                <a:latin typeface="Gotham Rounded Bold"/>
              </a:rPr>
              <a:t>Understanding FHA Monthly Mortgage Insurance Premium (MIP)*</a:t>
            </a:r>
          </a:p>
        </p:txBody>
      </p:sp>
      <p:pic>
        <p:nvPicPr>
          <p:cNvPr id="3" name="Picture 2">
            <a:extLst>
              <a:ext uri="{FF2B5EF4-FFF2-40B4-BE49-F238E27FC236}">
                <a16:creationId xmlns:a16="http://schemas.microsoft.com/office/drawing/2014/main" id="{BB41C812-B1C0-4553-A9E8-95909401178F}"/>
              </a:ext>
            </a:extLst>
          </p:cNvPr>
          <p:cNvPicPr>
            <a:picLocks noChangeAspect="1"/>
          </p:cNvPicPr>
          <p:nvPr/>
        </p:nvPicPr>
        <p:blipFill>
          <a:blip r:embed="rId2"/>
          <a:stretch>
            <a:fillRect/>
          </a:stretch>
        </p:blipFill>
        <p:spPr>
          <a:xfrm>
            <a:off x="2876550" y="2664998"/>
            <a:ext cx="6438900" cy="554904"/>
          </a:xfrm>
          <a:prstGeom prst="rect">
            <a:avLst/>
          </a:prstGeom>
        </p:spPr>
      </p:pic>
      <p:pic>
        <p:nvPicPr>
          <p:cNvPr id="4" name="Picture 3">
            <a:extLst>
              <a:ext uri="{FF2B5EF4-FFF2-40B4-BE49-F238E27FC236}">
                <a16:creationId xmlns:a16="http://schemas.microsoft.com/office/drawing/2014/main" id="{8B0E3136-6C87-40E1-8D1F-B7FDFB871A44}"/>
              </a:ext>
            </a:extLst>
          </p:cNvPr>
          <p:cNvPicPr>
            <a:picLocks noChangeAspect="1"/>
          </p:cNvPicPr>
          <p:nvPr/>
        </p:nvPicPr>
        <p:blipFill>
          <a:blip r:embed="rId3"/>
          <a:stretch>
            <a:fillRect/>
          </a:stretch>
        </p:blipFill>
        <p:spPr>
          <a:xfrm>
            <a:off x="2866718" y="3207612"/>
            <a:ext cx="6324600" cy="1028700"/>
          </a:xfrm>
          <a:prstGeom prst="rect">
            <a:avLst/>
          </a:prstGeom>
        </p:spPr>
      </p:pic>
      <p:sp>
        <p:nvSpPr>
          <p:cNvPr id="6" name="TextBox 5">
            <a:extLst>
              <a:ext uri="{FF2B5EF4-FFF2-40B4-BE49-F238E27FC236}">
                <a16:creationId xmlns:a16="http://schemas.microsoft.com/office/drawing/2014/main" id="{2B22D4D1-85F6-48BD-A44A-3664DEBF35A6}"/>
              </a:ext>
            </a:extLst>
          </p:cNvPr>
          <p:cNvSpPr txBox="1"/>
          <p:nvPr/>
        </p:nvSpPr>
        <p:spPr>
          <a:xfrm>
            <a:off x="3028336" y="5097301"/>
            <a:ext cx="11208774" cy="1384995"/>
          </a:xfrm>
          <a:prstGeom prst="rect">
            <a:avLst/>
          </a:prstGeom>
          <a:noFill/>
        </p:spPr>
        <p:txBody>
          <a:bodyPr wrap="square" rtlCol="0">
            <a:spAutoFit/>
          </a:bodyPr>
          <a:lstStyle/>
          <a:p>
            <a:r>
              <a:rPr lang="en-US" sz="1200" b="1" dirty="0">
                <a:solidFill>
                  <a:schemeClr val="accent6"/>
                </a:solidFill>
                <a:latin typeface="Gotham Rounded Book" pitchFamily="50" charset="0"/>
              </a:rPr>
              <a:t>EXAMPLES:</a:t>
            </a:r>
          </a:p>
          <a:p>
            <a:r>
              <a:rPr lang="en-US" sz="1200" b="1" u="sng" dirty="0">
                <a:solidFill>
                  <a:schemeClr val="accent6"/>
                </a:solidFill>
                <a:latin typeface="Gotham Rounded Book" pitchFamily="50" charset="0"/>
              </a:rPr>
              <a:t>UFMIP FINANCED</a:t>
            </a:r>
            <a:r>
              <a:rPr lang="en-US" sz="1200" b="1" dirty="0">
                <a:solidFill>
                  <a:schemeClr val="accent6"/>
                </a:solidFill>
                <a:latin typeface="Gotham Rounded Book" pitchFamily="50" charset="0"/>
              </a:rPr>
              <a:t>:</a:t>
            </a:r>
          </a:p>
          <a:p>
            <a:pPr marL="285750" indent="-285750">
              <a:buFont typeface="Arial" panose="020B0604020202020204" pitchFamily="34" charset="0"/>
              <a:buChar char="•"/>
            </a:pPr>
            <a:r>
              <a:rPr lang="en-US" sz="1200" b="1" dirty="0">
                <a:solidFill>
                  <a:schemeClr val="accent6"/>
                </a:solidFill>
                <a:latin typeface="Gotham Rounded Book" pitchFamily="50" charset="0"/>
              </a:rPr>
              <a:t>First mortgage loan of $100,000 + UFMIP of $1,750 = first mortgage loan of $101,750</a:t>
            </a:r>
          </a:p>
          <a:p>
            <a:pPr marL="285750" indent="-285750">
              <a:buFont typeface="Arial" panose="020B0604020202020204" pitchFamily="34" charset="0"/>
              <a:buChar char="•"/>
            </a:pPr>
            <a:r>
              <a:rPr lang="en-US" sz="1200" b="1" dirty="0">
                <a:solidFill>
                  <a:schemeClr val="accent6"/>
                </a:solidFill>
                <a:latin typeface="Gotham Rounded Book" pitchFamily="50" charset="0"/>
              </a:rPr>
              <a:t>MIP - $101,750 X .85% = $864.88/12 = $72.07 MIP</a:t>
            </a:r>
          </a:p>
          <a:p>
            <a:r>
              <a:rPr lang="en-US" sz="1200" b="1" u="sng" dirty="0">
                <a:solidFill>
                  <a:schemeClr val="accent6"/>
                </a:solidFill>
                <a:latin typeface="Gotham Rounded Book" pitchFamily="50" charset="0"/>
              </a:rPr>
              <a:t>UFMIP PAID AT CLOSING </a:t>
            </a:r>
            <a:r>
              <a:rPr lang="en-US" sz="1200" b="1" dirty="0">
                <a:solidFill>
                  <a:schemeClr val="accent6"/>
                </a:solidFill>
                <a:latin typeface="Gotham Rounded Book" pitchFamily="50" charset="0"/>
              </a:rPr>
              <a:t>:</a:t>
            </a:r>
          </a:p>
          <a:p>
            <a:pPr marL="285750" indent="-285750">
              <a:buFont typeface="Arial" panose="020B0604020202020204" pitchFamily="34" charset="0"/>
              <a:buChar char="•"/>
            </a:pPr>
            <a:r>
              <a:rPr lang="en-US" sz="1200" b="1" dirty="0">
                <a:solidFill>
                  <a:schemeClr val="accent6"/>
                </a:solidFill>
                <a:latin typeface="Gotham Rounded Book" pitchFamily="50" charset="0"/>
              </a:rPr>
              <a:t>First mortgage loan of $100,000, UFMIP of $1,750 paid at closing = first mortgage loan of $100,000</a:t>
            </a:r>
          </a:p>
          <a:p>
            <a:pPr marL="285750" indent="-285750">
              <a:buFont typeface="Arial" panose="020B0604020202020204" pitchFamily="34" charset="0"/>
              <a:buChar char="•"/>
            </a:pPr>
            <a:r>
              <a:rPr lang="en-US" sz="1200" b="1" dirty="0">
                <a:solidFill>
                  <a:schemeClr val="accent6"/>
                </a:solidFill>
                <a:latin typeface="Gotham Rounded Book" pitchFamily="50" charset="0"/>
              </a:rPr>
              <a:t>MIP - $100,000 X .85% = $850.00/12 = $70.83 MIP</a:t>
            </a:r>
          </a:p>
        </p:txBody>
      </p:sp>
      <p:pic>
        <p:nvPicPr>
          <p:cNvPr id="7" name="Picture 6">
            <a:extLst>
              <a:ext uri="{FF2B5EF4-FFF2-40B4-BE49-F238E27FC236}">
                <a16:creationId xmlns:a16="http://schemas.microsoft.com/office/drawing/2014/main" id="{1FE58B8B-35DB-46A9-AE22-BB87EBB5D3B0}"/>
              </a:ext>
            </a:extLst>
          </p:cNvPr>
          <p:cNvPicPr>
            <a:picLocks noChangeAspect="1"/>
          </p:cNvPicPr>
          <p:nvPr/>
        </p:nvPicPr>
        <p:blipFill>
          <a:blip r:embed="rId4"/>
          <a:stretch>
            <a:fillRect/>
          </a:stretch>
        </p:blipFill>
        <p:spPr>
          <a:xfrm>
            <a:off x="11613879" y="6115801"/>
            <a:ext cx="344649" cy="528335"/>
          </a:xfrm>
          <a:prstGeom prst="rect">
            <a:avLst/>
          </a:prstGeom>
        </p:spPr>
      </p:pic>
      <p:graphicFrame>
        <p:nvGraphicFramePr>
          <p:cNvPr id="10" name="Diagram 9">
            <a:extLst>
              <a:ext uri="{FF2B5EF4-FFF2-40B4-BE49-F238E27FC236}">
                <a16:creationId xmlns:a16="http://schemas.microsoft.com/office/drawing/2014/main" id="{1836E769-31F1-4F72-89AF-A988314A291A}"/>
              </a:ext>
            </a:extLst>
          </p:cNvPr>
          <p:cNvGraphicFramePr/>
          <p:nvPr>
            <p:extLst>
              <p:ext uri="{D42A27DB-BD31-4B8C-83A1-F6EECF244321}">
                <p14:modId xmlns:p14="http://schemas.microsoft.com/office/powerpoint/2010/main" val="3160258179"/>
              </p:ext>
            </p:extLst>
          </p:nvPr>
        </p:nvGraphicFramePr>
        <p:xfrm>
          <a:off x="899651" y="986580"/>
          <a:ext cx="10677832" cy="17009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a:extLst>
              <a:ext uri="{FF2B5EF4-FFF2-40B4-BE49-F238E27FC236}">
                <a16:creationId xmlns:a16="http://schemas.microsoft.com/office/drawing/2014/main" id="{1E58CEEA-81BD-446C-8226-01A4205A8524}"/>
              </a:ext>
            </a:extLst>
          </p:cNvPr>
          <p:cNvSpPr txBox="1"/>
          <p:nvPr/>
        </p:nvSpPr>
        <p:spPr>
          <a:xfrm>
            <a:off x="899651" y="4319434"/>
            <a:ext cx="11024463" cy="646331"/>
          </a:xfrm>
          <a:prstGeom prst="rect">
            <a:avLst/>
          </a:prstGeom>
          <a:noFill/>
          <a:ln w="12700">
            <a:solidFill>
              <a:schemeClr val="tx1"/>
            </a:solidFill>
          </a:ln>
          <a:effectLst>
            <a:innerShdw blurRad="63500" dist="50800" dir="18900000">
              <a:prstClr val="black">
                <a:alpha val="50000"/>
              </a:prstClr>
            </a:innerShdw>
          </a:effectLst>
          <a:scene3d>
            <a:camera prst="orthographicFront"/>
            <a:lightRig rig="threePt" dir="t"/>
          </a:scene3d>
          <a:sp3d>
            <a:bevelT prst="relaxedInset"/>
          </a:sp3d>
        </p:spPr>
        <p:txBody>
          <a:bodyPr wrap="square" rtlCol="0">
            <a:spAutoFit/>
          </a:bodyPr>
          <a:lstStyle/>
          <a:p>
            <a:pPr algn="ctr"/>
            <a:r>
              <a:rPr lang="en-US" dirty="0">
                <a:solidFill>
                  <a:srgbClr val="FF0000"/>
                </a:solidFill>
                <a:latin typeface="Gotham Rounded Bold" pitchFamily="50" charset="0"/>
              </a:rPr>
              <a:t>NOTE: The majority of WHEDA Advantage FHA loans have Life of Loan MIP and all TRID documents MUST correctly disclose this to avoid costly curative action. </a:t>
            </a:r>
          </a:p>
        </p:txBody>
      </p:sp>
      <p:sp>
        <p:nvSpPr>
          <p:cNvPr id="12" name="TextBox 11">
            <a:extLst>
              <a:ext uri="{FF2B5EF4-FFF2-40B4-BE49-F238E27FC236}">
                <a16:creationId xmlns:a16="http://schemas.microsoft.com/office/drawing/2014/main" id="{B1AC8607-49CC-43FA-8B7C-0B0958ADAAB4}"/>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spTree>
    <p:extLst>
      <p:ext uri="{BB962C8B-B14F-4D97-AF65-F5344CB8AC3E}">
        <p14:creationId xmlns:p14="http://schemas.microsoft.com/office/powerpoint/2010/main" val="2606307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C2B3A4-0C23-4A45-8A5B-787D4AEB4A93}"/>
              </a:ext>
            </a:extLst>
          </p:cNvPr>
          <p:cNvSpPr/>
          <p:nvPr/>
        </p:nvSpPr>
        <p:spPr>
          <a:xfrm>
            <a:off x="908817" y="172748"/>
            <a:ext cx="10959722" cy="589072"/>
          </a:xfrm>
          <a:prstGeom prst="rect">
            <a:avLst/>
          </a:prstGeom>
        </p:spPr>
        <p:txBody>
          <a:bodyPr wrap="square"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774"/>
                </a:solidFill>
                <a:effectLst/>
                <a:uLnTx/>
                <a:uFillTx/>
                <a:latin typeface="Gotham Rounded Bold"/>
              </a:rPr>
              <a:t>The WHEDA monthly mortgage payment is made up of five elements:</a:t>
            </a:r>
            <a:endParaRPr lang="en-US" sz="2400" b="0" i="0" u="none" strike="noStrike" kern="1200" cap="none" spc="0" normalizeH="0" baseline="0" noProof="0" dirty="0">
              <a:ln>
                <a:noFill/>
              </a:ln>
              <a:solidFill>
                <a:srgbClr val="005774"/>
              </a:solidFill>
              <a:effectLst/>
              <a:uLnTx/>
              <a:uFillTx/>
              <a:latin typeface="Gotham Rounded Bold"/>
            </a:endParaRPr>
          </a:p>
        </p:txBody>
      </p:sp>
      <p:sp>
        <p:nvSpPr>
          <p:cNvPr id="5" name="Rectangle 4">
            <a:extLst>
              <a:ext uri="{FF2B5EF4-FFF2-40B4-BE49-F238E27FC236}">
                <a16:creationId xmlns:a16="http://schemas.microsoft.com/office/drawing/2014/main" id="{6ABF6E8B-3E8D-43D1-A5B3-A5A4E1A5EA57}"/>
              </a:ext>
            </a:extLst>
          </p:cNvPr>
          <p:cNvSpPr/>
          <p:nvPr/>
        </p:nvSpPr>
        <p:spPr>
          <a:xfrm>
            <a:off x="1521337" y="3691615"/>
            <a:ext cx="9281199" cy="2554545"/>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sng" strike="noStrike" kern="1200" cap="none" spc="0" normalizeH="0" baseline="0" noProof="0" dirty="0">
                <a:ln>
                  <a:noFill/>
                </a:ln>
                <a:solidFill>
                  <a:srgbClr val="000055"/>
                </a:solidFill>
                <a:effectLst/>
                <a:uLnTx/>
                <a:uFillTx/>
                <a:latin typeface="Gotham Rounded Book" pitchFamily="50" charset="0"/>
              </a:rPr>
              <a:t>Principal</a:t>
            </a:r>
            <a:r>
              <a:rPr kumimoji="0" lang="en-US" sz="1600" b="0" i="0" u="none" strike="noStrike" kern="1200" cap="none" spc="0" normalizeH="0" baseline="0" noProof="0" dirty="0">
                <a:ln>
                  <a:noFill/>
                </a:ln>
                <a:solidFill>
                  <a:srgbClr val="000055"/>
                </a:solidFill>
                <a:effectLst/>
                <a:uLnTx/>
                <a:uFillTx/>
                <a:latin typeface="Gotham Rounded Book" pitchFamily="50" charset="0"/>
              </a:rPr>
              <a:t> = Money you are repaying to the bank.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tab pos="1773238" algn="l"/>
              </a:tabLst>
              <a:defRPr/>
            </a:pPr>
            <a:r>
              <a:rPr kumimoji="0" lang="en-US" sz="1600" b="0" i="0" u="sng" strike="noStrike" kern="1200" cap="none" spc="0" normalizeH="0" baseline="0" noProof="0" dirty="0">
                <a:ln>
                  <a:noFill/>
                </a:ln>
                <a:solidFill>
                  <a:srgbClr val="000055"/>
                </a:solidFill>
                <a:effectLst/>
                <a:uLnTx/>
                <a:uFillTx/>
                <a:latin typeface="Gotham Rounded Book" pitchFamily="50" charset="0"/>
              </a:rPr>
              <a:t>Interest</a:t>
            </a:r>
            <a:r>
              <a:rPr kumimoji="0" lang="en-US" sz="1600" b="0" i="0" u="none" strike="noStrike" kern="1200" cap="none" spc="0" normalizeH="0" baseline="0" noProof="0" dirty="0">
                <a:ln>
                  <a:noFill/>
                </a:ln>
                <a:solidFill>
                  <a:srgbClr val="000055"/>
                </a:solidFill>
                <a:effectLst/>
                <a:uLnTx/>
                <a:uFillTx/>
                <a:latin typeface="Gotham Rounded Book" pitchFamily="50" charset="0"/>
              </a:rPr>
              <a:t> = What the bank charges you for the privilege of using its 	money to buy the home.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tab pos="1484313" algn="l"/>
              </a:tabLst>
              <a:defRPr/>
            </a:pPr>
            <a:r>
              <a:rPr kumimoji="0" lang="en-US" sz="1600" b="0" i="0" u="sng" strike="noStrike" kern="1200" cap="none" spc="0" normalizeH="0" baseline="0" noProof="0" dirty="0">
                <a:ln>
                  <a:noFill/>
                </a:ln>
                <a:solidFill>
                  <a:srgbClr val="000055"/>
                </a:solidFill>
                <a:effectLst/>
                <a:uLnTx/>
                <a:uFillTx/>
                <a:latin typeface="Gotham Rounded Book" pitchFamily="50" charset="0"/>
              </a:rPr>
              <a:t>Real Estate Taxes</a:t>
            </a:r>
            <a:r>
              <a:rPr kumimoji="0" lang="en-US" sz="1600" b="0" i="0" u="none" strike="noStrike" kern="1200" cap="none" spc="0" normalizeH="0" baseline="0" noProof="0" dirty="0">
                <a:ln>
                  <a:noFill/>
                </a:ln>
                <a:solidFill>
                  <a:srgbClr val="000055"/>
                </a:solidFill>
                <a:effectLst/>
                <a:uLnTx/>
                <a:uFillTx/>
                <a:latin typeface="Gotham Rounded Book" pitchFamily="50" charset="0"/>
              </a:rPr>
              <a:t> = You pay your annual property taxes in 12 equal installments.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tab pos="1484313" algn="l"/>
              </a:tabLst>
              <a:defRPr/>
            </a:pPr>
            <a:r>
              <a:rPr kumimoji="0" lang="en-US" sz="1600" b="0" i="0" u="sng" strike="noStrike" kern="1200" cap="none" spc="0" normalizeH="0" baseline="0" noProof="0" dirty="0">
                <a:ln>
                  <a:noFill/>
                </a:ln>
                <a:solidFill>
                  <a:srgbClr val="000055"/>
                </a:solidFill>
                <a:effectLst/>
                <a:uLnTx/>
                <a:uFillTx/>
                <a:latin typeface="Gotham Rounded Book" pitchFamily="50" charset="0"/>
              </a:rPr>
              <a:t>Homeowners Insurance</a:t>
            </a:r>
            <a:r>
              <a:rPr kumimoji="0" lang="en-US" sz="1600" b="0" i="0" u="none" strike="noStrike" kern="1200" cap="none" spc="0" normalizeH="0" baseline="0" noProof="0" dirty="0">
                <a:ln>
                  <a:noFill/>
                </a:ln>
                <a:solidFill>
                  <a:srgbClr val="000055"/>
                </a:solidFill>
                <a:effectLst/>
                <a:uLnTx/>
                <a:uFillTx/>
                <a:latin typeface="Gotham Rounded Book" pitchFamily="50" charset="0"/>
              </a:rPr>
              <a:t> = You pay your annual property taxes in 12 equal installments.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tab pos="1997075" algn="l"/>
              </a:tabLst>
              <a:defRPr/>
            </a:pPr>
            <a:r>
              <a:rPr kumimoji="0" lang="en-US" sz="1600" b="0" i="0" u="sng" strike="noStrike" kern="1200" cap="none" spc="0" normalizeH="0" baseline="0" noProof="0" dirty="0">
                <a:ln>
                  <a:noFill/>
                </a:ln>
                <a:solidFill>
                  <a:srgbClr val="000055"/>
                </a:solidFill>
                <a:effectLst/>
                <a:uLnTx/>
                <a:uFillTx/>
                <a:latin typeface="Gotham Rounded Book" pitchFamily="50" charset="0"/>
              </a:rPr>
              <a:t>CONVENTIONAL LOANS </a:t>
            </a:r>
          </a:p>
          <a:p>
            <a:pPr marL="914400" lvl="1" indent="-457200">
              <a:buFont typeface="+mj-lt"/>
              <a:buAutoNum type="arabicPeriod"/>
              <a:tabLst>
                <a:tab pos="1997075" algn="l"/>
              </a:tabLst>
            </a:pPr>
            <a:r>
              <a:rPr kumimoji="0" lang="en-US" sz="1600" b="0" i="0" u="sng" strike="noStrike" kern="1200" cap="none" spc="0" normalizeH="0" baseline="0" noProof="0" dirty="0">
                <a:ln>
                  <a:noFill/>
                </a:ln>
                <a:solidFill>
                  <a:srgbClr val="000055"/>
                </a:solidFill>
                <a:effectLst/>
                <a:uLnTx/>
                <a:uFillTx/>
                <a:latin typeface="Gotham Rounded Book" pitchFamily="50" charset="0"/>
              </a:rPr>
              <a:t>Mortgage Insurance</a:t>
            </a:r>
            <a:r>
              <a:rPr kumimoji="0" lang="en-US" sz="1600" b="0" i="0" u="none" strike="noStrike" kern="1200" cap="none" spc="0" normalizeH="0" baseline="0" noProof="0" dirty="0">
                <a:ln>
                  <a:noFill/>
                </a:ln>
                <a:solidFill>
                  <a:srgbClr val="000055"/>
                </a:solidFill>
                <a:effectLst/>
                <a:uLnTx/>
                <a:uFillTx/>
                <a:latin typeface="Gotham Rounded Book" pitchFamily="50" charset="0"/>
              </a:rPr>
              <a:t> = If your Loan-to-Value exceeds 80%, you will be required to pay monthly mortgage insurance based on your LTV/CLTV and Credit Score. </a:t>
            </a:r>
          </a:p>
          <a:p>
            <a:pPr>
              <a:tabLst>
                <a:tab pos="457200" algn="l"/>
              </a:tabLst>
            </a:pPr>
            <a:r>
              <a:rPr lang="en-US" sz="1600" dirty="0">
                <a:solidFill>
                  <a:srgbClr val="000055"/>
                </a:solidFill>
                <a:latin typeface="Gotham Rounded Book" pitchFamily="50" charset="0"/>
              </a:rPr>
              <a:t>	</a:t>
            </a:r>
            <a:r>
              <a:rPr lang="en-US" sz="1600" u="sng" dirty="0">
                <a:solidFill>
                  <a:srgbClr val="000055"/>
                </a:solidFill>
                <a:latin typeface="Gotham Rounded Book" pitchFamily="50" charset="0"/>
              </a:rPr>
              <a:t>FHA LOANS</a:t>
            </a:r>
          </a:p>
          <a:p>
            <a:pPr marL="914400" lvl="1" indent="-457200">
              <a:buFont typeface="+mj-lt"/>
              <a:buAutoNum type="arabicPeriod"/>
              <a:tabLst>
                <a:tab pos="1997075" algn="l"/>
              </a:tabLst>
            </a:pPr>
            <a:r>
              <a:rPr lang="en-US" sz="1600" dirty="0">
                <a:solidFill>
                  <a:srgbClr val="000055"/>
                </a:solidFill>
                <a:latin typeface="Gotham Rounded Book" pitchFamily="50" charset="0"/>
              </a:rPr>
              <a:t>Monthly Mortgage Insurance Premium (MIP) regardless of LTV</a:t>
            </a:r>
            <a:endParaRPr kumimoji="0" lang="en-US" sz="1600" b="0" i="0" strike="noStrike" kern="1200" cap="none" spc="0" normalizeH="0" baseline="0" noProof="0" dirty="0">
              <a:ln>
                <a:noFill/>
              </a:ln>
              <a:solidFill>
                <a:srgbClr val="000055"/>
              </a:solidFill>
              <a:effectLst/>
              <a:uLnTx/>
              <a:uFillTx/>
              <a:latin typeface="Gotham Rounded Book" pitchFamily="50" charset="0"/>
            </a:endParaRPr>
          </a:p>
        </p:txBody>
      </p:sp>
      <p:graphicFrame>
        <p:nvGraphicFramePr>
          <p:cNvPr id="4" name="Diagram 3">
            <a:extLst>
              <a:ext uri="{FF2B5EF4-FFF2-40B4-BE49-F238E27FC236}">
                <a16:creationId xmlns:a16="http://schemas.microsoft.com/office/drawing/2014/main" id="{FB33F038-B7FD-45C2-A4D1-1EA4E6AF94F4}"/>
              </a:ext>
            </a:extLst>
          </p:cNvPr>
          <p:cNvGraphicFramePr/>
          <p:nvPr>
            <p:extLst>
              <p:ext uri="{D42A27DB-BD31-4B8C-83A1-F6EECF244321}">
                <p14:modId xmlns:p14="http://schemas.microsoft.com/office/powerpoint/2010/main" val="1134895019"/>
              </p:ext>
            </p:extLst>
          </p:nvPr>
        </p:nvGraphicFramePr>
        <p:xfrm>
          <a:off x="908817" y="1115031"/>
          <a:ext cx="10959722" cy="224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478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26B1190-807E-4AE9-A96E-4771C1E26CA1}"/>
              </a:ext>
            </a:extLst>
          </p:cNvPr>
          <p:cNvSpPr txBox="1">
            <a:spLocks/>
          </p:cNvSpPr>
          <p:nvPr/>
        </p:nvSpPr>
        <p:spPr>
          <a:xfrm>
            <a:off x="975360" y="182800"/>
            <a:ext cx="10988040" cy="717498"/>
          </a:xfrm>
          <a:prstGeom prst="rect">
            <a:avLst/>
          </a:prstGeom>
        </p:spPr>
        <p:txBody>
          <a:bodyPr anchor="ctr" anchorCtr="0">
            <a:normAutofit fontScale="85000" lnSpcReduction="10000"/>
          </a:bodyPr>
          <a:lstStyle>
            <a:lvl1pPr algn="l" defTabSz="914400" rtl="0" eaLnBrk="1" latinLnBrk="0" hangingPunct="1">
              <a:lnSpc>
                <a:spcPct val="90000"/>
              </a:lnSpc>
              <a:spcBef>
                <a:spcPct val="0"/>
              </a:spcBef>
              <a:buNone/>
              <a:defRPr sz="4400" kern="1200">
                <a:solidFill>
                  <a:srgbClr val="16A69C"/>
                </a:solidFill>
                <a:latin typeface="Gotham Rounded Bold" pitchFamily="50" charset="0"/>
                <a:ea typeface="+mj-ea"/>
                <a:cs typeface="+mj-cs"/>
              </a:defRPr>
            </a:lvl1pPr>
          </a:lstStyle>
          <a:p>
            <a:r>
              <a:rPr lang="en-US" sz="3000" dirty="0">
                <a:solidFill>
                  <a:srgbClr val="005773"/>
                </a:solidFill>
              </a:rPr>
              <a:t>WHEDA offers two types of down payment assistance options</a:t>
            </a:r>
          </a:p>
          <a:p>
            <a:r>
              <a:rPr lang="en-US" sz="2000" dirty="0">
                <a:solidFill>
                  <a:srgbClr val="FF0000"/>
                </a:solidFill>
              </a:rPr>
              <a:t>Use with a WHEDA first mortgage to get 100% financing**</a:t>
            </a:r>
            <a:endParaRPr lang="en-US" sz="1400" dirty="0">
              <a:solidFill>
                <a:srgbClr val="FF0000"/>
              </a:solidFill>
            </a:endParaRPr>
          </a:p>
        </p:txBody>
      </p:sp>
      <p:graphicFrame>
        <p:nvGraphicFramePr>
          <p:cNvPr id="3" name="Table 2">
            <a:extLst>
              <a:ext uri="{FF2B5EF4-FFF2-40B4-BE49-F238E27FC236}">
                <a16:creationId xmlns:a16="http://schemas.microsoft.com/office/drawing/2014/main" id="{64C016FF-12FD-4FC2-A3B7-16153F86FB1C}"/>
              </a:ext>
            </a:extLst>
          </p:cNvPr>
          <p:cNvGraphicFramePr>
            <a:graphicFrameLocks noGrp="1"/>
          </p:cNvGraphicFramePr>
          <p:nvPr>
            <p:extLst>
              <p:ext uri="{D42A27DB-BD31-4B8C-83A1-F6EECF244321}">
                <p14:modId xmlns:p14="http://schemas.microsoft.com/office/powerpoint/2010/main" val="3587398659"/>
              </p:ext>
            </p:extLst>
          </p:nvPr>
        </p:nvGraphicFramePr>
        <p:xfrm>
          <a:off x="975360" y="1068458"/>
          <a:ext cx="10988040" cy="5216625"/>
        </p:xfrm>
        <a:graphic>
          <a:graphicData uri="http://schemas.openxmlformats.org/drawingml/2006/table">
            <a:tbl>
              <a:tblPr firstRow="1" bandRow="1">
                <a:tableStyleId>{ED083AE6-46FA-4A59-8FB0-9F97EB10719F}</a:tableStyleId>
              </a:tblPr>
              <a:tblGrid>
                <a:gridCol w="4885499">
                  <a:extLst>
                    <a:ext uri="{9D8B030D-6E8A-4147-A177-3AD203B41FA5}">
                      <a16:colId xmlns:a16="http://schemas.microsoft.com/office/drawing/2014/main" val="2685957245"/>
                    </a:ext>
                  </a:extLst>
                </a:gridCol>
                <a:gridCol w="6102541">
                  <a:extLst>
                    <a:ext uri="{9D8B030D-6E8A-4147-A177-3AD203B41FA5}">
                      <a16:colId xmlns:a16="http://schemas.microsoft.com/office/drawing/2014/main" val="3751084957"/>
                    </a:ext>
                  </a:extLst>
                </a:gridCol>
              </a:tblGrid>
              <a:tr h="4707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Gotham Rounded Medium" panose="02000000000000000000" pitchFamily="50" charset="0"/>
                        </a:rPr>
                        <a:t>WHEDA Easy Close</a:t>
                      </a:r>
                    </a:p>
                  </a:txBody>
                  <a:tcPr anchor="ctr"/>
                </a:tc>
                <a:tc>
                  <a:txBody>
                    <a:bodyPr/>
                    <a:lstStyle/>
                    <a:p>
                      <a:pPr marL="0" lvl="0" indent="0" algn="ctr">
                        <a:lnSpc>
                          <a:spcPct val="100000"/>
                        </a:lnSpc>
                        <a:buFont typeface="Arial" panose="020B0604020202020204" pitchFamily="34" charset="0"/>
                        <a:buNone/>
                      </a:pPr>
                      <a:r>
                        <a:rPr lang="en-US" sz="1800" b="1" dirty="0">
                          <a:solidFill>
                            <a:schemeClr val="tx1"/>
                          </a:solidFill>
                          <a:latin typeface="Gotham Rounded Medium" panose="02000000000000000000" pitchFamily="50" charset="0"/>
                        </a:rPr>
                        <a:t>WHEDA Capital Access DPA</a:t>
                      </a:r>
                      <a:endParaRPr lang="en-US" sz="1800" b="1" i="0" dirty="0">
                        <a:solidFill>
                          <a:schemeClr val="tx1"/>
                        </a:solidFill>
                        <a:latin typeface="Gotham Rounded Medium" panose="02000000000000000000" pitchFamily="50" charset="0"/>
                      </a:endParaRPr>
                    </a:p>
                  </a:txBody>
                  <a:tcPr anchor="ctr"/>
                </a:tc>
                <a:extLst>
                  <a:ext uri="{0D108BD9-81ED-4DB2-BD59-A6C34878D82A}">
                    <a16:rowId xmlns:a16="http://schemas.microsoft.com/office/drawing/2014/main" val="3647544701"/>
                  </a:ext>
                </a:extLst>
              </a:tr>
              <a:tr h="1099083">
                <a:tc>
                  <a:txBody>
                    <a:bodyPr/>
                    <a:lstStyle/>
                    <a:p>
                      <a:pPr algn="l"/>
                      <a:r>
                        <a:rPr lang="en-US" sz="1400" kern="1200" dirty="0">
                          <a:solidFill>
                            <a:srgbClr val="005773"/>
                          </a:solidFill>
                        </a:rPr>
                        <a:t>CONVENTIONAL </a:t>
                      </a:r>
                    </a:p>
                    <a:p>
                      <a:pPr marL="171450" indent="-171450" algn="l">
                        <a:buFont typeface="Wingdings" panose="05000000000000000000" pitchFamily="2" charset="2"/>
                        <a:buChar char="q"/>
                      </a:pPr>
                      <a:r>
                        <a:rPr lang="en-US" sz="1400" kern="1200" dirty="0">
                          <a:solidFill>
                            <a:srgbClr val="005773"/>
                          </a:solidFill>
                        </a:rPr>
                        <a:t>Minimum loan amount of $1000</a:t>
                      </a:r>
                    </a:p>
                    <a:p>
                      <a:pPr marL="171450" indent="-171450" algn="l">
                        <a:buFont typeface="Wingdings" panose="05000000000000000000" pitchFamily="2" charset="2"/>
                        <a:buChar char="q"/>
                      </a:pPr>
                      <a:r>
                        <a:rPr lang="en-US" sz="1400" kern="1200" dirty="0">
                          <a:solidFill>
                            <a:srgbClr val="005773"/>
                          </a:solidFill>
                        </a:rPr>
                        <a:t>Loan amount is the greater of $3000 or 3% of the purchase price when partnered with a WHEDA Conventional first mortgage loan</a:t>
                      </a:r>
                      <a:endParaRPr lang="en-US" sz="1400" kern="1200" dirty="0">
                        <a:solidFill>
                          <a:srgbClr val="005773"/>
                        </a:solidFill>
                        <a:latin typeface="Gotham Rounded Book" pitchFamily="50" charset="0"/>
                      </a:endParaRPr>
                    </a:p>
                  </a:txBody>
                  <a:tcPr anchor="ctr"/>
                </a:tc>
                <a:tc>
                  <a:txBody>
                    <a:bodyPr/>
                    <a:lstStyle/>
                    <a:p>
                      <a:pPr algn="l"/>
                      <a:r>
                        <a:rPr lang="en-US" sz="1400" b="1" dirty="0">
                          <a:solidFill>
                            <a:srgbClr val="005773"/>
                          </a:solidFill>
                        </a:rPr>
                        <a:t>CONVENTIONAL </a:t>
                      </a:r>
                    </a:p>
                    <a:p>
                      <a:pPr marL="171450" indent="-171450" algn="l">
                        <a:buFont typeface="Wingdings" panose="05000000000000000000" pitchFamily="2" charset="2"/>
                        <a:buChar char="q"/>
                      </a:pPr>
                      <a:r>
                        <a:rPr lang="en-US" sz="1400" b="1" dirty="0">
                          <a:solidFill>
                            <a:srgbClr val="005773"/>
                          </a:solidFill>
                        </a:rPr>
                        <a:t>Minimum loan amount of $3,050</a:t>
                      </a:r>
                    </a:p>
                    <a:p>
                      <a:pPr marL="171450" indent="-171450" algn="l">
                        <a:buFont typeface="Wingdings" panose="05000000000000000000" pitchFamily="2" charset="2"/>
                        <a:buChar char="q"/>
                      </a:pPr>
                      <a:r>
                        <a:rPr lang="en-US" sz="1400" b="1" dirty="0">
                          <a:solidFill>
                            <a:srgbClr val="005773"/>
                          </a:solidFill>
                        </a:rPr>
                        <a:t>Loan amount is the greater of $3,050 or 3% of the purchase price when partnered with a WHEDA conventional loan</a:t>
                      </a:r>
                      <a:endParaRPr lang="en-US" sz="1400" b="1" i="0" dirty="0">
                        <a:solidFill>
                          <a:srgbClr val="005773"/>
                        </a:solidFill>
                        <a:latin typeface="Gotham Rounded Book" pitchFamily="2" charset="77"/>
                      </a:endParaRPr>
                    </a:p>
                  </a:txBody>
                  <a:tcPr anchor="ctr"/>
                </a:tc>
                <a:extLst>
                  <a:ext uri="{0D108BD9-81ED-4DB2-BD59-A6C34878D82A}">
                    <a16:rowId xmlns:a16="http://schemas.microsoft.com/office/drawing/2014/main" val="2668263959"/>
                  </a:ext>
                </a:extLst>
              </a:tr>
              <a:tr h="1086790">
                <a:tc>
                  <a:txBody>
                    <a:bodyPr/>
                    <a:lstStyle/>
                    <a:p>
                      <a:pPr algn="l"/>
                      <a:r>
                        <a:rPr lang="en-US" sz="1400" b="0" dirty="0">
                          <a:solidFill>
                            <a:srgbClr val="005773"/>
                          </a:solidFill>
                        </a:rPr>
                        <a:t>FHA</a:t>
                      </a:r>
                    </a:p>
                    <a:p>
                      <a:pPr marL="171450" indent="-171450" algn="l">
                        <a:buFont typeface="Wingdings" panose="05000000000000000000" pitchFamily="2" charset="2"/>
                        <a:buChar char="q"/>
                      </a:pPr>
                      <a:r>
                        <a:rPr lang="en-US" sz="1400" b="0" dirty="0">
                          <a:solidFill>
                            <a:srgbClr val="005773"/>
                          </a:solidFill>
                        </a:rPr>
                        <a:t>Minimum Loan amount of $1,000</a:t>
                      </a:r>
                    </a:p>
                    <a:p>
                      <a:pPr marL="171450" indent="-171450" algn="l">
                        <a:buFont typeface="Wingdings" panose="05000000000000000000" pitchFamily="2" charset="2"/>
                        <a:buChar char="q"/>
                      </a:pPr>
                      <a:r>
                        <a:rPr lang="en-US" sz="1400" kern="1200" dirty="0">
                          <a:solidFill>
                            <a:srgbClr val="005773"/>
                          </a:solidFill>
                        </a:rPr>
                        <a:t>Loan amount is the greater of $3,500 or 3.5% of the purchase price when partnered with a WHEDA FHA first mortgage loan</a:t>
                      </a:r>
                      <a:endParaRPr lang="en-US" sz="1400" b="0" dirty="0">
                        <a:solidFill>
                          <a:srgbClr val="005773"/>
                        </a:solidFill>
                        <a:latin typeface="Gotham Rounded Book" pitchFamily="50"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5773"/>
                          </a:solidFill>
                        </a:rPr>
                        <a:t>FHA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b="1" dirty="0">
                          <a:solidFill>
                            <a:srgbClr val="005773"/>
                          </a:solidFill>
                        </a:rPr>
                        <a:t>Minimum loan amount of $3050</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b="1" dirty="0">
                          <a:solidFill>
                            <a:srgbClr val="005773"/>
                          </a:solidFill>
                        </a:rPr>
                        <a:t>Loan amount is the greater of $3,050 or 3.5% of the purchase price when partnered with a WHEDA FHA loan</a:t>
                      </a:r>
                    </a:p>
                    <a:p>
                      <a:pPr algn="l"/>
                      <a:endParaRPr lang="en-US" sz="1400" b="1" i="0" dirty="0">
                        <a:solidFill>
                          <a:srgbClr val="005773"/>
                        </a:solidFill>
                        <a:latin typeface="Gotham Rounded Book" pitchFamily="2" charset="77"/>
                      </a:endParaRPr>
                    </a:p>
                  </a:txBody>
                  <a:tcPr anchor="ctr"/>
                </a:tc>
                <a:extLst>
                  <a:ext uri="{0D108BD9-81ED-4DB2-BD59-A6C34878D82A}">
                    <a16:rowId xmlns:a16="http://schemas.microsoft.com/office/drawing/2014/main" val="2697546900"/>
                  </a:ext>
                </a:extLst>
              </a:tr>
              <a:tr h="898527">
                <a:tc>
                  <a:txBody>
                    <a:bodyPr/>
                    <a:lstStyle/>
                    <a:p>
                      <a:pPr marL="171450" indent="-171450" algn="l">
                        <a:buFont typeface="Wingdings" panose="05000000000000000000" pitchFamily="2" charset="2"/>
                        <a:buChar char="q"/>
                      </a:pPr>
                      <a:r>
                        <a:rPr lang="en-US" sz="1400" b="0" kern="1200" dirty="0">
                          <a:solidFill>
                            <a:srgbClr val="005773"/>
                          </a:solidFill>
                        </a:rPr>
                        <a:t>10-year fixed rate second mortgage with monthly payment</a:t>
                      </a:r>
                    </a:p>
                    <a:p>
                      <a:pPr marL="171450" indent="-171450" algn="l">
                        <a:buFont typeface="Wingdings" panose="05000000000000000000" pitchFamily="2" charset="2"/>
                        <a:buChar char="q"/>
                      </a:pPr>
                      <a:r>
                        <a:rPr lang="en-US" sz="1400" b="0" kern="1200" dirty="0">
                          <a:solidFill>
                            <a:srgbClr val="005773"/>
                          </a:solidFill>
                        </a:rPr>
                        <a:t>Interest Rate is same as first mortgage*</a:t>
                      </a:r>
                      <a:endParaRPr lang="en-US" sz="1400" b="0" kern="1200" dirty="0">
                        <a:solidFill>
                          <a:srgbClr val="005773"/>
                        </a:solidFill>
                        <a:latin typeface="Gotham Rounded Book" pitchFamily="50" charset="0"/>
                        <a:ea typeface="+mn-ea"/>
                        <a:cs typeface="+mn-cs"/>
                      </a:endParaRPr>
                    </a:p>
                  </a:txBody>
                  <a:tcPr anchor="ctr"/>
                </a:tc>
                <a:tc>
                  <a:txBody>
                    <a:bodyPr/>
                    <a:lstStyle/>
                    <a:p>
                      <a:pPr marL="171450" indent="-171450" algn="l">
                        <a:lnSpc>
                          <a:spcPct val="100000"/>
                        </a:lnSpc>
                        <a:buFont typeface="Wingdings" panose="05000000000000000000" pitchFamily="2" charset="2"/>
                        <a:buChar char="q"/>
                      </a:pPr>
                      <a:r>
                        <a:rPr lang="en-US" sz="1400" b="0" kern="1200" dirty="0">
                          <a:solidFill>
                            <a:srgbClr val="005773"/>
                          </a:solidFill>
                        </a:rPr>
                        <a:t>30-year fixed rate mortgage</a:t>
                      </a:r>
                    </a:p>
                    <a:p>
                      <a:pPr marL="171450" indent="-171450" algn="l">
                        <a:lnSpc>
                          <a:spcPct val="100000"/>
                        </a:lnSpc>
                        <a:buFont typeface="Wingdings" panose="05000000000000000000" pitchFamily="2" charset="2"/>
                        <a:buChar char="q"/>
                      </a:pPr>
                      <a:r>
                        <a:rPr lang="en-US" sz="1400" b="0" kern="1200" dirty="0">
                          <a:solidFill>
                            <a:srgbClr val="005773"/>
                          </a:solidFill>
                        </a:rPr>
                        <a:t>0% Interest rate*</a:t>
                      </a:r>
                    </a:p>
                    <a:p>
                      <a:pPr marL="171450" indent="-171450" algn="l">
                        <a:lnSpc>
                          <a:spcPct val="100000"/>
                        </a:lnSpc>
                        <a:buFont typeface="Wingdings" panose="05000000000000000000" pitchFamily="2" charset="2"/>
                        <a:buChar char="q"/>
                      </a:pPr>
                      <a:r>
                        <a:rPr lang="en-US" sz="1400" b="0" kern="1200" dirty="0">
                          <a:solidFill>
                            <a:srgbClr val="005773"/>
                          </a:solidFill>
                        </a:rPr>
                        <a:t>NO MONTHLY PAYMENTS!</a:t>
                      </a:r>
                      <a:endParaRPr lang="en-US" sz="1400" b="0" kern="1200" dirty="0">
                        <a:solidFill>
                          <a:srgbClr val="005773"/>
                        </a:solidFill>
                        <a:latin typeface="Gotham Rounded Book" pitchFamily="50" charset="0"/>
                        <a:ea typeface="+mn-ea"/>
                        <a:cs typeface="+mn-cs"/>
                      </a:endParaRPr>
                    </a:p>
                  </a:txBody>
                  <a:tcPr anchor="ctr"/>
                </a:tc>
                <a:extLst>
                  <a:ext uri="{0D108BD9-81ED-4DB2-BD59-A6C34878D82A}">
                    <a16:rowId xmlns:a16="http://schemas.microsoft.com/office/drawing/2014/main" val="1799275937"/>
                  </a:ext>
                </a:extLst>
              </a:tr>
              <a:tr h="585956">
                <a:tc>
                  <a:txBody>
                    <a:bodyPr/>
                    <a:lstStyle/>
                    <a:p>
                      <a:pPr marL="171450" indent="-171450" algn="l">
                        <a:buFont typeface="Wingdings" panose="05000000000000000000" pitchFamily="2" charset="2"/>
                        <a:buChar char="q"/>
                      </a:pPr>
                      <a:r>
                        <a:rPr lang="en-US" sz="1400" b="0" kern="1200" dirty="0">
                          <a:solidFill>
                            <a:srgbClr val="005773"/>
                          </a:solidFill>
                        </a:rPr>
                        <a:t>Total Household Compliance Income limits apply</a:t>
                      </a:r>
                      <a:endParaRPr lang="en-US" sz="1400" b="0" kern="1200" dirty="0">
                        <a:solidFill>
                          <a:srgbClr val="005773"/>
                        </a:solidFill>
                        <a:latin typeface="Gotham Rounded Book" pitchFamily="50" charset="0"/>
                        <a:ea typeface="+mn-ea"/>
                        <a:cs typeface="+mn-cs"/>
                      </a:endParaRPr>
                    </a:p>
                  </a:txBody>
                  <a:tcPr anchor="ctr"/>
                </a:tc>
                <a:tc>
                  <a:txBody>
                    <a:bodyPr/>
                    <a:lstStyle/>
                    <a:p>
                      <a:pPr marL="171450" indent="-171450" algn="l">
                        <a:buFont typeface="Wingdings" panose="05000000000000000000" pitchFamily="2" charset="2"/>
                        <a:buChar char="q"/>
                      </a:pPr>
                      <a:r>
                        <a:rPr lang="en-US" sz="1400" b="0" kern="1200" dirty="0">
                          <a:solidFill>
                            <a:srgbClr val="005773"/>
                          </a:solidFill>
                        </a:rPr>
                        <a:t>Has separate Total Household Compliance Income Limits which are generally lower</a:t>
                      </a:r>
                      <a:endParaRPr lang="en-US" sz="1400" b="0" kern="1200" dirty="0">
                        <a:solidFill>
                          <a:srgbClr val="005773"/>
                        </a:solidFill>
                        <a:latin typeface="Gotham Rounded Book" pitchFamily="50" charset="0"/>
                        <a:ea typeface="+mn-ea"/>
                        <a:cs typeface="+mn-cs"/>
                      </a:endParaRPr>
                    </a:p>
                  </a:txBody>
                  <a:tcPr anchor="ctr"/>
                </a:tc>
                <a:extLst>
                  <a:ext uri="{0D108BD9-81ED-4DB2-BD59-A6C34878D82A}">
                    <a16:rowId xmlns:a16="http://schemas.microsoft.com/office/drawing/2014/main" val="3332373204"/>
                  </a:ext>
                </a:extLst>
              </a:tr>
              <a:tr h="889969">
                <a:tc>
                  <a:txBody>
                    <a:bodyPr/>
                    <a:lstStyle/>
                    <a:p>
                      <a:pPr marL="171450" indent="-171450" algn="l">
                        <a:buFont typeface="Wingdings" panose="05000000000000000000" pitchFamily="2" charset="2"/>
                        <a:buChar char="q"/>
                      </a:pPr>
                      <a:r>
                        <a:rPr lang="en-US" sz="1400" b="0" kern="1200" dirty="0">
                          <a:solidFill>
                            <a:srgbClr val="005773"/>
                          </a:solidFill>
                        </a:rPr>
                        <a:t>Can be followed by additional secondary financing as loan as it meets Fannie Mae (Conventional) requirement or HUD (FHA) requirements</a:t>
                      </a:r>
                    </a:p>
                    <a:p>
                      <a:pPr marL="171450" indent="-171450" algn="l">
                        <a:buFont typeface="Wingdings" panose="05000000000000000000" pitchFamily="2" charset="2"/>
                        <a:buChar char="q"/>
                      </a:pPr>
                      <a:r>
                        <a:rPr lang="en-US" sz="1400" b="0" kern="1200" dirty="0">
                          <a:solidFill>
                            <a:srgbClr val="005773"/>
                          </a:solidFill>
                        </a:rPr>
                        <a:t>Max HCLTV of 105%</a:t>
                      </a:r>
                      <a:endParaRPr lang="en-US" sz="1400" b="0" kern="1200" dirty="0">
                        <a:solidFill>
                          <a:srgbClr val="005773"/>
                        </a:solidFill>
                        <a:latin typeface="Gotham Rounded Book" pitchFamily="50" charset="0"/>
                        <a:ea typeface="+mn-ea"/>
                        <a:cs typeface="+mn-cs"/>
                      </a:endParaRPr>
                    </a:p>
                  </a:txBody>
                  <a:tcPr anchor="ctr"/>
                </a:tc>
                <a:tc>
                  <a:txBody>
                    <a:bodyPr/>
                    <a:lstStyle/>
                    <a:p>
                      <a:pPr marL="171450" indent="-171450" algn="l">
                        <a:buFont typeface="Wingdings" panose="05000000000000000000" pitchFamily="2" charset="2"/>
                        <a:buChar char="q"/>
                      </a:pPr>
                      <a:r>
                        <a:rPr lang="en-US" sz="1400" b="0" kern="1200" dirty="0">
                          <a:solidFill>
                            <a:srgbClr val="005773"/>
                          </a:solidFill>
                        </a:rPr>
                        <a:t>Can be followed by additional secondary financing as loan as it meets Fannie Mae (Conventional) requirement or HUD (FHA) requirements</a:t>
                      </a:r>
                    </a:p>
                    <a:p>
                      <a:pPr marL="171450" indent="-171450" algn="l">
                        <a:buFont typeface="Wingdings" panose="05000000000000000000" pitchFamily="2" charset="2"/>
                        <a:buChar char="q"/>
                      </a:pPr>
                      <a:r>
                        <a:rPr lang="en-US" sz="1400" b="0" kern="1200" dirty="0">
                          <a:solidFill>
                            <a:srgbClr val="005773"/>
                          </a:solidFill>
                        </a:rPr>
                        <a:t>Max HCLTV of 105%</a:t>
                      </a:r>
                      <a:endParaRPr lang="en-US" sz="1400" b="0" kern="1200" dirty="0">
                        <a:solidFill>
                          <a:srgbClr val="005773"/>
                        </a:solidFill>
                        <a:latin typeface="Gotham Rounded Book" pitchFamily="50" charset="0"/>
                        <a:ea typeface="+mn-ea"/>
                        <a:cs typeface="+mn-cs"/>
                      </a:endParaRPr>
                    </a:p>
                  </a:txBody>
                  <a:tcPr anchor="ctr"/>
                </a:tc>
                <a:extLst>
                  <a:ext uri="{0D108BD9-81ED-4DB2-BD59-A6C34878D82A}">
                    <a16:rowId xmlns:a16="http://schemas.microsoft.com/office/drawing/2014/main" val="1771328383"/>
                  </a:ext>
                </a:extLst>
              </a:tr>
            </a:tbl>
          </a:graphicData>
        </a:graphic>
      </p:graphicFrame>
      <p:sp>
        <p:nvSpPr>
          <p:cNvPr id="2" name="TextBox 1">
            <a:extLst>
              <a:ext uri="{FF2B5EF4-FFF2-40B4-BE49-F238E27FC236}">
                <a16:creationId xmlns:a16="http://schemas.microsoft.com/office/drawing/2014/main" id="{09B7BDB3-5225-486A-9E56-BF9B07D6770A}"/>
              </a:ext>
            </a:extLst>
          </p:cNvPr>
          <p:cNvSpPr txBox="1"/>
          <p:nvPr/>
        </p:nvSpPr>
        <p:spPr>
          <a:xfrm>
            <a:off x="1147665" y="6398201"/>
            <a:ext cx="9871788" cy="276999"/>
          </a:xfrm>
          <a:prstGeom prst="rect">
            <a:avLst/>
          </a:prstGeom>
          <a:noFill/>
        </p:spPr>
        <p:txBody>
          <a:bodyPr wrap="square" rtlCol="0">
            <a:spAutoFit/>
          </a:bodyPr>
          <a:lstStyle/>
          <a:p>
            <a:r>
              <a:rPr lang="en-US" sz="1200" dirty="0"/>
              <a:t>*Actual APR may vary.</a:t>
            </a:r>
          </a:p>
        </p:txBody>
      </p:sp>
      <p:sp>
        <p:nvSpPr>
          <p:cNvPr id="7" name="TextBox 6">
            <a:extLst>
              <a:ext uri="{FF2B5EF4-FFF2-40B4-BE49-F238E27FC236}">
                <a16:creationId xmlns:a16="http://schemas.microsoft.com/office/drawing/2014/main" id="{F1361E1F-DC2B-42F0-BF52-1A24E7886AB8}"/>
              </a:ext>
            </a:extLst>
          </p:cNvPr>
          <p:cNvSpPr txBox="1"/>
          <p:nvPr/>
        </p:nvSpPr>
        <p:spPr>
          <a:xfrm>
            <a:off x="6469380" y="6375042"/>
            <a:ext cx="4734532" cy="261610"/>
          </a:xfrm>
          <a:prstGeom prst="rect">
            <a:avLst/>
          </a:prstGeom>
          <a:noFill/>
        </p:spPr>
        <p:txBody>
          <a:bodyPr wrap="square" rtlCol="0">
            <a:spAutoFit/>
          </a:bodyPr>
          <a:lstStyle/>
          <a:p>
            <a:r>
              <a:rPr lang="en-US" sz="1100" dirty="0"/>
              <a:t>** Conventional 2-4-unit,  max LTV is 95% - DPA will not equal 100% financing</a:t>
            </a:r>
          </a:p>
        </p:txBody>
      </p:sp>
    </p:spTree>
    <p:extLst>
      <p:ext uri="{BB962C8B-B14F-4D97-AF65-F5344CB8AC3E}">
        <p14:creationId xmlns:p14="http://schemas.microsoft.com/office/powerpoint/2010/main" val="3334184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3D26DAFA-701F-44AA-9CF8-8DFA9CA2F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graphicFrame>
        <p:nvGraphicFramePr>
          <p:cNvPr id="9" name="Diagram 8">
            <a:extLst>
              <a:ext uri="{FF2B5EF4-FFF2-40B4-BE49-F238E27FC236}">
                <a16:creationId xmlns:a16="http://schemas.microsoft.com/office/drawing/2014/main" id="{772129C7-D1F7-481A-ACE0-B6F89642542A}"/>
              </a:ext>
            </a:extLst>
          </p:cNvPr>
          <p:cNvGraphicFramePr/>
          <p:nvPr>
            <p:extLst>
              <p:ext uri="{D42A27DB-BD31-4B8C-83A1-F6EECF244321}">
                <p14:modId xmlns:p14="http://schemas.microsoft.com/office/powerpoint/2010/main" val="3581842159"/>
              </p:ext>
            </p:extLst>
          </p:nvPr>
        </p:nvGraphicFramePr>
        <p:xfrm>
          <a:off x="1119948" y="2024823"/>
          <a:ext cx="10421873" cy="846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F5C3A243-D0AB-4DC3-B168-10E1A7A0ACD1}"/>
              </a:ext>
            </a:extLst>
          </p:cNvPr>
          <p:cNvGraphicFramePr/>
          <p:nvPr>
            <p:extLst>
              <p:ext uri="{D42A27DB-BD31-4B8C-83A1-F6EECF244321}">
                <p14:modId xmlns:p14="http://schemas.microsoft.com/office/powerpoint/2010/main" val="4078424330"/>
              </p:ext>
            </p:extLst>
          </p:nvPr>
        </p:nvGraphicFramePr>
        <p:xfrm>
          <a:off x="1083371" y="2561256"/>
          <a:ext cx="10458450" cy="38244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6" name="Title 1">
            <a:extLst>
              <a:ext uri="{FF2B5EF4-FFF2-40B4-BE49-F238E27FC236}">
                <a16:creationId xmlns:a16="http://schemas.microsoft.com/office/drawing/2014/main" id="{04EEB1AD-8130-41D4-876C-E4BB12A71E18}"/>
              </a:ext>
            </a:extLst>
          </p:cNvPr>
          <p:cNvSpPr txBox="1">
            <a:spLocks/>
          </p:cNvSpPr>
          <p:nvPr/>
        </p:nvSpPr>
        <p:spPr>
          <a:xfrm>
            <a:off x="2336370" y="472339"/>
            <a:ext cx="10515600" cy="138854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a:solidFill>
                  <a:srgbClr val="005674"/>
                </a:solidFill>
                <a:latin typeface="Gotham Rounded Book"/>
              </a:rPr>
              <a:t>STEP 4: Home Buyer Education</a:t>
            </a:r>
            <a:endParaRPr lang="en-US" sz="4000" b="1">
              <a:latin typeface="Gotham Rounded Book"/>
            </a:endParaRPr>
          </a:p>
        </p:txBody>
      </p:sp>
      <p:pic>
        <p:nvPicPr>
          <p:cNvPr id="37" name="Picture 37" descr="6StepHBeduICON.png">
            <a:extLst>
              <a:ext uri="{FF2B5EF4-FFF2-40B4-BE49-F238E27FC236}">
                <a16:creationId xmlns:a16="http://schemas.microsoft.com/office/drawing/2014/main" id="{0AC307C8-59E7-49C0-8A95-86F61105EC92}"/>
              </a:ext>
            </a:extLst>
          </p:cNvPr>
          <p:cNvPicPr>
            <a:picLocks noChangeAspect="1"/>
          </p:cNvPicPr>
          <p:nvPr/>
        </p:nvPicPr>
        <p:blipFill>
          <a:blip r:embed="rId13"/>
          <a:stretch>
            <a:fillRect/>
          </a:stretch>
        </p:blipFill>
        <p:spPr>
          <a:xfrm>
            <a:off x="907942" y="171023"/>
            <a:ext cx="1303151" cy="1330482"/>
          </a:xfrm>
          <a:prstGeom prst="rect">
            <a:avLst/>
          </a:prstGeom>
        </p:spPr>
      </p:pic>
    </p:spTree>
    <p:extLst>
      <p:ext uri="{BB962C8B-B14F-4D97-AF65-F5344CB8AC3E}">
        <p14:creationId xmlns:p14="http://schemas.microsoft.com/office/powerpoint/2010/main" val="1932330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8F60-0C1E-4331-B96B-5D6589D5EE3F}"/>
              </a:ext>
            </a:extLst>
          </p:cNvPr>
          <p:cNvSpPr>
            <a:spLocks noGrp="1"/>
          </p:cNvSpPr>
          <p:nvPr>
            <p:ph type="title"/>
          </p:nvPr>
        </p:nvSpPr>
        <p:spPr>
          <a:xfrm>
            <a:off x="762000" y="370849"/>
            <a:ext cx="11283820" cy="724833"/>
          </a:xfrm>
        </p:spPr>
        <p:txBody>
          <a:bodyPr>
            <a:normAutofit/>
          </a:bodyPr>
          <a:lstStyle/>
          <a:p>
            <a:r>
              <a:rPr lang="en-US" sz="4000" dirty="0">
                <a:solidFill>
                  <a:srgbClr val="005774"/>
                </a:solidFill>
                <a:latin typeface="Gotham Rounded Medium"/>
              </a:rPr>
              <a:t>HOMEBUYER EDUCATION PROVIDERS</a:t>
            </a:r>
          </a:p>
        </p:txBody>
      </p:sp>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3D26DAFA-701F-44AA-9CF8-8DFA9CA2F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graphicFrame>
        <p:nvGraphicFramePr>
          <p:cNvPr id="12" name="Diagram 11">
            <a:extLst>
              <a:ext uri="{FF2B5EF4-FFF2-40B4-BE49-F238E27FC236}">
                <a16:creationId xmlns:a16="http://schemas.microsoft.com/office/drawing/2014/main" id="{029B43EF-9B84-4BC4-B7A8-5523F03C7446}"/>
              </a:ext>
            </a:extLst>
          </p:cNvPr>
          <p:cNvGraphicFramePr/>
          <p:nvPr>
            <p:extLst>
              <p:ext uri="{D42A27DB-BD31-4B8C-83A1-F6EECF244321}">
                <p14:modId xmlns:p14="http://schemas.microsoft.com/office/powerpoint/2010/main" val="4209124743"/>
              </p:ext>
            </p:extLst>
          </p:nvPr>
        </p:nvGraphicFramePr>
        <p:xfrm>
          <a:off x="898970" y="3450712"/>
          <a:ext cx="10470382" cy="3051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8E7A4C07-9E86-48D2-8CF6-A5E5E9326204}"/>
              </a:ext>
            </a:extLst>
          </p:cNvPr>
          <p:cNvGraphicFramePr/>
          <p:nvPr>
            <p:extLst>
              <p:ext uri="{D42A27DB-BD31-4B8C-83A1-F6EECF244321}">
                <p14:modId xmlns:p14="http://schemas.microsoft.com/office/powerpoint/2010/main" val="2280069091"/>
              </p:ext>
            </p:extLst>
          </p:nvPr>
        </p:nvGraphicFramePr>
        <p:xfrm>
          <a:off x="904352" y="1745544"/>
          <a:ext cx="10369899" cy="19373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TextBox 12">
            <a:extLst>
              <a:ext uri="{FF2B5EF4-FFF2-40B4-BE49-F238E27FC236}">
                <a16:creationId xmlns:a16="http://schemas.microsoft.com/office/drawing/2014/main" id="{7C1AE836-D37B-4262-B5E4-C4EB151F2536}"/>
              </a:ext>
            </a:extLst>
          </p:cNvPr>
          <p:cNvSpPr txBox="1"/>
          <p:nvPr/>
        </p:nvSpPr>
        <p:spPr>
          <a:xfrm>
            <a:off x="1247775" y="6270159"/>
            <a:ext cx="9591675" cy="369332"/>
          </a:xfrm>
          <a:prstGeom prst="rect">
            <a:avLst/>
          </a:prstGeom>
          <a:noFill/>
        </p:spPr>
        <p:txBody>
          <a:bodyPr wrap="square" rtlCol="0">
            <a:spAutoFit/>
          </a:bodyPr>
          <a:lstStyle/>
          <a:p>
            <a:pPr algn="ctr"/>
            <a:r>
              <a:rPr lang="en-US" b="1" dirty="0">
                <a:solidFill>
                  <a:srgbClr val="008000"/>
                </a:solidFill>
                <a:latin typeface="Gotham Rounded Book" pitchFamily="50" charset="0"/>
                <a:hlinkClick r:id="rId13"/>
              </a:rPr>
              <a:t>List of statewide approved counseling agencies</a:t>
            </a:r>
            <a:endParaRPr lang="en-US" b="1" dirty="0">
              <a:solidFill>
                <a:srgbClr val="008000"/>
              </a:solidFill>
              <a:latin typeface="Gotham Rounded Book" pitchFamily="50" charset="0"/>
            </a:endParaRPr>
          </a:p>
        </p:txBody>
      </p:sp>
      <p:sp>
        <p:nvSpPr>
          <p:cNvPr id="3" name="TextBox 2">
            <a:extLst>
              <a:ext uri="{FF2B5EF4-FFF2-40B4-BE49-F238E27FC236}">
                <a16:creationId xmlns:a16="http://schemas.microsoft.com/office/drawing/2014/main" id="{A4EE7874-63E3-43E1-BC55-CA36C4540A3E}"/>
              </a:ext>
            </a:extLst>
          </p:cNvPr>
          <p:cNvSpPr txBox="1"/>
          <p:nvPr/>
        </p:nvSpPr>
        <p:spPr>
          <a:xfrm>
            <a:off x="994787" y="994787"/>
            <a:ext cx="9957916" cy="369332"/>
          </a:xfrm>
          <a:prstGeom prst="rect">
            <a:avLst/>
          </a:prstGeom>
          <a:noFill/>
        </p:spPr>
        <p:txBody>
          <a:bodyPr wrap="square" rtlCol="0">
            <a:spAutoFit/>
          </a:bodyPr>
          <a:lstStyle/>
          <a:p>
            <a:r>
              <a:rPr lang="en-US" dirty="0">
                <a:solidFill>
                  <a:srgbClr val="158C59"/>
                </a:solidFill>
                <a:latin typeface="Gotham Rounded Bold" pitchFamily="50" charset="0"/>
              </a:rPr>
              <a:t>Free online providers and In-person counselors</a:t>
            </a:r>
          </a:p>
        </p:txBody>
      </p:sp>
    </p:spTree>
    <p:extLst>
      <p:ext uri="{BB962C8B-B14F-4D97-AF65-F5344CB8AC3E}">
        <p14:creationId xmlns:p14="http://schemas.microsoft.com/office/powerpoint/2010/main" val="2123029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8F60-0C1E-4331-B96B-5D6589D5EE3F}"/>
              </a:ext>
            </a:extLst>
          </p:cNvPr>
          <p:cNvSpPr>
            <a:spLocks noGrp="1"/>
          </p:cNvSpPr>
          <p:nvPr>
            <p:ph type="title"/>
          </p:nvPr>
        </p:nvSpPr>
        <p:spPr>
          <a:xfrm>
            <a:off x="838200" y="365126"/>
            <a:ext cx="10515600" cy="654050"/>
          </a:xfrm>
        </p:spPr>
        <p:txBody>
          <a:bodyPr>
            <a:normAutofit fontScale="90000"/>
          </a:bodyPr>
          <a:lstStyle/>
          <a:p>
            <a:r>
              <a:rPr lang="en-US" dirty="0">
                <a:solidFill>
                  <a:srgbClr val="005774"/>
                </a:solidFill>
                <a:latin typeface="Gotham Rounded Medium"/>
              </a:rPr>
              <a:t>LANDLORD COUNSELING PROVIDERS</a:t>
            </a:r>
          </a:p>
        </p:txBody>
      </p:sp>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3D26DAFA-701F-44AA-9CF8-8DFA9CA2F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graphicFrame>
        <p:nvGraphicFramePr>
          <p:cNvPr id="10" name="Diagram 9">
            <a:extLst>
              <a:ext uri="{FF2B5EF4-FFF2-40B4-BE49-F238E27FC236}">
                <a16:creationId xmlns:a16="http://schemas.microsoft.com/office/drawing/2014/main" id="{39F170E0-9118-4EE5-8F70-A513A7F78EE1}"/>
              </a:ext>
            </a:extLst>
          </p:cNvPr>
          <p:cNvGraphicFramePr/>
          <p:nvPr>
            <p:extLst>
              <p:ext uri="{D42A27DB-BD31-4B8C-83A1-F6EECF244321}">
                <p14:modId xmlns:p14="http://schemas.microsoft.com/office/powerpoint/2010/main" val="1387432771"/>
              </p:ext>
            </p:extLst>
          </p:nvPr>
        </p:nvGraphicFramePr>
        <p:xfrm>
          <a:off x="994787" y="2439277"/>
          <a:ext cx="4828429" cy="2757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2B4848F7-8BA6-4F9E-8518-46A9DABF504C}"/>
              </a:ext>
            </a:extLst>
          </p:cNvPr>
          <p:cNvSpPr txBox="1"/>
          <p:nvPr/>
        </p:nvSpPr>
        <p:spPr>
          <a:xfrm>
            <a:off x="994787" y="994787"/>
            <a:ext cx="9957916" cy="369332"/>
          </a:xfrm>
          <a:prstGeom prst="rect">
            <a:avLst/>
          </a:prstGeom>
          <a:noFill/>
        </p:spPr>
        <p:txBody>
          <a:bodyPr wrap="square" rtlCol="0">
            <a:spAutoFit/>
          </a:bodyPr>
          <a:lstStyle/>
          <a:p>
            <a:r>
              <a:rPr lang="en-US" dirty="0">
                <a:solidFill>
                  <a:srgbClr val="158C59"/>
                </a:solidFill>
                <a:latin typeface="Gotham Rounded Bold" pitchFamily="50" charset="0"/>
              </a:rPr>
              <a:t>Free online providers and In-person counselors</a:t>
            </a:r>
          </a:p>
        </p:txBody>
      </p:sp>
      <p:graphicFrame>
        <p:nvGraphicFramePr>
          <p:cNvPr id="12" name="Diagram 11">
            <a:extLst>
              <a:ext uri="{FF2B5EF4-FFF2-40B4-BE49-F238E27FC236}">
                <a16:creationId xmlns:a16="http://schemas.microsoft.com/office/drawing/2014/main" id="{A3297C0E-7802-4897-9D87-781B1F0073E2}"/>
              </a:ext>
            </a:extLst>
          </p:cNvPr>
          <p:cNvGraphicFramePr/>
          <p:nvPr>
            <p:extLst>
              <p:ext uri="{D42A27DB-BD31-4B8C-83A1-F6EECF244321}">
                <p14:modId xmlns:p14="http://schemas.microsoft.com/office/powerpoint/2010/main" val="960498107"/>
              </p:ext>
            </p:extLst>
          </p:nvPr>
        </p:nvGraphicFramePr>
        <p:xfrm>
          <a:off x="5401317" y="2439277"/>
          <a:ext cx="6539151" cy="27573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61036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3D26DAFA-701F-44AA-9CF8-8DFA9CA2F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sp>
        <p:nvSpPr>
          <p:cNvPr id="7" name="Rectangle 6">
            <a:extLst>
              <a:ext uri="{FF2B5EF4-FFF2-40B4-BE49-F238E27FC236}">
                <a16:creationId xmlns:a16="http://schemas.microsoft.com/office/drawing/2014/main" id="{70D30410-1426-4997-9202-3A20E4117365}"/>
              </a:ext>
            </a:extLst>
          </p:cNvPr>
          <p:cNvSpPr/>
          <p:nvPr/>
        </p:nvSpPr>
        <p:spPr>
          <a:xfrm>
            <a:off x="1549831" y="1166611"/>
            <a:ext cx="9494520" cy="923330"/>
          </a:xfrm>
          <a:prstGeom prst="rect">
            <a:avLst/>
          </a:prstGeom>
        </p:spPr>
        <p:txBody>
          <a:bodyPr wrap="square">
            <a:spAutoFit/>
          </a:bodyPr>
          <a:lstStyle/>
          <a:p>
            <a:r>
              <a:rPr lang="en-US" b="0" i="0" dirty="0">
                <a:solidFill>
                  <a:srgbClr val="323232"/>
                </a:solidFill>
                <a:effectLst/>
                <a:latin typeface="Varela Round"/>
              </a:rPr>
              <a:t>Get pre-approved! Finding out how much house you can afford narrows your search saving you time. After pre-approval, you can </a:t>
            </a:r>
            <a:r>
              <a:rPr lang="en-US" b="0" i="0" dirty="0">
                <a:solidFill>
                  <a:srgbClr val="37752D"/>
                </a:solidFill>
                <a:effectLst/>
                <a:latin typeface="Varela Round"/>
                <a:hlinkClick r:id="rId3" tooltip="work with a qualified real estate professional"/>
              </a:rPr>
              <a:t>work with a qualified real estate professional</a:t>
            </a:r>
            <a:r>
              <a:rPr lang="en-US" b="0" i="0" dirty="0">
                <a:solidFill>
                  <a:srgbClr val="323232"/>
                </a:solidFill>
                <a:effectLst/>
                <a:latin typeface="Varela Round"/>
              </a:rPr>
              <a:t> to find a home in your target neighborhood and price range.</a:t>
            </a:r>
            <a:endParaRPr lang="en-US" dirty="0"/>
          </a:p>
        </p:txBody>
      </p:sp>
      <p:sp>
        <p:nvSpPr>
          <p:cNvPr id="10" name="Title 1">
            <a:extLst>
              <a:ext uri="{FF2B5EF4-FFF2-40B4-BE49-F238E27FC236}">
                <a16:creationId xmlns:a16="http://schemas.microsoft.com/office/drawing/2014/main" id="{6EE68051-200B-41FD-99B4-0D860286C047}"/>
              </a:ext>
            </a:extLst>
          </p:cNvPr>
          <p:cNvSpPr txBox="1">
            <a:spLocks/>
          </p:cNvSpPr>
          <p:nvPr/>
        </p:nvSpPr>
        <p:spPr>
          <a:xfrm>
            <a:off x="2336370" y="472339"/>
            <a:ext cx="10515600" cy="138854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a:solidFill>
                  <a:srgbClr val="005674"/>
                </a:solidFill>
                <a:latin typeface="Gotham Rounded Bold"/>
              </a:rPr>
              <a:t>STEP 5: Shop For Your Home</a:t>
            </a:r>
            <a:endParaRPr lang="en-US" sz="4000" b="1">
              <a:latin typeface="Gotham Rounded Bold"/>
            </a:endParaRPr>
          </a:p>
        </p:txBody>
      </p:sp>
      <p:pic>
        <p:nvPicPr>
          <p:cNvPr id="11" name="Picture 11" descr="6StepSHOPhomeICON.png">
            <a:extLst>
              <a:ext uri="{FF2B5EF4-FFF2-40B4-BE49-F238E27FC236}">
                <a16:creationId xmlns:a16="http://schemas.microsoft.com/office/drawing/2014/main" id="{45493C31-CF11-427E-BE4B-EF00537DB3E3}"/>
              </a:ext>
            </a:extLst>
          </p:cNvPr>
          <p:cNvPicPr>
            <a:picLocks noChangeAspect="1"/>
          </p:cNvPicPr>
          <p:nvPr/>
        </p:nvPicPr>
        <p:blipFill>
          <a:blip r:embed="rId4"/>
          <a:stretch>
            <a:fillRect/>
          </a:stretch>
        </p:blipFill>
        <p:spPr>
          <a:xfrm>
            <a:off x="953146" y="166297"/>
            <a:ext cx="1193370" cy="1004137"/>
          </a:xfrm>
          <a:prstGeom prst="rect">
            <a:avLst/>
          </a:prstGeom>
        </p:spPr>
      </p:pic>
      <p:pic>
        <p:nvPicPr>
          <p:cNvPr id="12" name="Picture 12" descr="CoupleTouringHome (1).jpg">
            <a:extLst>
              <a:ext uri="{FF2B5EF4-FFF2-40B4-BE49-F238E27FC236}">
                <a16:creationId xmlns:a16="http://schemas.microsoft.com/office/drawing/2014/main" id="{C2B552E7-D5C6-4171-ACC3-582026825C34}"/>
              </a:ext>
            </a:extLst>
          </p:cNvPr>
          <p:cNvPicPr>
            <a:picLocks noChangeAspect="1"/>
          </p:cNvPicPr>
          <p:nvPr/>
        </p:nvPicPr>
        <p:blipFill rotWithShape="1">
          <a:blip r:embed="rId5"/>
          <a:srcRect l="11803" t="-215" r="5570" b="186"/>
          <a:stretch/>
        </p:blipFill>
        <p:spPr>
          <a:xfrm>
            <a:off x="6432659" y="2188894"/>
            <a:ext cx="4439351" cy="3581732"/>
          </a:xfrm>
          <a:prstGeom prst="rect">
            <a:avLst/>
          </a:prstGeom>
        </p:spPr>
      </p:pic>
      <p:pic>
        <p:nvPicPr>
          <p:cNvPr id="13" name="Picture 13" descr="RealtorFamMixed (1).jpg">
            <a:extLst>
              <a:ext uri="{FF2B5EF4-FFF2-40B4-BE49-F238E27FC236}">
                <a16:creationId xmlns:a16="http://schemas.microsoft.com/office/drawing/2014/main" id="{25D1B9FC-3099-4F51-9D21-63F88D3A3307}"/>
              </a:ext>
            </a:extLst>
          </p:cNvPr>
          <p:cNvPicPr>
            <a:picLocks noChangeAspect="1"/>
          </p:cNvPicPr>
          <p:nvPr/>
        </p:nvPicPr>
        <p:blipFill>
          <a:blip r:embed="rId6"/>
          <a:stretch>
            <a:fillRect/>
          </a:stretch>
        </p:blipFill>
        <p:spPr>
          <a:xfrm>
            <a:off x="1059899" y="2170748"/>
            <a:ext cx="5372760" cy="3580697"/>
          </a:xfrm>
          <a:prstGeom prst="rect">
            <a:avLst/>
          </a:prstGeom>
        </p:spPr>
      </p:pic>
      <p:sp>
        <p:nvSpPr>
          <p:cNvPr id="2" name="TextBox 1">
            <a:extLst>
              <a:ext uri="{FF2B5EF4-FFF2-40B4-BE49-F238E27FC236}">
                <a16:creationId xmlns:a16="http://schemas.microsoft.com/office/drawing/2014/main" id="{DC460AD1-1B12-4244-91AD-475A80F841EB}"/>
              </a:ext>
            </a:extLst>
          </p:cNvPr>
          <p:cNvSpPr txBox="1"/>
          <p:nvPr/>
        </p:nvSpPr>
        <p:spPr>
          <a:xfrm>
            <a:off x="1191986" y="6098637"/>
            <a:ext cx="9731828" cy="923330"/>
          </a:xfrm>
          <a:prstGeom prst="rect">
            <a:avLst/>
          </a:prstGeom>
          <a:noFill/>
        </p:spPr>
        <p:txBody>
          <a:bodyPr wrap="square" rtlCol="0">
            <a:spAutoFit/>
          </a:bodyPr>
          <a:lstStyle/>
          <a:p>
            <a:r>
              <a:rPr lang="en-US" dirty="0"/>
              <a:t>KEEP IN MIND! Unless you and the real estate agent have entered into a “Buyer’s Agency Agreement”,  the Real Estate Agent is representing the Seller.</a:t>
            </a:r>
          </a:p>
          <a:p>
            <a:endParaRPr lang="en-US" dirty="0"/>
          </a:p>
        </p:txBody>
      </p:sp>
    </p:spTree>
    <p:extLst>
      <p:ext uri="{BB962C8B-B14F-4D97-AF65-F5344CB8AC3E}">
        <p14:creationId xmlns:p14="http://schemas.microsoft.com/office/powerpoint/2010/main" val="1147006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199CE1-EDA3-43B0-93D9-B6F5DF781603}"/>
              </a:ext>
            </a:extLst>
          </p:cNvPr>
          <p:cNvSpPr/>
          <p:nvPr/>
        </p:nvSpPr>
        <p:spPr>
          <a:xfrm>
            <a:off x="1206743" y="160657"/>
            <a:ext cx="9484583" cy="2766335"/>
          </a:xfrm>
          <a:prstGeom prst="rect">
            <a:avLst/>
          </a:prstGeom>
        </p:spPr>
        <p:txBody>
          <a:bodyPr wrap="square">
            <a:spAutoFit/>
          </a:bodyPr>
          <a:lstStyle/>
          <a:p>
            <a:pPr algn="ctr">
              <a:lnSpc>
                <a:spcPct val="100000"/>
              </a:lnSpc>
              <a:spcBef>
                <a:spcPts val="0"/>
              </a:spcBef>
              <a:spcAft>
                <a:spcPts val="0"/>
              </a:spcAft>
            </a:pPr>
            <a:r>
              <a:rPr lang="en-US" sz="2000" dirty="0">
                <a:solidFill>
                  <a:srgbClr val="16A69C"/>
                </a:solidFill>
                <a:latin typeface="Gotham Rounded Bold" pitchFamily="50" charset="0"/>
              </a:rPr>
              <a:t>When shopping for a home, be sure you know exactly what you </a:t>
            </a:r>
          </a:p>
          <a:p>
            <a:pPr algn="ctr">
              <a:lnSpc>
                <a:spcPct val="100000"/>
              </a:lnSpc>
              <a:spcBef>
                <a:spcPts val="0"/>
              </a:spcBef>
              <a:spcAft>
                <a:spcPts val="0"/>
              </a:spcAft>
            </a:pPr>
            <a:r>
              <a:rPr lang="en-US" sz="3600" dirty="0">
                <a:solidFill>
                  <a:srgbClr val="005773"/>
                </a:solidFill>
                <a:latin typeface="Gotham Rounded Bold" pitchFamily="50" charset="0"/>
              </a:rPr>
              <a:t>NEED</a:t>
            </a:r>
            <a:r>
              <a:rPr lang="en-US" sz="3600" dirty="0">
                <a:solidFill>
                  <a:srgbClr val="16A69C"/>
                </a:solidFill>
                <a:latin typeface="Gotham Rounded Bold" pitchFamily="50" charset="0"/>
              </a:rPr>
              <a:t> </a:t>
            </a:r>
          </a:p>
          <a:p>
            <a:pPr algn="ctr">
              <a:lnSpc>
                <a:spcPct val="100000"/>
              </a:lnSpc>
              <a:spcBef>
                <a:spcPts val="0"/>
              </a:spcBef>
              <a:spcAft>
                <a:spcPts val="0"/>
              </a:spcAft>
            </a:pPr>
            <a:r>
              <a:rPr lang="en-US" sz="2000" dirty="0">
                <a:solidFill>
                  <a:srgbClr val="16A69C"/>
                </a:solidFill>
                <a:latin typeface="Gotham Rounded Bold" pitchFamily="50" charset="0"/>
              </a:rPr>
              <a:t>in your home, as opposed to the things you may </a:t>
            </a:r>
          </a:p>
          <a:p>
            <a:pPr algn="ctr">
              <a:lnSpc>
                <a:spcPct val="100000"/>
              </a:lnSpc>
              <a:spcBef>
                <a:spcPts val="0"/>
              </a:spcBef>
              <a:spcAft>
                <a:spcPts val="0"/>
              </a:spcAft>
            </a:pPr>
            <a:r>
              <a:rPr lang="en-US" sz="3600" dirty="0">
                <a:solidFill>
                  <a:srgbClr val="005773"/>
                </a:solidFill>
                <a:latin typeface="Gotham Rounded Bold" pitchFamily="50" charset="0"/>
              </a:rPr>
              <a:t>WANT</a:t>
            </a:r>
          </a:p>
          <a:p>
            <a:pPr>
              <a:lnSpc>
                <a:spcPct val="100000"/>
              </a:lnSpc>
              <a:spcBef>
                <a:spcPts val="0"/>
              </a:spcBef>
              <a:spcAft>
                <a:spcPts val="0"/>
              </a:spcAft>
            </a:pPr>
            <a:endParaRPr lang="en-US" sz="1600" dirty="0">
              <a:solidFill>
                <a:srgbClr val="002060"/>
              </a:solidFill>
              <a:latin typeface="Gotham Rounded Bold" pitchFamily="50" charset="0"/>
            </a:endParaRPr>
          </a:p>
          <a:p>
            <a:pPr>
              <a:lnSpc>
                <a:spcPct val="100000"/>
              </a:lnSpc>
              <a:spcBef>
                <a:spcPts val="0"/>
              </a:spcBef>
              <a:spcAft>
                <a:spcPts val="0"/>
              </a:spcAft>
            </a:pPr>
            <a:endParaRPr lang="en-US" sz="1600" dirty="0">
              <a:solidFill>
                <a:srgbClr val="002060"/>
              </a:solidFill>
              <a:latin typeface="Gotham Rounded Bold" pitchFamily="50" charset="0"/>
            </a:endParaRPr>
          </a:p>
          <a:p>
            <a:pPr>
              <a:lnSpc>
                <a:spcPct val="100000"/>
              </a:lnSpc>
              <a:spcBef>
                <a:spcPts val="0"/>
              </a:spcBef>
              <a:spcAft>
                <a:spcPts val="0"/>
              </a:spcAft>
            </a:pPr>
            <a:endParaRPr lang="en-US" sz="1600" dirty="0">
              <a:solidFill>
                <a:srgbClr val="002060"/>
              </a:solidFill>
              <a:latin typeface="Gotham Rounded Bold" pitchFamily="50" charset="0"/>
            </a:endParaRPr>
          </a:p>
          <a:p>
            <a:pPr>
              <a:lnSpc>
                <a:spcPct val="200000"/>
              </a:lnSpc>
            </a:pPr>
            <a:endParaRPr lang="en-US" sz="800" dirty="0"/>
          </a:p>
        </p:txBody>
      </p:sp>
      <p:sp>
        <p:nvSpPr>
          <p:cNvPr id="4" name="Rectangle 3">
            <a:extLst>
              <a:ext uri="{FF2B5EF4-FFF2-40B4-BE49-F238E27FC236}">
                <a16:creationId xmlns:a16="http://schemas.microsoft.com/office/drawing/2014/main" id="{378A377A-BD30-4048-836B-2B897BAA26E4}"/>
              </a:ext>
            </a:extLst>
          </p:cNvPr>
          <p:cNvSpPr/>
          <p:nvPr/>
        </p:nvSpPr>
        <p:spPr>
          <a:xfrm>
            <a:off x="1206743" y="5878166"/>
            <a:ext cx="10145469" cy="523220"/>
          </a:xfrm>
          <a:prstGeom prst="rect">
            <a:avLst/>
          </a:prstGeom>
        </p:spPr>
        <p:txBody>
          <a:bodyPr wrap="square">
            <a:spAutoFit/>
          </a:bodyPr>
          <a:lstStyle/>
          <a:p>
            <a:pPr algn="ctr"/>
            <a:r>
              <a:rPr lang="en-US" sz="1400" dirty="0">
                <a:solidFill>
                  <a:srgbClr val="005773"/>
                </a:solidFill>
                <a:latin typeface="Gotham Rounded Book" pitchFamily="50" charset="0"/>
                <a:ea typeface="Calibri" panose="020F0502020204030204" pitchFamily="34" charset="0"/>
                <a:cs typeface="Times New Roman" panose="02020603050405020304" pitchFamily="18" charset="0"/>
              </a:rPr>
              <a:t>Use the Homebuyer Checklist (webinar attachment #3) as a guide for you to list all of your needs before you start looking at homes, and to help you keep track of how each property you look at matches up with your list. </a:t>
            </a:r>
            <a:endParaRPr lang="en-US" sz="1400" dirty="0">
              <a:solidFill>
                <a:srgbClr val="005773"/>
              </a:solidFill>
              <a:latin typeface="Gotham Rounded Book" pitchFamily="50" charset="0"/>
            </a:endParaRPr>
          </a:p>
        </p:txBody>
      </p:sp>
      <p:sp>
        <p:nvSpPr>
          <p:cNvPr id="5" name="TextBox 4">
            <a:extLst>
              <a:ext uri="{FF2B5EF4-FFF2-40B4-BE49-F238E27FC236}">
                <a16:creationId xmlns:a16="http://schemas.microsoft.com/office/drawing/2014/main" id="{EE014500-3C95-4BBE-AE18-0399266BD50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6" name="Picture 5">
            <a:extLst>
              <a:ext uri="{FF2B5EF4-FFF2-40B4-BE49-F238E27FC236}">
                <a16:creationId xmlns:a16="http://schemas.microsoft.com/office/drawing/2014/main" id="{48F4A230-ACA7-4C30-95A4-9B40D0D5D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pic>
        <p:nvPicPr>
          <p:cNvPr id="7" name="Picture 7" descr="iStock-1205739763.jpg">
            <a:extLst>
              <a:ext uri="{FF2B5EF4-FFF2-40B4-BE49-F238E27FC236}">
                <a16:creationId xmlns:a16="http://schemas.microsoft.com/office/drawing/2014/main" id="{7E2EDBAF-744F-45EC-8CA6-166903A70E96}"/>
              </a:ext>
            </a:extLst>
          </p:cNvPr>
          <p:cNvPicPr>
            <a:picLocks noChangeAspect="1"/>
          </p:cNvPicPr>
          <p:nvPr/>
        </p:nvPicPr>
        <p:blipFill rotWithShape="1">
          <a:blip r:embed="rId3"/>
          <a:srcRect l="29093" r="26511" b="-94"/>
          <a:stretch/>
        </p:blipFill>
        <p:spPr>
          <a:xfrm>
            <a:off x="4681268" y="1931885"/>
            <a:ext cx="2534337" cy="3813740"/>
          </a:xfrm>
          <a:prstGeom prst="rect">
            <a:avLst/>
          </a:prstGeom>
        </p:spPr>
      </p:pic>
      <p:sp>
        <p:nvSpPr>
          <p:cNvPr id="8" name="TextBox 7">
            <a:extLst>
              <a:ext uri="{FF2B5EF4-FFF2-40B4-BE49-F238E27FC236}">
                <a16:creationId xmlns:a16="http://schemas.microsoft.com/office/drawing/2014/main" id="{10FF75AC-10CD-4400-843C-D701AB74C631}"/>
              </a:ext>
            </a:extLst>
          </p:cNvPr>
          <p:cNvSpPr txBox="1"/>
          <p:nvPr/>
        </p:nvSpPr>
        <p:spPr>
          <a:xfrm>
            <a:off x="1324154" y="1910032"/>
            <a:ext cx="3354238" cy="36041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Gotham Rounded Book"/>
                <a:cs typeface="Calibri" panose="020F0502020204030204"/>
              </a:rPr>
              <a:t>Wants:</a:t>
            </a:r>
            <a:endParaRPr lang="en-US" b="1">
              <a:latin typeface="Gotham Rounded Book"/>
              <a:cs typeface="Calibri" panose="020F0502020204030204"/>
            </a:endParaRPr>
          </a:p>
          <a:p>
            <a:endParaRPr lang="en-US" dirty="0">
              <a:latin typeface="Gotham Rounded Book"/>
              <a:cs typeface="Calibri" panose="020F0502020204030204"/>
            </a:endParaRPr>
          </a:p>
          <a:p>
            <a:pPr marL="285750" indent="-285750">
              <a:lnSpc>
                <a:spcPct val="150000"/>
              </a:lnSpc>
              <a:buFont typeface="Wingdings"/>
              <a:buChar char="ü"/>
            </a:pPr>
            <a:r>
              <a:rPr lang="en-US">
                <a:latin typeface="Gotham Rounded Book"/>
              </a:rPr>
              <a:t>Granit countertops</a:t>
            </a:r>
            <a:endParaRPr lang="en-US">
              <a:latin typeface="Gotham Rounded Book"/>
              <a:cs typeface="Calibri"/>
            </a:endParaRPr>
          </a:p>
          <a:p>
            <a:pPr marL="285750" indent="-285750">
              <a:lnSpc>
                <a:spcPct val="150000"/>
              </a:lnSpc>
              <a:buFont typeface="Wingdings"/>
              <a:buChar char="ü"/>
            </a:pPr>
            <a:r>
              <a:rPr lang="en-US">
                <a:latin typeface="Gotham Rounded Book"/>
                <a:cs typeface="Calibri"/>
              </a:rPr>
              <a:t>Stainless steel appliances</a:t>
            </a:r>
          </a:p>
          <a:p>
            <a:pPr marL="285750" indent="-285750">
              <a:lnSpc>
                <a:spcPct val="150000"/>
              </a:lnSpc>
              <a:buFont typeface="Wingdings"/>
              <a:buChar char="ü"/>
            </a:pPr>
            <a:r>
              <a:rPr lang="en-US">
                <a:latin typeface="Gotham Rounded Book"/>
                <a:cs typeface="Calibri"/>
              </a:rPr>
              <a:t>Marble in foyer</a:t>
            </a:r>
          </a:p>
          <a:p>
            <a:pPr marL="285750" indent="-285750">
              <a:lnSpc>
                <a:spcPct val="150000"/>
              </a:lnSpc>
              <a:buFont typeface="Wingdings"/>
              <a:buChar char="ü"/>
            </a:pPr>
            <a:r>
              <a:rPr lang="en-US">
                <a:latin typeface="Gotham Rounded Book"/>
                <a:cs typeface="Calibri"/>
              </a:rPr>
              <a:t>In-ground pool</a:t>
            </a:r>
          </a:p>
          <a:p>
            <a:pPr marL="285750" indent="-285750">
              <a:lnSpc>
                <a:spcPct val="150000"/>
              </a:lnSpc>
              <a:buFont typeface="Wingdings"/>
              <a:buChar char="ü"/>
            </a:pPr>
            <a:r>
              <a:rPr lang="en-US">
                <a:latin typeface="Gotham Rounded Book"/>
                <a:cs typeface="Calibri"/>
              </a:rPr>
              <a:t>Lots of land</a:t>
            </a:r>
          </a:p>
          <a:p>
            <a:pPr marL="285750" indent="-285750">
              <a:lnSpc>
                <a:spcPct val="150000"/>
              </a:lnSpc>
              <a:buFont typeface="Wingdings"/>
              <a:buChar char="ü"/>
            </a:pPr>
            <a:r>
              <a:rPr lang="en-US">
                <a:latin typeface="Gotham Rounded Book"/>
                <a:cs typeface="Calibri"/>
              </a:rPr>
              <a:t>Hot tub</a:t>
            </a:r>
          </a:p>
          <a:p>
            <a:pPr marL="285750" indent="-285750">
              <a:lnSpc>
                <a:spcPct val="150000"/>
              </a:lnSpc>
              <a:buFont typeface="Wingdings"/>
              <a:buChar char="ü"/>
            </a:pPr>
            <a:r>
              <a:rPr lang="en-US">
                <a:latin typeface="Gotham Rounded Book"/>
                <a:cs typeface="Calibri"/>
              </a:rPr>
              <a:t>Walk-in closets</a:t>
            </a:r>
            <a:endParaRPr lang="en-US" dirty="0">
              <a:latin typeface="Gotham Rounded Book"/>
              <a:cs typeface="Calibri"/>
            </a:endParaRPr>
          </a:p>
        </p:txBody>
      </p:sp>
      <p:sp>
        <p:nvSpPr>
          <p:cNvPr id="9" name="TextBox 8">
            <a:extLst>
              <a:ext uri="{FF2B5EF4-FFF2-40B4-BE49-F238E27FC236}">
                <a16:creationId xmlns:a16="http://schemas.microsoft.com/office/drawing/2014/main" id="{3C45CD47-1B14-458F-9973-7E01F521CF70}"/>
              </a:ext>
            </a:extLst>
          </p:cNvPr>
          <p:cNvSpPr txBox="1"/>
          <p:nvPr/>
        </p:nvSpPr>
        <p:spPr>
          <a:xfrm>
            <a:off x="7215276" y="1910032"/>
            <a:ext cx="3950898" cy="36041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Gotham Rounded Book"/>
                <a:cs typeface="Calibri" panose="020F0502020204030204"/>
              </a:rPr>
              <a:t>Needs:</a:t>
            </a:r>
            <a:endParaRPr lang="en-US" b="1">
              <a:latin typeface="Gotham Rounded Book"/>
              <a:cs typeface="Calibri" panose="020F0502020204030204"/>
            </a:endParaRPr>
          </a:p>
          <a:p>
            <a:endParaRPr lang="en-US" dirty="0">
              <a:latin typeface="Gotham Rounded Book"/>
              <a:cs typeface="Calibri" panose="020F0502020204030204"/>
            </a:endParaRPr>
          </a:p>
          <a:p>
            <a:pPr marL="285750" indent="-285750">
              <a:lnSpc>
                <a:spcPct val="150000"/>
              </a:lnSpc>
              <a:buFont typeface="Wingdings"/>
              <a:buChar char="ü"/>
            </a:pPr>
            <a:r>
              <a:rPr lang="en-US">
                <a:latin typeface="Gotham Rounded Book"/>
              </a:rPr>
              <a:t>3 bedrooms</a:t>
            </a:r>
            <a:endParaRPr lang="en-US">
              <a:latin typeface="Gotham Rounded Book"/>
              <a:cs typeface="Calibri" panose="020F0502020204030204"/>
            </a:endParaRPr>
          </a:p>
          <a:p>
            <a:pPr marL="285750" indent="-285750">
              <a:lnSpc>
                <a:spcPct val="150000"/>
              </a:lnSpc>
              <a:buFont typeface="Wingdings"/>
              <a:buChar char="ü"/>
            </a:pPr>
            <a:r>
              <a:rPr lang="en-US">
                <a:latin typeface="Gotham Rounded Book"/>
                <a:cs typeface="Calibri" panose="020F0502020204030204"/>
              </a:rPr>
              <a:t>2 bathrooms</a:t>
            </a:r>
          </a:p>
          <a:p>
            <a:pPr marL="285750" indent="-285750">
              <a:lnSpc>
                <a:spcPct val="150000"/>
              </a:lnSpc>
              <a:buFont typeface="Wingdings"/>
              <a:buChar char="ü"/>
            </a:pPr>
            <a:r>
              <a:rPr lang="en-US">
                <a:latin typeface="Gotham Rounded Book"/>
                <a:cs typeface="Calibri" panose="020F0502020204030204"/>
              </a:rPr>
              <a:t>Well-maintained</a:t>
            </a:r>
            <a:endParaRPr lang="en-US" dirty="0">
              <a:latin typeface="Gotham Rounded Book"/>
              <a:cs typeface="Calibri"/>
            </a:endParaRPr>
          </a:p>
          <a:p>
            <a:pPr marL="285750" indent="-285750">
              <a:lnSpc>
                <a:spcPct val="150000"/>
              </a:lnSpc>
              <a:buFont typeface="Wingdings"/>
              <a:buChar char="ü"/>
            </a:pPr>
            <a:r>
              <a:rPr lang="en-US">
                <a:latin typeface="Gotham Rounded Book"/>
                <a:cs typeface="Calibri"/>
              </a:rPr>
              <a:t>Garage</a:t>
            </a:r>
          </a:p>
          <a:p>
            <a:pPr marL="285750" indent="-285750">
              <a:lnSpc>
                <a:spcPct val="150000"/>
              </a:lnSpc>
              <a:buFont typeface="Wingdings"/>
              <a:buChar char="ü"/>
            </a:pPr>
            <a:r>
              <a:rPr lang="en-US">
                <a:latin typeface="Gotham Rounded Book"/>
                <a:cs typeface="Calibri"/>
              </a:rPr>
              <a:t>Good school district</a:t>
            </a:r>
          </a:p>
          <a:p>
            <a:pPr marL="285750" indent="-285750">
              <a:lnSpc>
                <a:spcPct val="150000"/>
              </a:lnSpc>
              <a:buFont typeface="Wingdings"/>
              <a:buChar char="ü"/>
            </a:pPr>
            <a:r>
              <a:rPr lang="en-US">
                <a:latin typeface="Gotham Rounded Book"/>
                <a:cs typeface="Calibri"/>
              </a:rPr>
              <a:t>Close to public transportation</a:t>
            </a:r>
          </a:p>
          <a:p>
            <a:pPr marL="285750" indent="-285750">
              <a:lnSpc>
                <a:spcPct val="150000"/>
              </a:lnSpc>
              <a:buFont typeface="Wingdings"/>
              <a:buChar char="ü"/>
            </a:pPr>
            <a:r>
              <a:rPr lang="en-US">
                <a:latin typeface="Gotham Rounded Book"/>
                <a:cs typeface="Calibri"/>
              </a:rPr>
              <a:t>Short distance to work</a:t>
            </a:r>
            <a:endParaRPr lang="en-US" dirty="0">
              <a:latin typeface="Gotham Rounded Book"/>
              <a:cs typeface="Calibri"/>
            </a:endParaRPr>
          </a:p>
        </p:txBody>
      </p:sp>
    </p:spTree>
    <p:extLst>
      <p:ext uri="{BB962C8B-B14F-4D97-AF65-F5344CB8AC3E}">
        <p14:creationId xmlns:p14="http://schemas.microsoft.com/office/powerpoint/2010/main" val="237368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627C981-16B3-49ED-85C9-565846110F63}"/>
              </a:ext>
            </a:extLst>
          </p:cNvPr>
          <p:cNvGraphicFramePr/>
          <p:nvPr>
            <p:extLst>
              <p:ext uri="{D42A27DB-BD31-4B8C-83A1-F6EECF244321}">
                <p14:modId xmlns:p14="http://schemas.microsoft.com/office/powerpoint/2010/main" val="399924287"/>
              </p:ext>
            </p:extLst>
          </p:nvPr>
        </p:nvGraphicFramePr>
        <p:xfrm>
          <a:off x="8251539" y="960192"/>
          <a:ext cx="3689948" cy="5380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C9BA106-F3D3-4353-A4DC-F71B72DE9C54}"/>
              </a:ext>
            </a:extLst>
          </p:cNvPr>
          <p:cNvSpPr txBox="1"/>
          <p:nvPr/>
        </p:nvSpPr>
        <p:spPr>
          <a:xfrm>
            <a:off x="4694913" y="1307132"/>
            <a:ext cx="3282465" cy="4247317"/>
          </a:xfrm>
          <a:prstGeom prst="rect">
            <a:avLst/>
          </a:prstGeom>
          <a:noFill/>
          <a:ln w="19050">
            <a:solidFill>
              <a:schemeClr val="accent1"/>
            </a:solidFill>
          </a:ln>
        </p:spPr>
        <p:txBody>
          <a:bodyPr wrap="square" rtlCol="0">
            <a:spAutoFit/>
          </a:bodyPr>
          <a:lstStyle/>
          <a:p>
            <a:pPr lvl="0" algn="ctr"/>
            <a:endParaRPr lang="en-US" dirty="0">
              <a:solidFill>
                <a:srgbClr val="002060"/>
              </a:solidFill>
              <a:latin typeface="Gotham Rounded Bold"/>
            </a:endParaRPr>
          </a:p>
          <a:p>
            <a:pPr lvl="0" algn="ctr"/>
            <a:r>
              <a:rPr lang="en-US" dirty="0">
                <a:solidFill>
                  <a:srgbClr val="005773"/>
                </a:solidFill>
                <a:latin typeface="Gotham Rounded Bold"/>
              </a:rPr>
              <a:t>If you’re having a hard time finding a home that meets your needs, consider WHEDA’s…</a:t>
            </a:r>
          </a:p>
          <a:p>
            <a:pPr lvl="0" algn="ctr"/>
            <a:endParaRPr lang="en-US" dirty="0">
              <a:solidFill>
                <a:srgbClr val="005773"/>
              </a:solidFill>
              <a:latin typeface="Gotham Rounded Bold"/>
            </a:endParaRPr>
          </a:p>
          <a:p>
            <a:pPr lvl="0" algn="ctr"/>
            <a:r>
              <a:rPr lang="en-US" sz="3600" dirty="0">
                <a:solidFill>
                  <a:srgbClr val="005773"/>
                </a:solidFill>
                <a:latin typeface="Gotham Rounded Bold"/>
              </a:rPr>
              <a:t> Conventional Homestyle®</a:t>
            </a:r>
          </a:p>
          <a:p>
            <a:pPr lvl="0" algn="ctr"/>
            <a:r>
              <a:rPr lang="en-US" sz="3600" dirty="0">
                <a:solidFill>
                  <a:srgbClr val="005773"/>
                </a:solidFill>
                <a:latin typeface="Gotham Rounded Bold"/>
              </a:rPr>
              <a:t>Renovation</a:t>
            </a:r>
          </a:p>
          <a:p>
            <a:pPr lvl="0" algn="ctr"/>
            <a:endParaRPr lang="en-US" dirty="0">
              <a:solidFill>
                <a:srgbClr val="005773"/>
              </a:solidFill>
              <a:latin typeface="Gotham Rounded Bold"/>
            </a:endParaRPr>
          </a:p>
        </p:txBody>
      </p:sp>
      <p:graphicFrame>
        <p:nvGraphicFramePr>
          <p:cNvPr id="6" name="Diagram 5">
            <a:extLst>
              <a:ext uri="{FF2B5EF4-FFF2-40B4-BE49-F238E27FC236}">
                <a16:creationId xmlns:a16="http://schemas.microsoft.com/office/drawing/2014/main" id="{BB71764D-DF6C-4BBE-B885-30E32866DEEB}"/>
              </a:ext>
            </a:extLst>
          </p:cNvPr>
          <p:cNvGraphicFramePr/>
          <p:nvPr>
            <p:extLst>
              <p:ext uri="{D42A27DB-BD31-4B8C-83A1-F6EECF244321}">
                <p14:modId xmlns:p14="http://schemas.microsoft.com/office/powerpoint/2010/main" val="2235708206"/>
              </p:ext>
            </p:extLst>
          </p:nvPr>
        </p:nvGraphicFramePr>
        <p:xfrm>
          <a:off x="943925" y="122548"/>
          <a:ext cx="10698178" cy="6463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a:extLst>
              <a:ext uri="{FF2B5EF4-FFF2-40B4-BE49-F238E27FC236}">
                <a16:creationId xmlns:a16="http://schemas.microsoft.com/office/drawing/2014/main" id="{0B9D3ADB-3CDC-4FA7-B9A6-39F6EA5435CE}"/>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8" name="Picture 7">
            <a:extLst>
              <a:ext uri="{FF2B5EF4-FFF2-40B4-BE49-F238E27FC236}">
                <a16:creationId xmlns:a16="http://schemas.microsoft.com/office/drawing/2014/main" id="{4B526D64-C56B-42E6-BBFC-00EDC31025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pic>
        <p:nvPicPr>
          <p:cNvPr id="67" name="Picture 67" descr="ContractorWindowRoof (1).jpg">
            <a:extLst>
              <a:ext uri="{FF2B5EF4-FFF2-40B4-BE49-F238E27FC236}">
                <a16:creationId xmlns:a16="http://schemas.microsoft.com/office/drawing/2014/main" id="{63874F88-0203-4493-9447-8B31D20C53D4}"/>
              </a:ext>
            </a:extLst>
          </p:cNvPr>
          <p:cNvPicPr>
            <a:picLocks noChangeAspect="1"/>
          </p:cNvPicPr>
          <p:nvPr/>
        </p:nvPicPr>
        <p:blipFill rotWithShape="1">
          <a:blip r:embed="rId13"/>
          <a:srcRect l="10076" t="415" r="34506" b="-453"/>
          <a:stretch/>
        </p:blipFill>
        <p:spPr>
          <a:xfrm>
            <a:off x="945232" y="1308304"/>
            <a:ext cx="3547680" cy="4251823"/>
          </a:xfrm>
          <a:prstGeom prst="rect">
            <a:avLst/>
          </a:prstGeom>
        </p:spPr>
      </p:pic>
    </p:spTree>
    <p:extLst>
      <p:ext uri="{BB962C8B-B14F-4D97-AF65-F5344CB8AC3E}">
        <p14:creationId xmlns:p14="http://schemas.microsoft.com/office/powerpoint/2010/main" val="4194579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482BB0B-C09D-4D91-9D56-CE4F13D4394B}"/>
              </a:ext>
            </a:extLst>
          </p:cNvPr>
          <p:cNvGraphicFramePr>
            <a:graphicFrameLocks noGrp="1"/>
          </p:cNvGraphicFramePr>
          <p:nvPr>
            <p:extLst>
              <p:ext uri="{D42A27DB-BD31-4B8C-83A1-F6EECF244321}">
                <p14:modId xmlns:p14="http://schemas.microsoft.com/office/powerpoint/2010/main" val="1607934126"/>
              </p:ext>
            </p:extLst>
          </p:nvPr>
        </p:nvGraphicFramePr>
        <p:xfrm>
          <a:off x="1076338" y="1598422"/>
          <a:ext cx="10277462" cy="4883658"/>
        </p:xfrm>
        <a:graphic>
          <a:graphicData uri="http://schemas.openxmlformats.org/drawingml/2006/table">
            <a:tbl>
              <a:tblPr firstRow="1" bandRow="1">
                <a:tableStyleId>{5C22544A-7EE6-4342-B048-85BDC9FD1C3A}</a:tableStyleId>
              </a:tblPr>
              <a:tblGrid>
                <a:gridCol w="2271475">
                  <a:extLst>
                    <a:ext uri="{9D8B030D-6E8A-4147-A177-3AD203B41FA5}">
                      <a16:colId xmlns:a16="http://schemas.microsoft.com/office/drawing/2014/main" val="2873688594"/>
                    </a:ext>
                  </a:extLst>
                </a:gridCol>
                <a:gridCol w="8005987">
                  <a:extLst>
                    <a:ext uri="{9D8B030D-6E8A-4147-A177-3AD203B41FA5}">
                      <a16:colId xmlns:a16="http://schemas.microsoft.com/office/drawing/2014/main" val="1630826710"/>
                    </a:ext>
                  </a:extLst>
                </a:gridCol>
              </a:tblGrid>
              <a:tr h="370840">
                <a:tc>
                  <a:txBody>
                    <a:bodyPr/>
                    <a:lstStyle/>
                    <a:p>
                      <a:r>
                        <a:rPr lang="en-US" sz="1600" dirty="0">
                          <a:solidFill>
                            <a:srgbClr val="000055"/>
                          </a:solidFill>
                          <a:latin typeface="Gotham Rounded Book" pitchFamily="50" charset="0"/>
                        </a:rPr>
                        <a:t>Term</a:t>
                      </a:r>
                    </a:p>
                  </a:txBody>
                  <a:tcPr/>
                </a:tc>
                <a:tc>
                  <a:txBody>
                    <a:bodyPr/>
                    <a:lstStyle/>
                    <a:p>
                      <a:r>
                        <a:rPr lang="en-US" sz="1400" dirty="0">
                          <a:solidFill>
                            <a:srgbClr val="000055"/>
                          </a:solidFill>
                          <a:latin typeface="Gotham Rounded Book" pitchFamily="50" charset="0"/>
                        </a:rPr>
                        <a:t>Definition</a:t>
                      </a:r>
                    </a:p>
                  </a:txBody>
                  <a:tcPr/>
                </a:tc>
                <a:extLst>
                  <a:ext uri="{0D108BD9-81ED-4DB2-BD59-A6C34878D82A}">
                    <a16:rowId xmlns:a16="http://schemas.microsoft.com/office/drawing/2014/main" val="2056061465"/>
                  </a:ext>
                </a:extLst>
              </a:tr>
              <a:tr h="519938">
                <a:tc>
                  <a:txBody>
                    <a:bodyPr/>
                    <a:lstStyle/>
                    <a:p>
                      <a:r>
                        <a:rPr lang="en-US" sz="1400" b="1" dirty="0">
                          <a:solidFill>
                            <a:srgbClr val="FF0000"/>
                          </a:solidFill>
                          <a:latin typeface="Gotham Rounded Book" pitchFamily="50" charset="0"/>
                        </a:rPr>
                        <a:t>Loan to Value (LTV)</a:t>
                      </a:r>
                    </a:p>
                  </a:txBody>
                  <a:tcPr/>
                </a:tc>
                <a:tc>
                  <a:txBody>
                    <a:bodyPr/>
                    <a:lstStyle/>
                    <a:p>
                      <a:r>
                        <a:rPr lang="en-US" sz="1200" dirty="0">
                          <a:solidFill>
                            <a:srgbClr val="000055"/>
                          </a:solidFill>
                          <a:latin typeface="Gotham Rounded Book" pitchFamily="50" charset="0"/>
                        </a:rPr>
                        <a:t>Percentage of mortgage in relation to home value.</a:t>
                      </a:r>
                    </a:p>
                    <a:p>
                      <a:r>
                        <a:rPr lang="en-US" sz="1200" dirty="0">
                          <a:solidFill>
                            <a:srgbClr val="000055"/>
                          </a:solidFill>
                          <a:latin typeface="Gotham Rounded Book" pitchFamily="50" charset="0"/>
                        </a:rPr>
                        <a:t>Example: Value $100,000 Mortgage -  $97,000= 97% LTV</a:t>
                      </a:r>
                    </a:p>
                  </a:txBody>
                  <a:tcPr/>
                </a:tc>
                <a:extLst>
                  <a:ext uri="{0D108BD9-81ED-4DB2-BD59-A6C34878D82A}">
                    <a16:rowId xmlns:a16="http://schemas.microsoft.com/office/drawing/2014/main" val="12135388"/>
                  </a:ext>
                </a:extLst>
              </a:tr>
              <a:tr h="370840">
                <a:tc>
                  <a:txBody>
                    <a:bodyPr/>
                    <a:lstStyle/>
                    <a:p>
                      <a:r>
                        <a:rPr lang="en-US" sz="1400" dirty="0">
                          <a:solidFill>
                            <a:srgbClr val="000055"/>
                          </a:solidFill>
                          <a:latin typeface="Gotham Rounded Book" pitchFamily="50" charset="0"/>
                        </a:rPr>
                        <a:t>Combined Loan to Value (CLTV)</a:t>
                      </a:r>
                    </a:p>
                  </a:txBody>
                  <a:tcPr/>
                </a:tc>
                <a:tc>
                  <a:txBody>
                    <a:bodyPr/>
                    <a:lstStyle/>
                    <a:p>
                      <a:r>
                        <a:rPr lang="en-US" sz="1200" dirty="0">
                          <a:solidFill>
                            <a:srgbClr val="000055"/>
                          </a:solidFill>
                          <a:latin typeface="Gotham Rounded Book" pitchFamily="50" charset="0"/>
                        </a:rPr>
                        <a:t>Percentage of total mortgages in relation to home value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55"/>
                          </a:solidFill>
                          <a:latin typeface="Gotham Rounded Book" pitchFamily="50" charset="0"/>
                        </a:rPr>
                        <a:t>Example:  Value $100,000 -First Mortgage $97,000 -Second Mortgage $3,000 = 97% LTV/100% CLTV</a:t>
                      </a:r>
                    </a:p>
                  </a:txBody>
                  <a:tcPr/>
                </a:tc>
                <a:extLst>
                  <a:ext uri="{0D108BD9-81ED-4DB2-BD59-A6C34878D82A}">
                    <a16:rowId xmlns:a16="http://schemas.microsoft.com/office/drawing/2014/main" val="2621081192"/>
                  </a:ext>
                </a:extLst>
              </a:tr>
              <a:tr h="0">
                <a:tc>
                  <a:txBody>
                    <a:bodyPr/>
                    <a:lstStyle/>
                    <a:p>
                      <a:r>
                        <a:rPr lang="en-US" sz="1400" dirty="0">
                          <a:solidFill>
                            <a:srgbClr val="000055"/>
                          </a:solidFill>
                          <a:latin typeface="Gotham Rounded Book" pitchFamily="50" charset="0"/>
                        </a:rPr>
                        <a:t>High Combined Loan To Value (HCLTV )</a:t>
                      </a:r>
                    </a:p>
                  </a:txBody>
                  <a:tcPr/>
                </a:tc>
                <a:tc>
                  <a:txBody>
                    <a:bodyPr/>
                    <a:lstStyle/>
                    <a:p>
                      <a:r>
                        <a:rPr lang="en-US" sz="1200" dirty="0">
                          <a:solidFill>
                            <a:srgbClr val="000055"/>
                          </a:solidFill>
                          <a:latin typeface="Gotham Rounded Book" pitchFamily="50" charset="0"/>
                        </a:rPr>
                        <a:t>Percentage of total mortgages in relation to home value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55"/>
                          </a:solidFill>
                          <a:latin typeface="Gotham Rounded Book" pitchFamily="50" charset="0"/>
                        </a:rPr>
                        <a:t>Example:  Value $100,000 -First Mortgage $97,000 -Second Mortgage $3,000 = 97% LTV/100% CLTV, additional second mortgage or grant $5,000 = 105% HCLTV</a:t>
                      </a:r>
                    </a:p>
                  </a:txBody>
                  <a:tcPr/>
                </a:tc>
                <a:extLst>
                  <a:ext uri="{0D108BD9-81ED-4DB2-BD59-A6C34878D82A}">
                    <a16:rowId xmlns:a16="http://schemas.microsoft.com/office/drawing/2014/main" val="1328199158"/>
                  </a:ext>
                </a:extLst>
              </a:tr>
              <a:tr h="370840">
                <a:tc rowSpan="2">
                  <a:txBody>
                    <a:bodyPr/>
                    <a:lstStyle/>
                    <a:p>
                      <a:endParaRPr lang="en-US" sz="1400" dirty="0">
                        <a:solidFill>
                          <a:srgbClr val="000055"/>
                        </a:solidFill>
                        <a:latin typeface="Gotham Rounded Book" pitchFamily="50" charset="0"/>
                      </a:endParaRPr>
                    </a:p>
                    <a:p>
                      <a:r>
                        <a:rPr lang="en-US" sz="1500" dirty="0">
                          <a:solidFill>
                            <a:srgbClr val="000055"/>
                          </a:solidFill>
                          <a:latin typeface="Gotham Rounded Book" pitchFamily="50" charset="0"/>
                        </a:rPr>
                        <a:t>Mortgage Insurance</a:t>
                      </a:r>
                    </a:p>
                    <a:p>
                      <a:r>
                        <a:rPr lang="en-US" sz="1400" dirty="0">
                          <a:solidFill>
                            <a:srgbClr val="000055"/>
                          </a:solidFill>
                          <a:latin typeface="Gotham Rounded Book" pitchFamily="50"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55"/>
                          </a:solidFill>
                          <a:latin typeface="Gotham Rounded Book" pitchFamily="50" charset="0"/>
                        </a:rPr>
                        <a:t>Lenders take a risk when loaning money to you to buy a home, and </a:t>
                      </a:r>
                      <a:r>
                        <a:rPr lang="en-US" sz="1200" b="1" dirty="0">
                          <a:solidFill>
                            <a:srgbClr val="000055"/>
                          </a:solidFill>
                          <a:latin typeface="Gotham Rounded Book" pitchFamily="50" charset="0"/>
                        </a:rPr>
                        <a:t>if your LOAN TO VALUE (LTV) exceeds 80% - a type of mortgage insurance will be required</a:t>
                      </a:r>
                      <a:r>
                        <a:rPr lang="en-US" sz="1200" dirty="0">
                          <a:solidFill>
                            <a:srgbClr val="000055"/>
                          </a:solidFill>
                          <a:latin typeface="Gotham Rounded Book" pitchFamily="50" charset="0"/>
                        </a:rPr>
                        <a:t>. </a:t>
                      </a:r>
                    </a:p>
                  </a:txBody>
                  <a:tcPr anchor="ctr"/>
                </a:tc>
                <a:tc>
                  <a:txBody>
                    <a:bodyPr/>
                    <a:lstStyle/>
                    <a:p>
                      <a:r>
                        <a:rPr lang="en-US" sz="1200" dirty="0">
                          <a:solidFill>
                            <a:srgbClr val="000055"/>
                          </a:solidFill>
                          <a:latin typeface="Gotham Rounded Book" pitchFamily="50" charset="0"/>
                        </a:rPr>
                        <a:t> </a:t>
                      </a:r>
                      <a:r>
                        <a:rPr lang="en-US" sz="1200" dirty="0">
                          <a:solidFill>
                            <a:srgbClr val="000055"/>
                          </a:solidFill>
                          <a:latin typeface="Gotham Rounded Bold" pitchFamily="50" charset="0"/>
                        </a:rPr>
                        <a:t>WHEDA ADVANTAGE FHA</a:t>
                      </a:r>
                    </a:p>
                    <a:p>
                      <a:r>
                        <a:rPr lang="en-US" sz="1200" dirty="0">
                          <a:solidFill>
                            <a:srgbClr val="000055"/>
                          </a:solidFill>
                          <a:latin typeface="Gotham Rounded Book" pitchFamily="50" charset="0"/>
                        </a:rPr>
                        <a:t>FHA requires two types of mortgage insurance</a:t>
                      </a:r>
                    </a:p>
                    <a:p>
                      <a:pPr marL="285750" indent="-285750">
                        <a:buFont typeface="Arial" panose="020B0604020202020204" pitchFamily="34" charset="0"/>
                        <a:buChar char="•"/>
                      </a:pPr>
                      <a:r>
                        <a:rPr lang="en-US" sz="1200" dirty="0">
                          <a:solidFill>
                            <a:srgbClr val="000055"/>
                          </a:solidFill>
                          <a:latin typeface="Gotham Rounded Book" pitchFamily="50" charset="0"/>
                        </a:rPr>
                        <a:t>Up Front Mortgage Insurance Premium (UFMIP)</a:t>
                      </a:r>
                    </a:p>
                    <a:p>
                      <a:pPr marL="742950" lvl="1" indent="-285750">
                        <a:buFont typeface="Arial" panose="020B0604020202020204" pitchFamily="34" charset="0"/>
                        <a:buChar char="•"/>
                      </a:pPr>
                      <a:r>
                        <a:rPr lang="en-US" sz="1200" dirty="0">
                          <a:solidFill>
                            <a:srgbClr val="000055"/>
                          </a:solidFill>
                          <a:latin typeface="Gotham Rounded Book" pitchFamily="50" charset="0"/>
                        </a:rPr>
                        <a:t>Currently 1.75% of your first mortgage loan amount</a:t>
                      </a:r>
                    </a:p>
                    <a:p>
                      <a:pPr marL="742950" lvl="1" indent="-285750">
                        <a:buFont typeface="Arial" panose="020B0604020202020204" pitchFamily="34" charset="0"/>
                        <a:buChar char="•"/>
                      </a:pPr>
                      <a:r>
                        <a:rPr lang="en-US" sz="1200" dirty="0">
                          <a:solidFill>
                            <a:srgbClr val="000055"/>
                          </a:solidFill>
                          <a:latin typeface="Gotham Rounded Book" pitchFamily="50" charset="0"/>
                        </a:rPr>
                        <a:t>It can be paid at closing or financed into your loan</a:t>
                      </a:r>
                    </a:p>
                    <a:p>
                      <a:pPr marL="285750" lvl="0" indent="-285750">
                        <a:buFont typeface="Arial" panose="020B0604020202020204" pitchFamily="34" charset="0"/>
                        <a:buChar char="•"/>
                      </a:pPr>
                      <a:r>
                        <a:rPr lang="en-US" sz="1200" dirty="0">
                          <a:solidFill>
                            <a:srgbClr val="000055"/>
                          </a:solidFill>
                          <a:latin typeface="Gotham Rounded Book" pitchFamily="50" charset="0"/>
                        </a:rPr>
                        <a:t>Mortgage Insurance Premium (MIP)</a:t>
                      </a:r>
                    </a:p>
                    <a:p>
                      <a:pPr marL="742950" lvl="1" indent="-285750">
                        <a:buFont typeface="Arial" panose="020B0604020202020204" pitchFamily="34" charset="0"/>
                        <a:buChar char="•"/>
                      </a:pPr>
                      <a:r>
                        <a:rPr lang="en-US" sz="1200" dirty="0">
                          <a:solidFill>
                            <a:srgbClr val="000055"/>
                          </a:solidFill>
                          <a:latin typeface="Gotham Rounded Book" pitchFamily="50" charset="0"/>
                        </a:rPr>
                        <a:t> Calculated at .80% or 85% of your total loan amount divided by twelve</a:t>
                      </a:r>
                    </a:p>
                    <a:p>
                      <a:pPr marL="742950" lvl="1" indent="-285750">
                        <a:buFont typeface="Arial" panose="020B0604020202020204" pitchFamily="34" charset="0"/>
                        <a:buChar char="•"/>
                      </a:pPr>
                      <a:r>
                        <a:rPr lang="en-US" sz="1200" dirty="0">
                          <a:solidFill>
                            <a:srgbClr val="000055"/>
                          </a:solidFill>
                          <a:latin typeface="Gotham Rounded Book" pitchFamily="50" charset="0"/>
                        </a:rPr>
                        <a:t>Paid monthly over the life of your loan.</a:t>
                      </a:r>
                    </a:p>
                  </a:txBody>
                  <a:tcPr/>
                </a:tc>
                <a:extLst>
                  <a:ext uri="{0D108BD9-81ED-4DB2-BD59-A6C34878D82A}">
                    <a16:rowId xmlns:a16="http://schemas.microsoft.com/office/drawing/2014/main" val="2542654502"/>
                  </a:ext>
                </a:extLst>
              </a:tr>
              <a:tr h="370840">
                <a:tc vMerge="1">
                  <a:txBody>
                    <a:bodyPr/>
                    <a:lstStyle/>
                    <a:p>
                      <a:endParaRPr lang="en-US" sz="1600" dirty="0">
                        <a:solidFill>
                          <a:srgbClr val="000055"/>
                        </a:solidFill>
                        <a:latin typeface="Gotham Rounded Book" pitchFamily="5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55"/>
                          </a:solidFill>
                          <a:latin typeface="Gotham Rounded Bold" pitchFamily="50" charset="0"/>
                          <a:ea typeface="+mn-ea"/>
                          <a:cs typeface="+mn-cs"/>
                        </a:rPr>
                        <a:t>WHEDA ADVANTAGE CONVENTIONAL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55"/>
                          </a:solidFill>
                          <a:latin typeface="Gotham Rounded Book" pitchFamily="50" charset="0"/>
                          <a:ea typeface="+mn-ea"/>
                          <a:cs typeface="+mn-cs"/>
                        </a:rPr>
                        <a:t>There are several different types of mortgage insurance for Conventional loans: Monthly, Single premium, Lender paid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55"/>
                          </a:solidFill>
                          <a:latin typeface="Gotham Rounded Book" pitchFamily="50" charset="0"/>
                          <a:ea typeface="+mn-ea"/>
                          <a:cs typeface="+mn-cs"/>
                        </a:rPr>
                        <a:t>The amount of your mortgage insurance depends on your credit score, LTV and loan term</a:t>
                      </a:r>
                    </a:p>
                  </a:txBody>
                  <a:tcPr/>
                </a:tc>
                <a:extLst>
                  <a:ext uri="{0D108BD9-81ED-4DB2-BD59-A6C34878D82A}">
                    <a16:rowId xmlns:a16="http://schemas.microsoft.com/office/drawing/2014/main" val="3484987863"/>
                  </a:ext>
                </a:extLst>
              </a:tr>
              <a:tr h="370840">
                <a:tc>
                  <a:txBody>
                    <a:bodyPr/>
                    <a:lstStyle/>
                    <a:p>
                      <a:r>
                        <a:rPr lang="en-US" sz="1400" b="1" dirty="0">
                          <a:solidFill>
                            <a:srgbClr val="FF0000"/>
                          </a:solidFill>
                          <a:latin typeface="Gotham Rounded Book" pitchFamily="50" charset="0"/>
                        </a:rPr>
                        <a:t>DTI</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55"/>
                          </a:solidFill>
                          <a:latin typeface="Gotham Rounded Book" pitchFamily="50" charset="0"/>
                          <a:ea typeface="+mn-ea"/>
                          <a:cs typeface="+mn-cs"/>
                        </a:rPr>
                        <a:t>Debt to Income Ratio – the percentage of your monthly income that your current debts and your mortgage payment will take up</a:t>
                      </a:r>
                    </a:p>
                  </a:txBody>
                  <a:tcPr/>
                </a:tc>
                <a:extLst>
                  <a:ext uri="{0D108BD9-81ED-4DB2-BD59-A6C34878D82A}">
                    <a16:rowId xmlns:a16="http://schemas.microsoft.com/office/drawing/2014/main" val="1486100577"/>
                  </a:ext>
                </a:extLst>
              </a:tr>
            </a:tbl>
          </a:graphicData>
        </a:graphic>
      </p:graphicFrame>
      <p:sp>
        <p:nvSpPr>
          <p:cNvPr id="3" name="Title 1">
            <a:extLst>
              <a:ext uri="{FF2B5EF4-FFF2-40B4-BE49-F238E27FC236}">
                <a16:creationId xmlns:a16="http://schemas.microsoft.com/office/drawing/2014/main" id="{D98EBE89-96F3-4522-91FF-033234476EE8}"/>
              </a:ext>
            </a:extLst>
          </p:cNvPr>
          <p:cNvSpPr txBox="1">
            <a:spLocks/>
          </p:cNvSpPr>
          <p:nvPr/>
        </p:nvSpPr>
        <p:spPr>
          <a:xfrm>
            <a:off x="838200" y="0"/>
            <a:ext cx="10515600" cy="1181287"/>
          </a:xfrm>
          <a:prstGeom prst="rect">
            <a:avLst/>
          </a:prstGeom>
        </p:spPr>
        <p:txBody>
          <a:bodyPr anchor="ctr" anchorCtr="0">
            <a:normAutofit fontScale="47500" lnSpcReduction="20000"/>
          </a:bodyPr>
          <a:lstStyle>
            <a:lvl1pPr algn="l" defTabSz="914400" rtl="0" eaLnBrk="1" latinLnBrk="0" hangingPunct="1">
              <a:lnSpc>
                <a:spcPct val="90000"/>
              </a:lnSpc>
              <a:spcBef>
                <a:spcPct val="0"/>
              </a:spcBef>
              <a:buNone/>
              <a:defRPr sz="4400" kern="1200">
                <a:solidFill>
                  <a:srgbClr val="16A69C"/>
                </a:solidFill>
                <a:latin typeface="Gotham Rounded Bold"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lang="en-US" sz="3600" b="0" i="0" u="none" strike="noStrike" kern="1200" cap="none" spc="0" normalizeH="0" baseline="0" noProof="0" dirty="0">
                <a:ln>
                  <a:noFill/>
                </a:ln>
                <a:solidFill>
                  <a:srgbClr val="005774"/>
                </a:solidFill>
                <a:effectLst/>
                <a:uLnTx/>
                <a:uFillTx/>
                <a:latin typeface="Gotham Rounded Bold" pitchFamily="50" charset="0"/>
              </a:rPr>
            </a:br>
            <a:r>
              <a:rPr kumimoji="0" lang="en-US" sz="5600" b="0" i="0" u="none" strike="noStrike" kern="1200" cap="none" spc="0" normalizeH="0" baseline="0" noProof="0" dirty="0">
                <a:ln>
                  <a:noFill/>
                </a:ln>
                <a:solidFill>
                  <a:srgbClr val="005774"/>
                </a:solidFill>
                <a:effectLst/>
                <a:uLnTx/>
                <a:uFillTx/>
                <a:latin typeface="Gotham Rounded Bold"/>
              </a:rPr>
              <a:t>Understanding your loan options starts with learning important Mortgage terms</a:t>
            </a:r>
            <a:br>
              <a:rPr lang="en-US" sz="4400" b="0" i="0" u="none" strike="noStrike" kern="1200" cap="none" spc="0" normalizeH="0" baseline="0" noProof="0" dirty="0">
                <a:ln>
                  <a:noFill/>
                </a:ln>
                <a:solidFill>
                  <a:srgbClr val="005774"/>
                </a:solidFill>
                <a:effectLst/>
                <a:uLnTx/>
                <a:uFillTx/>
                <a:latin typeface="Gotham Rounded Bold" pitchFamily="50" charset="0"/>
              </a:rPr>
            </a:br>
            <a:br>
              <a:rPr lang="en-US" sz="2200" b="0" i="0" u="none" strike="noStrike" kern="1200" cap="none" spc="0" normalizeH="0" baseline="0" noProof="0" dirty="0">
                <a:ln>
                  <a:noFill/>
                </a:ln>
                <a:solidFill>
                  <a:srgbClr val="005774"/>
                </a:solidFill>
                <a:effectLst/>
                <a:uLnTx/>
                <a:uFillTx/>
                <a:latin typeface="Gotham Rounded Bold" pitchFamily="50" charset="0"/>
              </a:rPr>
            </a:br>
            <a:endParaRPr lang="en-US" sz="2000" b="0" i="0" u="none" strike="noStrike" kern="1200" cap="none" spc="0" normalizeH="0" baseline="0" noProof="0">
              <a:ln>
                <a:noFill/>
              </a:ln>
              <a:solidFill>
                <a:srgbClr val="005774"/>
              </a:solidFill>
              <a:effectLst/>
              <a:uLnTx/>
              <a:uFillTx/>
              <a:latin typeface="Gotham Rounded Bold" pitchFamily="50" charset="0"/>
            </a:endParaRPr>
          </a:p>
        </p:txBody>
      </p:sp>
      <p:sp>
        <p:nvSpPr>
          <p:cNvPr id="4" name="TextBox 3">
            <a:extLst>
              <a:ext uri="{FF2B5EF4-FFF2-40B4-BE49-F238E27FC236}">
                <a16:creationId xmlns:a16="http://schemas.microsoft.com/office/drawing/2014/main" id="{8E7E932A-6A82-4BE9-9FAA-7D2992554026}"/>
              </a:ext>
            </a:extLst>
          </p:cNvPr>
          <p:cNvSpPr txBox="1"/>
          <p:nvPr/>
        </p:nvSpPr>
        <p:spPr>
          <a:xfrm>
            <a:off x="1787020" y="888899"/>
            <a:ext cx="83695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55"/>
                </a:solidFill>
                <a:effectLst/>
                <a:uLnTx/>
                <a:uFillTx/>
                <a:latin typeface="Gotham Rounded Book" pitchFamily="50" charset="0"/>
                <a:ea typeface="+mn-ea"/>
                <a:cs typeface="+mn-cs"/>
              </a:rPr>
              <a:t>There are terms people in the mortgage industry will use when working with you.  Below are important ones you should know and understand:</a:t>
            </a:r>
          </a:p>
        </p:txBody>
      </p:sp>
    </p:spTree>
    <p:extLst>
      <p:ext uri="{BB962C8B-B14F-4D97-AF65-F5344CB8AC3E}">
        <p14:creationId xmlns:p14="http://schemas.microsoft.com/office/powerpoint/2010/main" val="3138411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D7CD83-D381-44F7-93C3-3F6654401A6B}"/>
              </a:ext>
            </a:extLst>
          </p:cNvPr>
          <p:cNvGraphicFramePr/>
          <p:nvPr/>
        </p:nvGraphicFramePr>
        <p:xfrm>
          <a:off x="838200" y="365126"/>
          <a:ext cx="10515600" cy="539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03ACA57-62E8-4561-9302-C91067284783}"/>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6" name="Picture 5">
            <a:extLst>
              <a:ext uri="{FF2B5EF4-FFF2-40B4-BE49-F238E27FC236}">
                <a16:creationId xmlns:a16="http://schemas.microsoft.com/office/drawing/2014/main" id="{5626C7DC-E6B0-4249-B4A0-31521EF905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graphicFrame>
        <p:nvGraphicFramePr>
          <p:cNvPr id="8" name="Diagram 7">
            <a:extLst>
              <a:ext uri="{FF2B5EF4-FFF2-40B4-BE49-F238E27FC236}">
                <a16:creationId xmlns:a16="http://schemas.microsoft.com/office/drawing/2014/main" id="{36A0E608-EA06-4553-A1F3-315F4759D8A8}"/>
              </a:ext>
            </a:extLst>
          </p:cNvPr>
          <p:cNvGraphicFramePr/>
          <p:nvPr>
            <p:extLst>
              <p:ext uri="{D42A27DB-BD31-4B8C-83A1-F6EECF244321}">
                <p14:modId xmlns:p14="http://schemas.microsoft.com/office/powerpoint/2010/main" val="781132056"/>
              </p:ext>
            </p:extLst>
          </p:nvPr>
        </p:nvGraphicFramePr>
        <p:xfrm>
          <a:off x="746288" y="1213863"/>
          <a:ext cx="11225753" cy="12354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a:extLst>
              <a:ext uri="{FF2B5EF4-FFF2-40B4-BE49-F238E27FC236}">
                <a16:creationId xmlns:a16="http://schemas.microsoft.com/office/drawing/2014/main" id="{DE57CB08-8FC0-434E-B86C-F43C05249476}"/>
              </a:ext>
            </a:extLst>
          </p:cNvPr>
          <p:cNvGraphicFramePr/>
          <p:nvPr>
            <p:extLst>
              <p:ext uri="{D42A27DB-BD31-4B8C-83A1-F6EECF244321}">
                <p14:modId xmlns:p14="http://schemas.microsoft.com/office/powerpoint/2010/main" val="777297267"/>
              </p:ext>
            </p:extLst>
          </p:nvPr>
        </p:nvGraphicFramePr>
        <p:xfrm>
          <a:off x="1045029" y="2874148"/>
          <a:ext cx="10590962" cy="276998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Rectangle 9">
            <a:extLst>
              <a:ext uri="{FF2B5EF4-FFF2-40B4-BE49-F238E27FC236}">
                <a16:creationId xmlns:a16="http://schemas.microsoft.com/office/drawing/2014/main" id="{9457B1D0-8FC3-4BA1-A13A-817D5375F209}"/>
              </a:ext>
            </a:extLst>
          </p:cNvPr>
          <p:cNvSpPr/>
          <p:nvPr/>
        </p:nvSpPr>
        <p:spPr>
          <a:xfrm>
            <a:off x="838201" y="5846543"/>
            <a:ext cx="10515598" cy="646331"/>
          </a:xfrm>
          <a:prstGeom prst="rect">
            <a:avLst/>
          </a:prstGeom>
        </p:spPr>
        <p:txBody>
          <a:bodyPr wrap="square">
            <a:spAutoFit/>
          </a:bodyPr>
          <a:lstStyle/>
          <a:p>
            <a:r>
              <a:rPr lang="en-US" dirty="0">
                <a:latin typeface="Gotham Rounded Book" pitchFamily="50" charset="0"/>
                <a:hlinkClick r:id="rId18"/>
              </a:rPr>
              <a:t>The Consumer Financial Protection Home Loan Toolkit</a:t>
            </a:r>
            <a:r>
              <a:rPr lang="en-US" dirty="0">
                <a:latin typeface="Gotham Rounded Book" pitchFamily="50" charset="0"/>
              </a:rPr>
              <a:t>  can provide you with a lot of useful information on Lender disclosure requirements, and much more!</a:t>
            </a:r>
          </a:p>
        </p:txBody>
      </p:sp>
    </p:spTree>
    <p:extLst>
      <p:ext uri="{BB962C8B-B14F-4D97-AF65-F5344CB8AC3E}">
        <p14:creationId xmlns:p14="http://schemas.microsoft.com/office/powerpoint/2010/main" val="739521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1EFC14-D50D-487A-98EF-FA83694FFF84}"/>
              </a:ext>
            </a:extLst>
          </p:cNvPr>
          <p:cNvSpPr/>
          <p:nvPr/>
        </p:nvSpPr>
        <p:spPr>
          <a:xfrm>
            <a:off x="1033334" y="1541323"/>
            <a:ext cx="3306147" cy="4596130"/>
          </a:xfrm>
          <a:prstGeom prst="rect">
            <a:avLst/>
          </a:prstGeom>
        </p:spPr>
        <p:txBody>
          <a:bodyPr wrap="square">
            <a:spAutoFit/>
          </a:bodyPr>
          <a:lstStyle/>
          <a:p>
            <a:pPr>
              <a:spcBef>
                <a:spcPts val="1125"/>
              </a:spcBef>
              <a:spcAft>
                <a:spcPts val="1125"/>
              </a:spcAft>
            </a:pPr>
            <a:r>
              <a:rPr lang="en-US" sz="1600" dirty="0">
                <a:solidFill>
                  <a:srgbClr val="005773"/>
                </a:solidFill>
                <a:latin typeface="Gotham Rounded Book" pitchFamily="50" charset="0"/>
                <a:ea typeface="Times New Roman" panose="02020603050405020304" pitchFamily="18" charset="0"/>
              </a:rPr>
              <a:t>Your lender will provide you with the Loan Estimate once you have a property address and a final Closing Disclosure detailing your fees. </a:t>
            </a:r>
          </a:p>
          <a:p>
            <a:pPr>
              <a:spcBef>
                <a:spcPts val="1125"/>
              </a:spcBef>
              <a:spcAft>
                <a:spcPts val="1125"/>
              </a:spcAft>
            </a:pPr>
            <a:r>
              <a:rPr lang="en-US" sz="1600" dirty="0">
                <a:solidFill>
                  <a:srgbClr val="005773"/>
                </a:solidFill>
                <a:latin typeface="Gotham Rounded Book" pitchFamily="50" charset="0"/>
                <a:ea typeface="Times New Roman" panose="02020603050405020304" pitchFamily="18" charset="0"/>
              </a:rPr>
              <a:t>You should get three business days to review your Closing Disclosure and ask questions before you close on a mortgage.</a:t>
            </a:r>
          </a:p>
          <a:p>
            <a:pPr>
              <a:spcBef>
                <a:spcPts val="1125"/>
              </a:spcBef>
              <a:spcAft>
                <a:spcPts val="1125"/>
              </a:spcAft>
            </a:pPr>
            <a:r>
              <a:rPr lang="en-US" sz="1600" dirty="0">
                <a:solidFill>
                  <a:srgbClr val="005773"/>
                </a:solidFill>
                <a:latin typeface="Gotham Rounded Book" pitchFamily="50" charset="0"/>
              </a:rPr>
              <a:t>On closing day, all parties will sign papers officially sealing the deal, to transfer ownership of the property to you.  Other important documents you’ll see at closing include:</a:t>
            </a:r>
          </a:p>
        </p:txBody>
      </p:sp>
      <p:sp>
        <p:nvSpPr>
          <p:cNvPr id="3" name="Title 1">
            <a:extLst>
              <a:ext uri="{FF2B5EF4-FFF2-40B4-BE49-F238E27FC236}">
                <a16:creationId xmlns:a16="http://schemas.microsoft.com/office/drawing/2014/main" id="{B200084C-E55C-4DBF-B5F8-2CCEC2BC795F}"/>
              </a:ext>
            </a:extLst>
          </p:cNvPr>
          <p:cNvSpPr txBox="1">
            <a:spLocks/>
          </p:cNvSpPr>
          <p:nvPr/>
        </p:nvSpPr>
        <p:spPr>
          <a:xfrm>
            <a:off x="932128" y="0"/>
            <a:ext cx="10515600" cy="1181287"/>
          </a:xfrm>
          <a:prstGeom prst="rect">
            <a:avLst/>
          </a:prstGeom>
        </p:spPr>
        <p:txBody>
          <a:bodyPr anchor="ctr" anchorCtr="0">
            <a:normAutofit fontScale="92500" lnSpcReduction="10000"/>
          </a:bodyPr>
          <a:lstStyle>
            <a:lvl1pPr algn="l" defTabSz="914400" rtl="0" eaLnBrk="1" latinLnBrk="0" hangingPunct="1">
              <a:lnSpc>
                <a:spcPct val="90000"/>
              </a:lnSpc>
              <a:spcBef>
                <a:spcPct val="0"/>
              </a:spcBef>
              <a:buNone/>
              <a:defRPr sz="4400" kern="1200">
                <a:solidFill>
                  <a:srgbClr val="16A69C"/>
                </a:solidFill>
                <a:latin typeface="Gotham Rounded Bold" pitchFamily="50" charset="0"/>
                <a:ea typeface="+mj-ea"/>
                <a:cs typeface="+mj-cs"/>
              </a:defRPr>
            </a:lvl1pPr>
          </a:lstStyle>
          <a:p>
            <a:br>
              <a:rPr lang="en-US" sz="3600" dirty="0">
                <a:solidFill>
                  <a:srgbClr val="005774"/>
                </a:solidFill>
              </a:rPr>
            </a:br>
            <a:r>
              <a:rPr lang="en-US" sz="3900" dirty="0">
                <a:solidFill>
                  <a:srgbClr val="005774"/>
                </a:solidFill>
                <a:latin typeface="Gotham Rounded Bold"/>
              </a:rPr>
              <a:t>What to expect at closing</a:t>
            </a:r>
            <a:br>
              <a:rPr lang="en-US" sz="2200" dirty="0">
                <a:solidFill>
                  <a:srgbClr val="005774"/>
                </a:solidFill>
              </a:rPr>
            </a:br>
            <a:endParaRPr lang="en-US" sz="2000">
              <a:solidFill>
                <a:srgbClr val="005774"/>
              </a:solidFill>
            </a:endParaRPr>
          </a:p>
        </p:txBody>
      </p:sp>
      <p:graphicFrame>
        <p:nvGraphicFramePr>
          <p:cNvPr id="5" name="Content Placeholder 3">
            <a:extLst>
              <a:ext uri="{FF2B5EF4-FFF2-40B4-BE49-F238E27FC236}">
                <a16:creationId xmlns:a16="http://schemas.microsoft.com/office/drawing/2014/main" id="{327E9D9A-0366-4762-9F25-4276FA1997F1}"/>
              </a:ext>
            </a:extLst>
          </p:cNvPr>
          <p:cNvGraphicFramePr>
            <a:graphicFrameLocks/>
          </p:cNvGraphicFramePr>
          <p:nvPr>
            <p:extLst>
              <p:ext uri="{D42A27DB-BD31-4B8C-83A1-F6EECF244321}">
                <p14:modId xmlns:p14="http://schemas.microsoft.com/office/powerpoint/2010/main" val="4165590777"/>
              </p:ext>
            </p:extLst>
          </p:nvPr>
        </p:nvGraphicFramePr>
        <p:xfrm>
          <a:off x="4821888" y="1541323"/>
          <a:ext cx="6468153" cy="4322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082CD375-8549-43AA-80FB-C5AF4B27C0D1}"/>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7" name="Picture 6">
            <a:extLst>
              <a:ext uri="{FF2B5EF4-FFF2-40B4-BE49-F238E27FC236}">
                <a16:creationId xmlns:a16="http://schemas.microsoft.com/office/drawing/2014/main" id="{CFAABE2A-FA97-404D-A8CB-BF3056B5C8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spTree>
    <p:extLst>
      <p:ext uri="{BB962C8B-B14F-4D97-AF65-F5344CB8AC3E}">
        <p14:creationId xmlns:p14="http://schemas.microsoft.com/office/powerpoint/2010/main" val="1449938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3D26DAFA-701F-44AA-9CF8-8DFA9CA2F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109147"/>
            <a:ext cx="380358" cy="581810"/>
          </a:xfrm>
          <a:prstGeom prst="rect">
            <a:avLst/>
          </a:prstGeom>
        </p:spPr>
      </p:pic>
      <p:graphicFrame>
        <p:nvGraphicFramePr>
          <p:cNvPr id="8" name="Diagram 7">
            <a:extLst>
              <a:ext uri="{FF2B5EF4-FFF2-40B4-BE49-F238E27FC236}">
                <a16:creationId xmlns:a16="http://schemas.microsoft.com/office/drawing/2014/main" id="{FED337FA-07E4-4E4F-A426-D68E8FF6CDB8}"/>
              </a:ext>
            </a:extLst>
          </p:cNvPr>
          <p:cNvGraphicFramePr/>
          <p:nvPr>
            <p:extLst>
              <p:ext uri="{D42A27DB-BD31-4B8C-83A1-F6EECF244321}">
                <p14:modId xmlns:p14="http://schemas.microsoft.com/office/powerpoint/2010/main" val="3759956308"/>
              </p:ext>
            </p:extLst>
          </p:nvPr>
        </p:nvGraphicFramePr>
        <p:xfrm>
          <a:off x="1077182" y="2990094"/>
          <a:ext cx="10188225" cy="3108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itle 1">
            <a:extLst>
              <a:ext uri="{FF2B5EF4-FFF2-40B4-BE49-F238E27FC236}">
                <a16:creationId xmlns:a16="http://schemas.microsoft.com/office/drawing/2014/main" id="{6092CE94-ADEA-44AE-9358-271770D880A9}"/>
              </a:ext>
            </a:extLst>
          </p:cNvPr>
          <p:cNvSpPr txBox="1">
            <a:spLocks/>
          </p:cNvSpPr>
          <p:nvPr/>
        </p:nvSpPr>
        <p:spPr>
          <a:xfrm>
            <a:off x="2336370" y="472339"/>
            <a:ext cx="10515600" cy="138854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a:solidFill>
                  <a:srgbClr val="005674"/>
                </a:solidFill>
                <a:latin typeface="Gotham Rounded Bold"/>
              </a:rPr>
              <a:t>STEP 6: Become a Homeowner</a:t>
            </a:r>
            <a:endParaRPr lang="en-US" sz="4000">
              <a:latin typeface="Gotham Rounded Bold"/>
            </a:endParaRPr>
          </a:p>
        </p:txBody>
      </p:sp>
      <p:pic>
        <p:nvPicPr>
          <p:cNvPr id="25" name="Picture 25" descr="6StepHOMEownrICON.png">
            <a:extLst>
              <a:ext uri="{FF2B5EF4-FFF2-40B4-BE49-F238E27FC236}">
                <a16:creationId xmlns:a16="http://schemas.microsoft.com/office/drawing/2014/main" id="{B7BB517A-7623-46FD-9C07-4EB6B1C1C5F8}"/>
              </a:ext>
            </a:extLst>
          </p:cNvPr>
          <p:cNvPicPr>
            <a:picLocks noChangeAspect="1"/>
          </p:cNvPicPr>
          <p:nvPr/>
        </p:nvPicPr>
        <p:blipFill>
          <a:blip r:embed="rId8"/>
          <a:stretch>
            <a:fillRect/>
          </a:stretch>
        </p:blipFill>
        <p:spPr>
          <a:xfrm>
            <a:off x="991892" y="73595"/>
            <a:ext cx="1193371" cy="1318691"/>
          </a:xfrm>
          <a:prstGeom prst="rect">
            <a:avLst/>
          </a:prstGeom>
        </p:spPr>
      </p:pic>
      <p:sp>
        <p:nvSpPr>
          <p:cNvPr id="2" name="Rectangle 1">
            <a:extLst>
              <a:ext uri="{FF2B5EF4-FFF2-40B4-BE49-F238E27FC236}">
                <a16:creationId xmlns:a16="http://schemas.microsoft.com/office/drawing/2014/main" id="{563A4C59-FE08-4C71-9CE7-A401DA869057}"/>
              </a:ext>
            </a:extLst>
          </p:cNvPr>
          <p:cNvSpPr/>
          <p:nvPr/>
        </p:nvSpPr>
        <p:spPr>
          <a:xfrm>
            <a:off x="1077182" y="1612684"/>
            <a:ext cx="10188225" cy="923330"/>
          </a:xfrm>
          <a:prstGeom prst="rect">
            <a:avLst/>
          </a:prstGeom>
        </p:spPr>
        <p:txBody>
          <a:bodyPr/>
          <a:lstStyle/>
          <a:p>
            <a:pPr lvl="0">
              <a:buChar char="•"/>
            </a:pPr>
            <a:r>
              <a:rPr lang="en-US" sz="1400" b="0" i="0" dirty="0">
                <a:latin typeface="Gotham Rounded Book" pitchFamily="50" charset="0"/>
              </a:rPr>
              <a:t>With closing done, you are now officially a homeowner. </a:t>
            </a:r>
            <a:endParaRPr lang="en-US" sz="1400" dirty="0">
              <a:latin typeface="Gotham Rounded Book" pitchFamily="50" charset="0"/>
            </a:endParaRPr>
          </a:p>
          <a:p>
            <a:pPr lvl="0">
              <a:buChar char="•"/>
            </a:pPr>
            <a:r>
              <a:rPr lang="en-US" sz="1400" b="0" i="0" dirty="0">
                <a:latin typeface="Gotham Rounded Book" pitchFamily="50" charset="0"/>
              </a:rPr>
              <a:t>Purchasing a home with a WHEDA mortgage makes you part of our community, </a:t>
            </a:r>
            <a:endParaRPr lang="en-US" sz="1400" dirty="0">
              <a:latin typeface="Gotham Rounded Book" pitchFamily="50" charset="0"/>
            </a:endParaRPr>
          </a:p>
          <a:p>
            <a:pPr lvl="0">
              <a:buChar char="•"/>
            </a:pPr>
            <a:r>
              <a:rPr lang="en-US" sz="1400" b="0" i="0" dirty="0">
                <a:latin typeface="Gotham Rounded Book" pitchFamily="50" charset="0"/>
              </a:rPr>
              <a:t>where you have access to other WHEDA homeowner benefits. </a:t>
            </a:r>
            <a:endParaRPr lang="en-US" sz="1400" dirty="0">
              <a:latin typeface="Gotham Rounded Book" pitchFamily="50" charset="0"/>
            </a:endParaRPr>
          </a:p>
        </p:txBody>
      </p:sp>
    </p:spTree>
    <p:extLst>
      <p:ext uri="{BB962C8B-B14F-4D97-AF65-F5344CB8AC3E}">
        <p14:creationId xmlns:p14="http://schemas.microsoft.com/office/powerpoint/2010/main" val="367574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15EB81-ABA0-4FD1-B434-B2993E151171}"/>
              </a:ext>
            </a:extLst>
          </p:cNvPr>
          <p:cNvSpPr/>
          <p:nvPr/>
        </p:nvSpPr>
        <p:spPr>
          <a:xfrm>
            <a:off x="1227055" y="951056"/>
            <a:ext cx="9737889" cy="954107"/>
          </a:xfrm>
          <a:prstGeom prst="rect">
            <a:avLst/>
          </a:prstGeom>
        </p:spPr>
        <p:txBody>
          <a:bodyPr wrap="square">
            <a:spAutoFit/>
          </a:bodyPr>
          <a:lstStyle/>
          <a:p>
            <a:pPr algn="ctr"/>
            <a:r>
              <a:rPr lang="en-US" sz="2800" dirty="0">
                <a:solidFill>
                  <a:srgbClr val="005773"/>
                </a:solidFill>
                <a:latin typeface="Gotham Rounded Bold" pitchFamily="50" charset="0"/>
              </a:rPr>
              <a:t>Your journey is complete!  </a:t>
            </a:r>
          </a:p>
          <a:p>
            <a:pPr algn="ctr"/>
            <a:r>
              <a:rPr lang="en-US" sz="2800" dirty="0">
                <a:solidFill>
                  <a:srgbClr val="005773"/>
                </a:solidFill>
                <a:latin typeface="Gotham Rounded Bold" pitchFamily="50" charset="0"/>
              </a:rPr>
              <a:t>Congratulations - - you are a HOMEOWNER!  </a:t>
            </a:r>
            <a:endParaRPr lang="en-US" sz="2800" b="1" dirty="0">
              <a:solidFill>
                <a:srgbClr val="005773"/>
              </a:solidFill>
              <a:latin typeface="Gotham Rounded Bold" pitchFamily="50" charset="0"/>
            </a:endParaRPr>
          </a:p>
        </p:txBody>
      </p:sp>
      <p:sp>
        <p:nvSpPr>
          <p:cNvPr id="4" name="TextBox 3">
            <a:extLst>
              <a:ext uri="{FF2B5EF4-FFF2-40B4-BE49-F238E27FC236}">
                <a16:creationId xmlns:a16="http://schemas.microsoft.com/office/drawing/2014/main" id="{A4FE7817-F52D-4A9D-8ED0-A10D3DC2172F}"/>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13285E0C-A8A2-4EBD-A370-D7F4B0B4B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pic>
        <p:nvPicPr>
          <p:cNvPr id="10" name="Picture 10" descr="WomanDogLivingRoom (1).jpg">
            <a:extLst>
              <a:ext uri="{FF2B5EF4-FFF2-40B4-BE49-F238E27FC236}">
                <a16:creationId xmlns:a16="http://schemas.microsoft.com/office/drawing/2014/main" id="{A7D60F57-F721-4458-9674-B51BE1D9D3F3}"/>
              </a:ext>
            </a:extLst>
          </p:cNvPr>
          <p:cNvPicPr>
            <a:picLocks noChangeAspect="1"/>
          </p:cNvPicPr>
          <p:nvPr/>
        </p:nvPicPr>
        <p:blipFill rotWithShape="1">
          <a:blip r:embed="rId3"/>
          <a:srcRect l="23046" t="-412" r="32300" b="419"/>
          <a:stretch/>
        </p:blipFill>
        <p:spPr>
          <a:xfrm>
            <a:off x="1791979" y="1975653"/>
            <a:ext cx="2869228" cy="4281670"/>
          </a:xfrm>
          <a:prstGeom prst="rect">
            <a:avLst/>
          </a:prstGeom>
        </p:spPr>
      </p:pic>
      <p:pic>
        <p:nvPicPr>
          <p:cNvPr id="11" name="Picture 11" descr="AsianWomanHouseDoor (1).jpg">
            <a:extLst>
              <a:ext uri="{FF2B5EF4-FFF2-40B4-BE49-F238E27FC236}">
                <a16:creationId xmlns:a16="http://schemas.microsoft.com/office/drawing/2014/main" id="{9957FF97-583C-444B-8C52-0F529983CA9A}"/>
              </a:ext>
            </a:extLst>
          </p:cNvPr>
          <p:cNvPicPr>
            <a:picLocks noChangeAspect="1"/>
          </p:cNvPicPr>
          <p:nvPr/>
        </p:nvPicPr>
        <p:blipFill rotWithShape="1">
          <a:blip r:embed="rId4"/>
          <a:srcRect l="16545" t="-229" r="38453" b="82"/>
          <a:stretch/>
        </p:blipFill>
        <p:spPr>
          <a:xfrm>
            <a:off x="4659390" y="1981777"/>
            <a:ext cx="2877670" cy="4282910"/>
          </a:xfrm>
          <a:prstGeom prst="rect">
            <a:avLst/>
          </a:prstGeom>
        </p:spPr>
      </p:pic>
      <p:pic>
        <p:nvPicPr>
          <p:cNvPr id="12" name="Picture 12" descr="WFamilyChickenRural (1).jpg">
            <a:extLst>
              <a:ext uri="{FF2B5EF4-FFF2-40B4-BE49-F238E27FC236}">
                <a16:creationId xmlns:a16="http://schemas.microsoft.com/office/drawing/2014/main" id="{0CE2F0B3-0C6D-45E5-867D-BC75A97B39EC}"/>
              </a:ext>
            </a:extLst>
          </p:cNvPr>
          <p:cNvPicPr>
            <a:picLocks noChangeAspect="1"/>
          </p:cNvPicPr>
          <p:nvPr/>
        </p:nvPicPr>
        <p:blipFill rotWithShape="1">
          <a:blip r:embed="rId5"/>
          <a:srcRect l="35191" t="362" r="19932" b="-494"/>
          <a:stretch/>
        </p:blipFill>
        <p:spPr>
          <a:xfrm>
            <a:off x="7537283" y="2013128"/>
            <a:ext cx="2867762" cy="4278852"/>
          </a:xfrm>
          <a:prstGeom prst="rect">
            <a:avLst/>
          </a:prstGeom>
        </p:spPr>
      </p:pic>
    </p:spTree>
    <p:extLst>
      <p:ext uri="{BB962C8B-B14F-4D97-AF65-F5344CB8AC3E}">
        <p14:creationId xmlns:p14="http://schemas.microsoft.com/office/powerpoint/2010/main" val="1045794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8821-7E6F-4B99-BF4C-753EF95E834B}"/>
              </a:ext>
            </a:extLst>
          </p:cNvPr>
          <p:cNvSpPr>
            <a:spLocks noGrp="1"/>
          </p:cNvSpPr>
          <p:nvPr>
            <p:ph type="title"/>
          </p:nvPr>
        </p:nvSpPr>
        <p:spPr>
          <a:xfrm>
            <a:off x="838200" y="365125"/>
            <a:ext cx="10515600" cy="633251"/>
          </a:xfrm>
        </p:spPr>
        <p:txBody>
          <a:bodyPr>
            <a:normAutofit fontScale="90000"/>
          </a:bodyPr>
          <a:lstStyle/>
          <a:p>
            <a:r>
              <a:rPr lang="en-US" b="1" dirty="0">
                <a:solidFill>
                  <a:srgbClr val="005774"/>
                </a:solidFill>
                <a:latin typeface="Gotham Rounded Bold"/>
              </a:rPr>
              <a:t>Helpful Resources</a:t>
            </a:r>
          </a:p>
        </p:txBody>
      </p:sp>
      <p:sp>
        <p:nvSpPr>
          <p:cNvPr id="3" name="TextBox 2">
            <a:extLst>
              <a:ext uri="{FF2B5EF4-FFF2-40B4-BE49-F238E27FC236}">
                <a16:creationId xmlns:a16="http://schemas.microsoft.com/office/drawing/2014/main" id="{6A6CB378-C68A-4A11-A50B-C5A5BCB64AD0}"/>
              </a:ext>
            </a:extLst>
          </p:cNvPr>
          <p:cNvSpPr txBox="1"/>
          <p:nvPr/>
        </p:nvSpPr>
        <p:spPr>
          <a:xfrm>
            <a:off x="1319722" y="2866027"/>
            <a:ext cx="10702212" cy="2308324"/>
          </a:xfrm>
          <a:prstGeom prst="rect">
            <a:avLst/>
          </a:prstGeom>
          <a:noFill/>
        </p:spPr>
        <p:txBody>
          <a:bodyPr wrap="square" rtlCol="0">
            <a:spAutoFit/>
          </a:bodyPr>
          <a:lstStyle/>
          <a:p>
            <a:pPr marL="342900" indent="-342900">
              <a:buFont typeface="+mj-lt"/>
              <a:buAutoNum type="arabicPeriod"/>
            </a:pPr>
            <a:r>
              <a:rPr lang="en-US" sz="2400" dirty="0">
                <a:latin typeface="Gotham Rounded Book" pitchFamily="50" charset="0"/>
                <a:hlinkClick r:id="rId2"/>
              </a:rPr>
              <a:t>Home Buyer Education Providers</a:t>
            </a:r>
            <a:endParaRPr lang="en-US" sz="2400" dirty="0">
              <a:latin typeface="Gotham Rounded Book" pitchFamily="50" charset="0"/>
            </a:endParaRPr>
          </a:p>
          <a:p>
            <a:pPr marL="342900" indent="-342900">
              <a:buFont typeface="+mj-lt"/>
              <a:buAutoNum type="arabicPeriod"/>
            </a:pPr>
            <a:r>
              <a:rPr lang="en-US" sz="2400" dirty="0">
                <a:latin typeface="Gotham Rounded Book" pitchFamily="50" charset="0"/>
                <a:hlinkClick r:id="rId2"/>
              </a:rPr>
              <a:t>Landlord Education Providers</a:t>
            </a:r>
            <a:endParaRPr lang="en-US" sz="2400" dirty="0">
              <a:latin typeface="Gotham Rounded Book" pitchFamily="50" charset="0"/>
            </a:endParaRPr>
          </a:p>
          <a:p>
            <a:pPr marL="342900" indent="-342900">
              <a:buFont typeface="+mj-lt"/>
              <a:buAutoNum type="arabicPeriod"/>
            </a:pPr>
            <a:r>
              <a:rPr lang="en-US" sz="2400" dirty="0">
                <a:latin typeface="Gotham Rounded Book" pitchFamily="50" charset="0"/>
                <a:hlinkClick r:id="rId2"/>
              </a:rPr>
              <a:t>Consumer Financial Protection Home Loan Toolkit</a:t>
            </a:r>
            <a:endParaRPr lang="en-US" sz="2400" dirty="0">
              <a:latin typeface="Gotham Rounded Book" pitchFamily="50" charset="0"/>
            </a:endParaRPr>
          </a:p>
          <a:p>
            <a:pPr marL="342900" indent="-342900">
              <a:buFont typeface="+mj-lt"/>
              <a:buAutoNum type="arabicPeriod"/>
            </a:pPr>
            <a:r>
              <a:rPr lang="en-US" sz="2400" dirty="0">
                <a:latin typeface="Gotham Rounded Book" pitchFamily="50" charset="0"/>
                <a:hlinkClick r:id="rId3"/>
              </a:rPr>
              <a:t>Down Payment Resource</a:t>
            </a:r>
            <a:endParaRPr lang="en-US" sz="2400" dirty="0">
              <a:latin typeface="Gotham Rounded Book" pitchFamily="50" charset="0"/>
            </a:endParaRPr>
          </a:p>
          <a:p>
            <a:pPr marL="342900" indent="-342900">
              <a:buFont typeface="+mj-lt"/>
              <a:buAutoNum type="arabicPeriod"/>
            </a:pPr>
            <a:r>
              <a:rPr lang="en-US" sz="2400" dirty="0">
                <a:latin typeface="Gotham Rounded Book" pitchFamily="50" charset="0"/>
                <a:hlinkClick r:id="rId4"/>
              </a:rPr>
              <a:t>Find a WHEDA Lender</a:t>
            </a:r>
            <a:endParaRPr lang="en-US" sz="2400" dirty="0">
              <a:latin typeface="Gotham Rounded Book" pitchFamily="50" charset="0"/>
            </a:endParaRPr>
          </a:p>
          <a:p>
            <a:pPr marL="342900" indent="-342900">
              <a:buFont typeface="+mj-lt"/>
              <a:buAutoNum type="arabicPeriod"/>
            </a:pPr>
            <a:r>
              <a:rPr lang="en-US" sz="2400" dirty="0">
                <a:latin typeface="Gotham Rounded Book" pitchFamily="50" charset="0"/>
                <a:hlinkClick r:id="rId5"/>
              </a:rPr>
              <a:t>National Council of State Housing Agencies Resource Center</a:t>
            </a:r>
            <a:endParaRPr lang="en-US" sz="2400" dirty="0">
              <a:latin typeface="Gotham Rounded Book" pitchFamily="50" charset="0"/>
            </a:endParaRPr>
          </a:p>
        </p:txBody>
      </p:sp>
      <p:graphicFrame>
        <p:nvGraphicFramePr>
          <p:cNvPr id="5" name="Diagram 4">
            <a:extLst>
              <a:ext uri="{FF2B5EF4-FFF2-40B4-BE49-F238E27FC236}">
                <a16:creationId xmlns:a16="http://schemas.microsoft.com/office/drawing/2014/main" id="{92A36A38-76B8-41ED-9523-6138D27827A3}"/>
              </a:ext>
            </a:extLst>
          </p:cNvPr>
          <p:cNvGraphicFramePr/>
          <p:nvPr>
            <p:extLst>
              <p:ext uri="{D42A27DB-BD31-4B8C-83A1-F6EECF244321}">
                <p14:modId xmlns:p14="http://schemas.microsoft.com/office/powerpoint/2010/main" val="2106341874"/>
              </p:ext>
            </p:extLst>
          </p:nvPr>
        </p:nvGraphicFramePr>
        <p:xfrm>
          <a:off x="1188098" y="1144419"/>
          <a:ext cx="10165702" cy="9843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5">
            <a:extLst>
              <a:ext uri="{FF2B5EF4-FFF2-40B4-BE49-F238E27FC236}">
                <a16:creationId xmlns:a16="http://schemas.microsoft.com/office/drawing/2014/main" id="{50C1DFED-E8D2-4043-AD8C-5FD438F38A62}"/>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7" name="Picture 6">
            <a:extLst>
              <a:ext uri="{FF2B5EF4-FFF2-40B4-BE49-F238E27FC236}">
                <a16:creationId xmlns:a16="http://schemas.microsoft.com/office/drawing/2014/main" id="{42B55617-D019-4385-ABA1-420474C1AA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spTree>
    <p:extLst>
      <p:ext uri="{BB962C8B-B14F-4D97-AF65-F5344CB8AC3E}">
        <p14:creationId xmlns:p14="http://schemas.microsoft.com/office/powerpoint/2010/main" val="1646120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3E3E74-F1D7-446D-9971-74C6092D3358}"/>
              </a:ext>
            </a:extLst>
          </p:cNvPr>
          <p:cNvSpPr txBox="1">
            <a:spLocks/>
          </p:cNvSpPr>
          <p:nvPr/>
        </p:nvSpPr>
        <p:spPr>
          <a:xfrm>
            <a:off x="806492" y="198227"/>
            <a:ext cx="11324492" cy="451174"/>
          </a:xfrm>
          <a:prstGeom prst="rect">
            <a:avLst/>
          </a:prstGeom>
        </p:spPr>
        <p:txBody>
          <a:bodyPr anchor="t">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200" b="1" i="0" u="none" strike="noStrike" kern="1200" cap="none" spc="0" normalizeH="0" baseline="0" noProof="0" dirty="0">
                <a:ln>
                  <a:noFill/>
                </a:ln>
                <a:solidFill>
                  <a:srgbClr val="005774"/>
                </a:solidFill>
                <a:effectLst/>
                <a:uLnTx/>
                <a:uFillTx/>
                <a:latin typeface="Gotham Rounded Bold"/>
              </a:rPr>
              <a:t>Where to find all the information we covered today</a:t>
            </a:r>
            <a:br>
              <a:rPr lang="en-US" sz="1800" b="0" i="0" u="none" strike="noStrike" kern="1200" cap="none" spc="0" normalizeH="0" baseline="0" noProof="0" dirty="0">
                <a:ln>
                  <a:noFill/>
                </a:ln>
                <a:effectLst/>
                <a:uLnTx/>
                <a:uFillTx/>
                <a:latin typeface="Gotham Rounded Bold"/>
              </a:rPr>
            </a:br>
            <a:br>
              <a:rPr lang="en-US" sz="1000" b="0" i="0" u="none" strike="noStrike" kern="1200" cap="none" spc="0" normalizeH="0" baseline="0" noProof="0" dirty="0">
                <a:ln>
                  <a:noFill/>
                </a:ln>
                <a:effectLst/>
                <a:uLnTx/>
                <a:uFillTx/>
                <a:latin typeface="Gotham Rounded Bold"/>
              </a:rPr>
            </a:br>
            <a:endParaRPr lang="en-US" sz="900" b="0" i="0" u="none" strike="noStrike" kern="1200" cap="none" spc="0" normalizeH="0" baseline="0" noProof="0" dirty="0">
              <a:ln>
                <a:noFill/>
              </a:ln>
              <a:solidFill>
                <a:srgbClr val="005774"/>
              </a:solidFill>
              <a:effectLst/>
              <a:uLnTx/>
              <a:uFillTx/>
              <a:latin typeface="Gotham Rounded Bold"/>
              <a:cs typeface="Calibri Light"/>
            </a:endParaRPr>
          </a:p>
        </p:txBody>
      </p:sp>
      <p:pic>
        <p:nvPicPr>
          <p:cNvPr id="2" name="Picture 1">
            <a:extLst>
              <a:ext uri="{FF2B5EF4-FFF2-40B4-BE49-F238E27FC236}">
                <a16:creationId xmlns:a16="http://schemas.microsoft.com/office/drawing/2014/main" id="{1F8F5F7A-56A4-4958-9DB3-D0E7ADE15863}"/>
              </a:ext>
            </a:extLst>
          </p:cNvPr>
          <p:cNvPicPr>
            <a:picLocks noChangeAspect="1"/>
          </p:cNvPicPr>
          <p:nvPr/>
        </p:nvPicPr>
        <p:blipFill>
          <a:blip r:embed="rId2"/>
          <a:stretch>
            <a:fillRect/>
          </a:stretch>
        </p:blipFill>
        <p:spPr>
          <a:xfrm>
            <a:off x="1583677" y="2091929"/>
            <a:ext cx="9770123" cy="4148323"/>
          </a:xfrm>
          <a:prstGeom prst="rect">
            <a:avLst/>
          </a:prstGeom>
        </p:spPr>
      </p:pic>
      <p:graphicFrame>
        <p:nvGraphicFramePr>
          <p:cNvPr id="10" name="Diagram 9">
            <a:extLst>
              <a:ext uri="{FF2B5EF4-FFF2-40B4-BE49-F238E27FC236}">
                <a16:creationId xmlns:a16="http://schemas.microsoft.com/office/drawing/2014/main" id="{BF3B6141-8D9D-4B28-9AD5-302DEC0F4A0D}"/>
              </a:ext>
            </a:extLst>
          </p:cNvPr>
          <p:cNvGraphicFramePr/>
          <p:nvPr/>
        </p:nvGraphicFramePr>
        <p:xfrm>
          <a:off x="1946031" y="923514"/>
          <a:ext cx="6229977" cy="8943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Arrow: Down 11">
            <a:extLst>
              <a:ext uri="{FF2B5EF4-FFF2-40B4-BE49-F238E27FC236}">
                <a16:creationId xmlns:a16="http://schemas.microsoft.com/office/drawing/2014/main" id="{D9D746F4-E944-464B-A546-8C5C8BD7DE49}"/>
              </a:ext>
            </a:extLst>
          </p:cNvPr>
          <p:cNvSpPr/>
          <p:nvPr/>
        </p:nvSpPr>
        <p:spPr>
          <a:xfrm>
            <a:off x="4955511" y="1817816"/>
            <a:ext cx="484632" cy="78247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AF2F55-5F51-4C6B-91E1-1F1440349003}"/>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spTree>
    <p:extLst>
      <p:ext uri="{BB962C8B-B14F-4D97-AF65-F5344CB8AC3E}">
        <p14:creationId xmlns:p14="http://schemas.microsoft.com/office/powerpoint/2010/main" val="47012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3D128A-FA15-4829-8721-1ED7324211B8}"/>
              </a:ext>
            </a:extLst>
          </p:cNvPr>
          <p:cNvSpPr txBox="1"/>
          <p:nvPr/>
        </p:nvSpPr>
        <p:spPr>
          <a:xfrm>
            <a:off x="2241092" y="1970902"/>
            <a:ext cx="7707085" cy="2585323"/>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5774"/>
                </a:solidFill>
                <a:effectLst/>
                <a:uLnTx/>
                <a:uFillTx/>
                <a:latin typeface="Gotham Rounded Bold"/>
              </a:rPr>
              <a:t>Thank you for attending today’s virtual webinar!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6A69C"/>
              </a:solidFill>
              <a:effectLst/>
              <a:uLnTx/>
              <a:uFillTx/>
              <a:latin typeface="Gotham Rounded Bold"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773"/>
                </a:solidFill>
                <a:effectLst/>
                <a:uLnTx/>
                <a:uFillTx/>
                <a:latin typeface="Gotham Rounded Bold" pitchFamily="50" charset="0"/>
                <a:ea typeface="+mn-ea"/>
                <a:cs typeface="+mn-cs"/>
              </a:rPr>
              <a:t>Markita Jefferson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773"/>
                </a:solidFill>
                <a:effectLst/>
                <a:uLnTx/>
                <a:uFillTx/>
                <a:latin typeface="Gotham Rounded Bold" pitchFamily="50" charset="0"/>
                <a:ea typeface="+mn-ea"/>
                <a:cs typeface="+mn-cs"/>
              </a:rPr>
              <a:t>WHEDA Single Family Account Executive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773"/>
                </a:solidFill>
                <a:effectLst/>
                <a:uLnTx/>
                <a:uFillTx/>
                <a:latin typeface="Gotham Rounded Bold" pitchFamily="50" charset="0"/>
                <a:ea typeface="+mn-ea"/>
                <a:cs typeface="+mn-cs"/>
              </a:rPr>
              <a:t>Markita.jefferson@wheda.com</a:t>
            </a:r>
          </a:p>
        </p:txBody>
      </p:sp>
    </p:spTree>
    <p:extLst>
      <p:ext uri="{BB962C8B-B14F-4D97-AF65-F5344CB8AC3E}">
        <p14:creationId xmlns:p14="http://schemas.microsoft.com/office/powerpoint/2010/main" val="1699002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8F60-0C1E-4331-B96B-5D6589D5EE3F}"/>
              </a:ext>
            </a:extLst>
          </p:cNvPr>
          <p:cNvSpPr>
            <a:spLocks noGrp="1"/>
          </p:cNvSpPr>
          <p:nvPr>
            <p:ph type="title"/>
          </p:nvPr>
        </p:nvSpPr>
        <p:spPr>
          <a:xfrm>
            <a:off x="868584" y="163773"/>
            <a:ext cx="10515600" cy="1325563"/>
          </a:xfrm>
        </p:spPr>
        <p:txBody>
          <a:bodyPr>
            <a:normAutofit/>
          </a:bodyPr>
          <a:lstStyle/>
          <a:p>
            <a:r>
              <a:rPr lang="en-US" sz="3600" dirty="0">
                <a:solidFill>
                  <a:srgbClr val="005774"/>
                </a:solidFill>
                <a:latin typeface="Gotham Rounded Bold"/>
              </a:rPr>
              <a:t>Typical WHEDA Borrower Characteristics</a:t>
            </a:r>
          </a:p>
        </p:txBody>
      </p:sp>
      <p:sp>
        <p:nvSpPr>
          <p:cNvPr id="4" name="TextBox 3">
            <a:extLst>
              <a:ext uri="{FF2B5EF4-FFF2-40B4-BE49-F238E27FC236}">
                <a16:creationId xmlns:a16="http://schemas.microsoft.com/office/drawing/2014/main" id="{0D0DA85C-D6D2-455D-8F05-03D6BEC5C0C0}"/>
              </a:ext>
            </a:extLst>
          </p:cNvPr>
          <p:cNvSpPr txBox="1"/>
          <p:nvPr/>
        </p:nvSpPr>
        <p:spPr>
          <a:xfrm>
            <a:off x="0" y="0"/>
            <a:ext cx="708213" cy="6858000"/>
          </a:xfrm>
          <a:prstGeom prst="rect">
            <a:avLst/>
          </a:prstGeom>
          <a:solidFill>
            <a:srgbClr val="27A99F"/>
          </a:solidFill>
        </p:spPr>
        <p:txBody>
          <a:bodyPr vert="vert270" wrap="none" lIns="91440" rtlCol="0" anchor="ctr" anchorCtr="1">
            <a:normAutofit/>
          </a:bodyPr>
          <a:lstStyle/>
          <a:p>
            <a:r>
              <a:rPr lang="en-US" sz="2000" dirty="0">
                <a:solidFill>
                  <a:schemeClr val="bg1"/>
                </a:solidFill>
                <a:latin typeface="Gotham Rounded Bold" pitchFamily="50" charset="0"/>
              </a:rPr>
              <a:t>WHEDA FIRST-TIME HOME BUYER EDUCATION</a:t>
            </a:r>
          </a:p>
        </p:txBody>
      </p:sp>
      <p:pic>
        <p:nvPicPr>
          <p:cNvPr id="5" name="Picture 4">
            <a:extLst>
              <a:ext uri="{FF2B5EF4-FFF2-40B4-BE49-F238E27FC236}">
                <a16:creationId xmlns:a16="http://schemas.microsoft.com/office/drawing/2014/main" id="{3D26DAFA-701F-44AA-9CF8-8DFA9CA2F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10" y="6098637"/>
            <a:ext cx="380358" cy="581810"/>
          </a:xfrm>
          <a:prstGeom prst="rect">
            <a:avLst/>
          </a:prstGeom>
        </p:spPr>
      </p:pic>
      <p:graphicFrame>
        <p:nvGraphicFramePr>
          <p:cNvPr id="6" name="Content Placeholder 3">
            <a:extLst>
              <a:ext uri="{FF2B5EF4-FFF2-40B4-BE49-F238E27FC236}">
                <a16:creationId xmlns:a16="http://schemas.microsoft.com/office/drawing/2014/main" id="{0D7ABF85-178F-458B-8DEA-057B1186780A}"/>
              </a:ext>
            </a:extLst>
          </p:cNvPr>
          <p:cNvGraphicFramePr>
            <a:graphicFrameLocks/>
          </p:cNvGraphicFramePr>
          <p:nvPr>
            <p:extLst>
              <p:ext uri="{D42A27DB-BD31-4B8C-83A1-F6EECF244321}">
                <p14:modId xmlns:p14="http://schemas.microsoft.com/office/powerpoint/2010/main" val="2098154073"/>
              </p:ext>
            </p:extLst>
          </p:nvPr>
        </p:nvGraphicFramePr>
        <p:xfrm>
          <a:off x="1086716" y="1256862"/>
          <a:ext cx="10236700"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BB2DC460-E6DB-44C0-BDC2-3B4739E788A0}"/>
              </a:ext>
            </a:extLst>
          </p:cNvPr>
          <p:cNvSpPr txBox="1"/>
          <p:nvPr/>
        </p:nvSpPr>
        <p:spPr>
          <a:xfrm>
            <a:off x="1246911" y="2461817"/>
            <a:ext cx="4454642" cy="3139321"/>
          </a:xfrm>
          <a:prstGeom prst="rect">
            <a:avLst/>
          </a:prstGeom>
          <a:noFill/>
        </p:spPr>
        <p:txBody>
          <a:bodyPr wrap="square" rtlCol="0">
            <a:spAutoFit/>
          </a:bodyPr>
          <a:lstStyle/>
          <a:p>
            <a:r>
              <a:rPr lang="en-US" dirty="0">
                <a:solidFill>
                  <a:srgbClr val="168155"/>
                </a:solidFill>
                <a:latin typeface="Gotham Bold" panose="02000604030000020004" pitchFamily="2" charset="0"/>
              </a:rPr>
              <a:t>WHEDA LOAN CHARACTERISTICS</a:t>
            </a:r>
          </a:p>
          <a:p>
            <a:endParaRPr lang="en-US" dirty="0">
              <a:solidFill>
                <a:srgbClr val="168155"/>
              </a:solidFill>
              <a:latin typeface="Gotham Bold" panose="02000604030000020004" pitchFamily="2" charset="0"/>
            </a:endParaRPr>
          </a:p>
          <a:p>
            <a:pPr marL="285750" indent="-285750">
              <a:buFont typeface="Wingdings" pitchFamily="2" charset="2"/>
              <a:buChar char="q"/>
            </a:pPr>
            <a:r>
              <a:rPr lang="en-US" dirty="0">
                <a:solidFill>
                  <a:srgbClr val="FF0000"/>
                </a:solidFill>
                <a:latin typeface="Gotham Rounded Book" pitchFamily="2" charset="77"/>
              </a:rPr>
              <a:t>Average loan amount is $129,856</a:t>
            </a:r>
            <a:br>
              <a:rPr lang="en-US" dirty="0">
                <a:solidFill>
                  <a:srgbClr val="168155"/>
                </a:solidFill>
                <a:latin typeface="Gotham Rounded Book" pitchFamily="2" charset="77"/>
              </a:rPr>
            </a:br>
            <a:endParaRPr lang="en-US" dirty="0">
              <a:solidFill>
                <a:srgbClr val="168155"/>
              </a:solidFill>
              <a:latin typeface="Gotham Rounded Book" pitchFamily="2" charset="77"/>
            </a:endParaRPr>
          </a:p>
          <a:p>
            <a:pPr marL="285750" indent="-285750">
              <a:buFont typeface="Wingdings" pitchFamily="2" charset="2"/>
              <a:buChar char="q"/>
            </a:pPr>
            <a:r>
              <a:rPr lang="en-US" dirty="0">
                <a:solidFill>
                  <a:srgbClr val="168155"/>
                </a:solidFill>
                <a:latin typeface="Gotham Rounded Book" pitchFamily="2" charset="77"/>
              </a:rPr>
              <a:t>81% have LTV &gt; 95%</a:t>
            </a:r>
            <a:br>
              <a:rPr lang="en-US" dirty="0">
                <a:solidFill>
                  <a:srgbClr val="168155"/>
                </a:solidFill>
                <a:latin typeface="Gotham Rounded Book" pitchFamily="2" charset="77"/>
              </a:rPr>
            </a:br>
            <a:endParaRPr lang="en-US" dirty="0">
              <a:solidFill>
                <a:srgbClr val="168155"/>
              </a:solidFill>
              <a:latin typeface="Gotham Rounded Book" pitchFamily="2" charset="77"/>
            </a:endParaRPr>
          </a:p>
          <a:p>
            <a:pPr marL="285750" indent="-285750">
              <a:buFont typeface="Wingdings" pitchFamily="2" charset="2"/>
              <a:buChar char="q"/>
            </a:pPr>
            <a:r>
              <a:rPr lang="en-US" dirty="0">
                <a:solidFill>
                  <a:srgbClr val="168155"/>
                </a:solidFill>
                <a:latin typeface="Gotham Rounded Book" pitchFamily="2" charset="77"/>
              </a:rPr>
              <a:t>87% have CLTV &gt; 95%</a:t>
            </a:r>
            <a:br>
              <a:rPr lang="en-US" dirty="0">
                <a:solidFill>
                  <a:srgbClr val="168155"/>
                </a:solidFill>
                <a:latin typeface="Gotham Rounded Book" pitchFamily="2" charset="77"/>
              </a:rPr>
            </a:br>
            <a:endParaRPr lang="en-US" dirty="0">
              <a:solidFill>
                <a:srgbClr val="168155"/>
              </a:solidFill>
              <a:latin typeface="Gotham Rounded Book" pitchFamily="2" charset="77"/>
            </a:endParaRPr>
          </a:p>
          <a:p>
            <a:pPr marL="285750" indent="-285750">
              <a:buFont typeface="Wingdings" pitchFamily="2" charset="2"/>
              <a:buChar char="q"/>
            </a:pPr>
            <a:r>
              <a:rPr lang="en-US" dirty="0">
                <a:solidFill>
                  <a:srgbClr val="168155"/>
                </a:solidFill>
                <a:latin typeface="Gotham Rounded Book" pitchFamily="2" charset="77"/>
              </a:rPr>
              <a:t>12% have HCLTV &gt; 100%</a:t>
            </a:r>
            <a:br>
              <a:rPr lang="en-US" dirty="0">
                <a:solidFill>
                  <a:srgbClr val="168155"/>
                </a:solidFill>
                <a:latin typeface="Gotham Rounded Book" pitchFamily="2" charset="77"/>
              </a:rPr>
            </a:br>
            <a:endParaRPr lang="en-US" dirty="0">
              <a:solidFill>
                <a:srgbClr val="168155"/>
              </a:solidFill>
              <a:latin typeface="Gotham Rounded Book" pitchFamily="2" charset="77"/>
            </a:endParaRPr>
          </a:p>
          <a:p>
            <a:pPr marL="285750" indent="-285750">
              <a:buFont typeface="Wingdings" pitchFamily="2" charset="2"/>
              <a:buChar char="q"/>
            </a:pPr>
            <a:r>
              <a:rPr lang="en-US" dirty="0">
                <a:solidFill>
                  <a:srgbClr val="FF0000"/>
                </a:solidFill>
                <a:latin typeface="Gotham Rounded Book" pitchFamily="2" charset="77"/>
              </a:rPr>
              <a:t>69% have Seller Contributions</a:t>
            </a:r>
          </a:p>
        </p:txBody>
      </p:sp>
      <p:sp>
        <p:nvSpPr>
          <p:cNvPr id="8" name="TextBox 7">
            <a:extLst>
              <a:ext uri="{FF2B5EF4-FFF2-40B4-BE49-F238E27FC236}">
                <a16:creationId xmlns:a16="http://schemas.microsoft.com/office/drawing/2014/main" id="{CFAF368C-FB66-438F-9DEA-BB848C364F5C}"/>
              </a:ext>
            </a:extLst>
          </p:cNvPr>
          <p:cNvSpPr txBox="1"/>
          <p:nvPr/>
        </p:nvSpPr>
        <p:spPr>
          <a:xfrm>
            <a:off x="6080056" y="2539243"/>
            <a:ext cx="5212976" cy="3693319"/>
          </a:xfrm>
          <a:prstGeom prst="rect">
            <a:avLst/>
          </a:prstGeom>
          <a:noFill/>
        </p:spPr>
        <p:txBody>
          <a:bodyPr wrap="square" rtlCol="0">
            <a:spAutoFit/>
          </a:bodyPr>
          <a:lstStyle/>
          <a:p>
            <a:r>
              <a:rPr lang="en-US" dirty="0">
                <a:solidFill>
                  <a:srgbClr val="168155"/>
                </a:solidFill>
                <a:latin typeface="Gotham Bold" panose="02000604030000020004" pitchFamily="2" charset="0"/>
              </a:rPr>
              <a:t>WHEDA BORROWER CHARACTERISTICS</a:t>
            </a:r>
          </a:p>
          <a:p>
            <a:endParaRPr lang="en-US" dirty="0">
              <a:solidFill>
                <a:srgbClr val="168155"/>
              </a:solidFill>
              <a:latin typeface="Gotham Bold" panose="02000604030000020004" pitchFamily="2" charset="0"/>
            </a:endParaRPr>
          </a:p>
          <a:p>
            <a:pPr marL="285750" indent="-285750">
              <a:buFont typeface="Wingdings" pitchFamily="2" charset="2"/>
              <a:buChar char="q"/>
            </a:pPr>
            <a:r>
              <a:rPr lang="en-US" dirty="0">
                <a:solidFill>
                  <a:srgbClr val="168155"/>
                </a:solidFill>
                <a:latin typeface="Gotham Rounded Book" pitchFamily="2" charset="77"/>
              </a:rPr>
              <a:t>65% combined income &lt; $65,000</a:t>
            </a:r>
            <a:br>
              <a:rPr lang="en-US" dirty="0">
                <a:solidFill>
                  <a:srgbClr val="168155"/>
                </a:solidFill>
                <a:latin typeface="Gotham Rounded Book" pitchFamily="2" charset="77"/>
              </a:rPr>
            </a:br>
            <a:endParaRPr lang="en-US" dirty="0">
              <a:solidFill>
                <a:srgbClr val="168155"/>
              </a:solidFill>
              <a:latin typeface="Gotham Rounded Book" pitchFamily="2" charset="77"/>
            </a:endParaRPr>
          </a:p>
          <a:p>
            <a:pPr marL="285750" indent="-285750">
              <a:buFont typeface="Wingdings" pitchFamily="2" charset="2"/>
              <a:buChar char="q"/>
            </a:pPr>
            <a:r>
              <a:rPr lang="en-US" dirty="0">
                <a:solidFill>
                  <a:srgbClr val="168155"/>
                </a:solidFill>
                <a:latin typeface="Gotham Rounded Book" pitchFamily="2" charset="77"/>
              </a:rPr>
              <a:t>80% under 41</a:t>
            </a:r>
            <a:br>
              <a:rPr lang="en-US" dirty="0">
                <a:solidFill>
                  <a:srgbClr val="168155"/>
                </a:solidFill>
                <a:latin typeface="Gotham Rounded Book" pitchFamily="2" charset="77"/>
              </a:rPr>
            </a:br>
            <a:endParaRPr lang="en-US" dirty="0">
              <a:solidFill>
                <a:srgbClr val="168155"/>
              </a:solidFill>
              <a:latin typeface="Gotham Rounded Book" pitchFamily="2" charset="77"/>
            </a:endParaRPr>
          </a:p>
          <a:p>
            <a:pPr marL="285750" indent="-285750">
              <a:buFont typeface="Wingdings" pitchFamily="2" charset="2"/>
              <a:buChar char="q"/>
            </a:pPr>
            <a:r>
              <a:rPr lang="en-US" dirty="0">
                <a:solidFill>
                  <a:srgbClr val="168155"/>
                </a:solidFill>
                <a:latin typeface="Gotham Rounded Book" pitchFamily="2" charset="77"/>
              </a:rPr>
              <a:t>97% First Time Home Buyers</a:t>
            </a:r>
            <a:br>
              <a:rPr lang="en-US" dirty="0">
                <a:solidFill>
                  <a:srgbClr val="168155"/>
                </a:solidFill>
                <a:latin typeface="Gotham Rounded Book" pitchFamily="2" charset="77"/>
              </a:rPr>
            </a:br>
            <a:endParaRPr lang="en-US" dirty="0">
              <a:solidFill>
                <a:srgbClr val="168155"/>
              </a:solidFill>
              <a:latin typeface="Gotham Rounded Book" pitchFamily="2" charset="77"/>
            </a:endParaRPr>
          </a:p>
          <a:p>
            <a:pPr marL="285750" indent="-285750">
              <a:buFont typeface="Wingdings" pitchFamily="2" charset="2"/>
              <a:buChar char="q"/>
            </a:pPr>
            <a:r>
              <a:rPr lang="en-US" dirty="0">
                <a:solidFill>
                  <a:srgbClr val="168155"/>
                </a:solidFill>
                <a:latin typeface="Gotham Rounded Book" pitchFamily="2" charset="77"/>
              </a:rPr>
              <a:t>71% Household size 1-2</a:t>
            </a:r>
            <a:br>
              <a:rPr lang="en-US" dirty="0">
                <a:solidFill>
                  <a:srgbClr val="168155"/>
                </a:solidFill>
                <a:latin typeface="Gotham Rounded Book" pitchFamily="2" charset="77"/>
              </a:rPr>
            </a:br>
            <a:endParaRPr lang="en-US" dirty="0">
              <a:solidFill>
                <a:srgbClr val="168155"/>
              </a:solidFill>
              <a:latin typeface="Gotham Rounded Book" pitchFamily="2" charset="77"/>
            </a:endParaRPr>
          </a:p>
          <a:p>
            <a:pPr marL="285750" indent="-285750">
              <a:buFont typeface="Wingdings" pitchFamily="2" charset="2"/>
              <a:buChar char="q"/>
            </a:pPr>
            <a:r>
              <a:rPr lang="en-US" dirty="0">
                <a:solidFill>
                  <a:srgbClr val="168155"/>
                </a:solidFill>
                <a:latin typeface="Gotham Rounded Book" pitchFamily="2" charset="77"/>
              </a:rPr>
              <a:t>32% Credit Score &lt; 700</a:t>
            </a:r>
          </a:p>
          <a:p>
            <a:pPr marL="285750" indent="-285750">
              <a:buFont typeface="Wingdings" pitchFamily="2" charset="2"/>
              <a:buChar char="q"/>
            </a:pPr>
            <a:endParaRPr lang="en-US" dirty="0">
              <a:solidFill>
                <a:srgbClr val="168155"/>
              </a:solidFill>
              <a:latin typeface="Gotham Rounded Book" pitchFamily="2" charset="77"/>
            </a:endParaRPr>
          </a:p>
          <a:p>
            <a:pPr marL="285750" indent="-285750">
              <a:buFont typeface="Wingdings" pitchFamily="2" charset="2"/>
              <a:buChar char="q"/>
            </a:pPr>
            <a:r>
              <a:rPr lang="en-US" dirty="0">
                <a:solidFill>
                  <a:srgbClr val="FF0000"/>
                </a:solidFill>
                <a:latin typeface="Gotham Rounded Book" pitchFamily="2" charset="77"/>
              </a:rPr>
              <a:t>77% utilize WHEDA DPA options</a:t>
            </a:r>
          </a:p>
        </p:txBody>
      </p:sp>
      <p:graphicFrame>
        <p:nvGraphicFramePr>
          <p:cNvPr id="9" name="Diagram 8">
            <a:extLst>
              <a:ext uri="{FF2B5EF4-FFF2-40B4-BE49-F238E27FC236}">
                <a16:creationId xmlns:a16="http://schemas.microsoft.com/office/drawing/2014/main" id="{1EF8DE5C-4E6F-467E-875D-D09C3B3A949E}"/>
              </a:ext>
            </a:extLst>
          </p:cNvPr>
          <p:cNvGraphicFramePr/>
          <p:nvPr>
            <p:extLst>
              <p:ext uri="{D42A27DB-BD31-4B8C-83A1-F6EECF244321}">
                <p14:modId xmlns:p14="http://schemas.microsoft.com/office/powerpoint/2010/main" val="3311233487"/>
              </p:ext>
            </p:extLst>
          </p:nvPr>
        </p:nvGraphicFramePr>
        <p:xfrm>
          <a:off x="1246911" y="5770897"/>
          <a:ext cx="4102944" cy="923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3827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
                                  </p:stCondLst>
                                  <p:childTnLst>
                                    <p:set>
                                      <p:cBhvr>
                                        <p:cTn id="6" dur="1" fill="hold">
                                          <p:stCondLst>
                                            <p:cond delay="0"/>
                                          </p:stCondLst>
                                        </p:cTn>
                                        <p:tgtEl>
                                          <p:spTgt spid="6">
                                            <p:graphicEl>
                                              <a:dgm id="{B5ABC843-F7E0-4DBC-BA66-4E27B9FDD84A}"/>
                                            </p:graphicEl>
                                          </p:spTgt>
                                        </p:tgtEl>
                                        <p:attrNameLst>
                                          <p:attrName>style.visibility</p:attrName>
                                        </p:attrNameLst>
                                      </p:cBhvr>
                                      <p:to>
                                        <p:strVal val="visible"/>
                                      </p:to>
                                    </p:set>
                                    <p:animEffect transition="in" filter="randombar(horizontal)">
                                      <p:cBhvr>
                                        <p:cTn id="7" dur="1000"/>
                                        <p:tgtEl>
                                          <p:spTgt spid="6">
                                            <p:graphicEl>
                                              <a:dgm id="{B5ABC843-F7E0-4DBC-BA66-4E27B9FDD84A}"/>
                                            </p:graphicEl>
                                          </p:spTgt>
                                        </p:tgtEl>
                                      </p:cBhvr>
                                    </p:animEffect>
                                  </p:childTnLst>
                                </p:cTn>
                              </p:par>
                            </p:childTnLst>
                          </p:cTn>
                        </p:par>
                        <p:par>
                          <p:cTn id="8" fill="hold">
                            <p:stCondLst>
                              <p:cond delay="1500"/>
                            </p:stCondLst>
                            <p:childTnLst>
                              <p:par>
                                <p:cTn id="9" presetID="14" presetClass="entr" presetSubtype="10" fill="hold" grpId="0" nodeType="afterEffect">
                                  <p:stCondLst>
                                    <p:cond delay="500"/>
                                  </p:stCondLst>
                                  <p:childTnLst>
                                    <p:set>
                                      <p:cBhvr>
                                        <p:cTn id="10" dur="1" fill="hold">
                                          <p:stCondLst>
                                            <p:cond delay="0"/>
                                          </p:stCondLst>
                                        </p:cTn>
                                        <p:tgtEl>
                                          <p:spTgt spid="6">
                                            <p:graphicEl>
                                              <a:dgm id="{A46C8406-0831-43AA-B7F6-0B5D3EE3A6C8}"/>
                                            </p:graphicEl>
                                          </p:spTgt>
                                        </p:tgtEl>
                                        <p:attrNameLst>
                                          <p:attrName>style.visibility</p:attrName>
                                        </p:attrNameLst>
                                      </p:cBhvr>
                                      <p:to>
                                        <p:strVal val="visible"/>
                                      </p:to>
                                    </p:set>
                                    <p:animEffect transition="in" filter="randombar(horizontal)">
                                      <p:cBhvr>
                                        <p:cTn id="11" dur="1000"/>
                                        <p:tgtEl>
                                          <p:spTgt spid="6">
                                            <p:graphicEl>
                                              <a:dgm id="{A46C8406-0831-43AA-B7F6-0B5D3EE3A6C8}"/>
                                            </p:graphicEl>
                                          </p:spTgt>
                                        </p:tgtEl>
                                      </p:cBhvr>
                                    </p:animEffect>
                                  </p:childTnLst>
                                </p:cTn>
                              </p:par>
                            </p:childTnLst>
                          </p:cTn>
                        </p:par>
                        <p:par>
                          <p:cTn id="12" fill="hold">
                            <p:stCondLst>
                              <p:cond delay="3000"/>
                            </p:stCondLst>
                            <p:childTnLst>
                              <p:par>
                                <p:cTn id="13" presetID="14" presetClass="entr" presetSubtype="10" fill="hold" grpId="0" nodeType="afterEffect">
                                  <p:stCondLst>
                                    <p:cond delay="500"/>
                                  </p:stCondLst>
                                  <p:childTnLst>
                                    <p:set>
                                      <p:cBhvr>
                                        <p:cTn id="14" dur="1" fill="hold">
                                          <p:stCondLst>
                                            <p:cond delay="0"/>
                                          </p:stCondLst>
                                        </p:cTn>
                                        <p:tgtEl>
                                          <p:spTgt spid="6">
                                            <p:graphicEl>
                                              <a:dgm id="{42D9AB22-D621-46D1-9BFC-5C5F25868A32}"/>
                                            </p:graphicEl>
                                          </p:spTgt>
                                        </p:tgtEl>
                                        <p:attrNameLst>
                                          <p:attrName>style.visibility</p:attrName>
                                        </p:attrNameLst>
                                      </p:cBhvr>
                                      <p:to>
                                        <p:strVal val="visible"/>
                                      </p:to>
                                    </p:set>
                                    <p:animEffect transition="in" filter="randombar(horizontal)">
                                      <p:cBhvr>
                                        <p:cTn id="15" dur="1000"/>
                                        <p:tgtEl>
                                          <p:spTgt spid="6">
                                            <p:graphicEl>
                                              <a:dgm id="{42D9AB22-D621-46D1-9BFC-5C5F25868A3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63BA75F-00E7-4234-BA0D-89809F18B17B}"/>
              </a:ext>
            </a:extLst>
          </p:cNvPr>
          <p:cNvGrpSpPr/>
          <p:nvPr/>
        </p:nvGrpSpPr>
        <p:grpSpPr>
          <a:xfrm>
            <a:off x="1115319" y="1069969"/>
            <a:ext cx="4755309" cy="4726554"/>
            <a:chOff x="6349581" y="1137792"/>
            <a:chExt cx="4755309" cy="4726554"/>
          </a:xfrm>
        </p:grpSpPr>
        <p:sp>
          <p:nvSpPr>
            <p:cNvPr id="25" name="Oval 24">
              <a:extLst>
                <a:ext uri="{FF2B5EF4-FFF2-40B4-BE49-F238E27FC236}">
                  <a16:creationId xmlns:a16="http://schemas.microsoft.com/office/drawing/2014/main" id="{EA545CA1-205E-4CE8-BBD4-184D86A07484}"/>
                </a:ext>
              </a:extLst>
            </p:cNvPr>
            <p:cNvSpPr/>
            <p:nvPr/>
          </p:nvSpPr>
          <p:spPr>
            <a:xfrm>
              <a:off x="6349581" y="1137792"/>
              <a:ext cx="4755309" cy="4726554"/>
            </a:xfrm>
            <a:prstGeom prst="ellipse">
              <a:avLst/>
            </a:prstGeom>
            <a:solidFill>
              <a:srgbClr val="005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DAE0DB2-FB2C-458D-8D9C-EBA11042EC5F}"/>
                </a:ext>
              </a:extLst>
            </p:cNvPr>
            <p:cNvSpPr txBox="1"/>
            <p:nvPr/>
          </p:nvSpPr>
          <p:spPr>
            <a:xfrm>
              <a:off x="6733419" y="2624374"/>
              <a:ext cx="398684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rPr>
                <a:t>Owning a home has </a:t>
              </a:r>
              <a:r>
                <a:rPr lang="en-US" sz="3600" b="1" dirty="0">
                  <a:solidFill>
                    <a:schemeClr val="bg1"/>
                  </a:solidFill>
                  <a:cs typeface="Calibri"/>
                </a:rPr>
                <a:t>many benefits vs. renting.</a:t>
              </a:r>
            </a:p>
          </p:txBody>
        </p:sp>
      </p:grpSp>
      <p:pic>
        <p:nvPicPr>
          <p:cNvPr id="2" name="Picture 2" descr="FTHBaaCouple-01.png">
            <a:extLst>
              <a:ext uri="{FF2B5EF4-FFF2-40B4-BE49-F238E27FC236}">
                <a16:creationId xmlns:a16="http://schemas.microsoft.com/office/drawing/2014/main" id="{3962D97E-7612-449A-8401-FF9203A30F6B}"/>
              </a:ext>
            </a:extLst>
          </p:cNvPr>
          <p:cNvPicPr>
            <a:picLocks noChangeAspect="1"/>
          </p:cNvPicPr>
          <p:nvPr/>
        </p:nvPicPr>
        <p:blipFill>
          <a:blip r:embed="rId2"/>
          <a:stretch>
            <a:fillRect/>
          </a:stretch>
        </p:blipFill>
        <p:spPr>
          <a:xfrm>
            <a:off x="6096797" y="900436"/>
            <a:ext cx="5073083" cy="5069094"/>
          </a:xfrm>
          <a:prstGeom prst="rect">
            <a:avLst/>
          </a:prstGeom>
        </p:spPr>
      </p:pic>
    </p:spTree>
    <p:extLst>
      <p:ext uri="{BB962C8B-B14F-4D97-AF65-F5344CB8AC3E}">
        <p14:creationId xmlns:p14="http://schemas.microsoft.com/office/powerpoint/2010/main" val="3218945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5A0D7E-BB52-478B-AFD7-114CA2503FDB}"/>
              </a:ext>
            </a:extLst>
          </p:cNvPr>
          <p:cNvSpPr/>
          <p:nvPr/>
        </p:nvSpPr>
        <p:spPr>
          <a:xfrm>
            <a:off x="1026398" y="184484"/>
            <a:ext cx="9561392" cy="646331"/>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74"/>
                </a:solidFill>
                <a:effectLst/>
                <a:uLnTx/>
                <a:uFillTx/>
                <a:latin typeface="Gotham Rounded Bold"/>
              </a:rPr>
              <a:t>Owning vs. Renting</a:t>
            </a:r>
            <a:endParaRPr lang="en-US" sz="3600" b="0" i="0" u="none" strike="noStrike" kern="1200" cap="none" spc="0" normalizeH="0" baseline="0" noProof="0">
              <a:ln>
                <a:noFill/>
              </a:ln>
              <a:solidFill>
                <a:srgbClr val="005774"/>
              </a:solidFill>
              <a:effectLst/>
              <a:uLnTx/>
              <a:uFillTx/>
              <a:latin typeface="Gotham Rounded Bold"/>
            </a:endParaRPr>
          </a:p>
        </p:txBody>
      </p:sp>
      <p:graphicFrame>
        <p:nvGraphicFramePr>
          <p:cNvPr id="3" name="Diagram 2">
            <a:extLst>
              <a:ext uri="{FF2B5EF4-FFF2-40B4-BE49-F238E27FC236}">
                <a16:creationId xmlns:a16="http://schemas.microsoft.com/office/drawing/2014/main" id="{1AE24A88-ADB0-4288-9E21-85AFBBED08D6}"/>
              </a:ext>
            </a:extLst>
          </p:cNvPr>
          <p:cNvGraphicFramePr/>
          <p:nvPr/>
        </p:nvGraphicFramePr>
        <p:xfrm>
          <a:off x="1210914" y="892370"/>
          <a:ext cx="9906561" cy="5781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8832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838200" y="778601"/>
            <a:ext cx="9601200" cy="527062"/>
          </a:xfrm>
          <a:prstGeom prst="rect">
            <a:avLst/>
          </a:prstGeom>
        </p:spPr>
        <p:txBody>
          <a:bodyPr anchor="ctr" anchorCtr="0">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4">
                    <a:lumMod val="75000"/>
                  </a:schemeClr>
                </a:solidFill>
                <a:latin typeface="Gotham Rounded Bold" pitchFamily="50" charset="0"/>
              </a:rPr>
              <a:t>Owning vs. Renting      </a:t>
            </a:r>
            <a:r>
              <a:rPr lang="en-US" b="1" dirty="0">
                <a:solidFill>
                  <a:srgbClr val="00B050"/>
                </a:solidFill>
                <a:latin typeface="Gotham Rounded Bold" pitchFamily="50" charset="0"/>
              </a:rPr>
              <a:t>MILWAUKEE</a:t>
            </a:r>
            <a:br>
              <a:rPr lang="en-US" dirty="0"/>
            </a:br>
            <a:r>
              <a:rPr lang="en-US" dirty="0"/>
              <a:t>	</a:t>
            </a:r>
            <a:br>
              <a:rPr lang="en-US" dirty="0"/>
            </a:br>
            <a:br>
              <a:rPr lang="en-US" sz="2200" dirty="0"/>
            </a:br>
            <a:endParaRPr lang="en-US" sz="2000" dirty="0"/>
          </a:p>
        </p:txBody>
      </p:sp>
      <p:pic>
        <p:nvPicPr>
          <p:cNvPr id="13" name="Picture 12"/>
          <p:cNvPicPr>
            <a:picLocks noChangeAspect="1"/>
          </p:cNvPicPr>
          <p:nvPr/>
        </p:nvPicPr>
        <p:blipFill>
          <a:blip r:embed="rId3"/>
          <a:stretch>
            <a:fillRect/>
          </a:stretch>
        </p:blipFill>
        <p:spPr>
          <a:xfrm>
            <a:off x="6719656" y="843531"/>
            <a:ext cx="5133975" cy="3629025"/>
          </a:xfrm>
          <a:prstGeom prst="rect">
            <a:avLst/>
          </a:prstGeom>
          <a:ln w="57150">
            <a:solidFill>
              <a:srgbClr val="27A99F"/>
            </a:solidFill>
          </a:ln>
        </p:spPr>
      </p:pic>
      <p:pic>
        <p:nvPicPr>
          <p:cNvPr id="2" name="Picture 1"/>
          <p:cNvPicPr>
            <a:picLocks noChangeAspect="1"/>
          </p:cNvPicPr>
          <p:nvPr/>
        </p:nvPicPr>
        <p:blipFill>
          <a:blip r:embed="rId4"/>
          <a:stretch>
            <a:fillRect/>
          </a:stretch>
        </p:blipFill>
        <p:spPr>
          <a:xfrm>
            <a:off x="6723579" y="853277"/>
            <a:ext cx="5126128" cy="3609531"/>
          </a:xfrm>
          <a:prstGeom prst="rect">
            <a:avLst/>
          </a:prstGeom>
          <a:ln>
            <a:solidFill>
              <a:srgbClr val="27A99F"/>
            </a:solidFill>
          </a:ln>
        </p:spPr>
      </p:pic>
      <p:sp>
        <p:nvSpPr>
          <p:cNvPr id="19" name="TextBox 18"/>
          <p:cNvSpPr txBox="1"/>
          <p:nvPr/>
        </p:nvSpPr>
        <p:spPr>
          <a:xfrm>
            <a:off x="10002809" y="3747228"/>
            <a:ext cx="2050721" cy="1538883"/>
          </a:xfrm>
          <a:prstGeom prst="rect">
            <a:avLst/>
          </a:prstGeom>
          <a:solidFill>
            <a:srgbClr val="0057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Gotham Rounded Bold" pitchFamily="50" charset="0"/>
                <a:ea typeface="+mn-ea"/>
                <a:cs typeface="+mn-cs"/>
              </a:rPr>
              <a:t>Bdrms: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Gotham Rounded Bold" pitchFamily="50" charset="0"/>
                <a:ea typeface="+mn-ea"/>
                <a:cs typeface="+mn-cs"/>
              </a:rPr>
              <a:t>Bath: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Gotham Rounded Bold" pitchFamily="50" charset="0"/>
                <a:ea typeface="+mn-ea"/>
                <a:cs typeface="+mn-cs"/>
              </a:rPr>
              <a:t>Sq. Ft:  1359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otham Rounded Bold"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Gotham Rounded Bold" pitchFamily="50" charset="0"/>
                <a:ea typeface="+mn-ea"/>
                <a:cs typeface="+mn-cs"/>
              </a:rPr>
              <a:t>Monthly Rent: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n w="0"/>
                <a:solidFill>
                  <a:srgbClr val="FF0000"/>
                </a:solidFill>
                <a:effectLst>
                  <a:outerShdw blurRad="38100" dist="19050" dir="2700000" algn="tl" rotWithShape="0">
                    <a:srgbClr val="000000">
                      <a:alpha val="40000"/>
                    </a:srgbClr>
                  </a:outerShdw>
                </a:effectLst>
                <a:latin typeface="Gotham Rounded Bold" pitchFamily="50" charset="0"/>
              </a:rPr>
              <a:t>$1,340</a:t>
            </a:r>
          </a:p>
        </p:txBody>
      </p:sp>
      <p:graphicFrame>
        <p:nvGraphicFramePr>
          <p:cNvPr id="4" name="Table 6">
            <a:extLst>
              <a:ext uri="{FF2B5EF4-FFF2-40B4-BE49-F238E27FC236}">
                <a16:creationId xmlns:a16="http://schemas.microsoft.com/office/drawing/2014/main" id="{AE717894-0105-46D4-AA4F-663416B81621}"/>
              </a:ext>
            </a:extLst>
          </p:cNvPr>
          <p:cNvGraphicFramePr>
            <a:graphicFrameLocks noGrp="1"/>
          </p:cNvGraphicFramePr>
          <p:nvPr>
            <p:extLst>
              <p:ext uri="{D42A27DB-BD31-4B8C-83A1-F6EECF244321}">
                <p14:modId xmlns:p14="http://schemas.microsoft.com/office/powerpoint/2010/main" val="3888628109"/>
              </p:ext>
            </p:extLst>
          </p:nvPr>
        </p:nvGraphicFramePr>
        <p:xfrm>
          <a:off x="967158" y="4663474"/>
          <a:ext cx="3223605" cy="1998582"/>
        </p:xfrm>
        <a:graphic>
          <a:graphicData uri="http://schemas.openxmlformats.org/drawingml/2006/table">
            <a:tbl>
              <a:tblPr firstRow="1" bandRow="1">
                <a:tableStyleId>{00A15C55-8517-42AA-B614-E9B94910E393}</a:tableStyleId>
              </a:tblPr>
              <a:tblGrid>
                <a:gridCol w="1514785">
                  <a:extLst>
                    <a:ext uri="{9D8B030D-6E8A-4147-A177-3AD203B41FA5}">
                      <a16:colId xmlns:a16="http://schemas.microsoft.com/office/drawing/2014/main" val="2259245974"/>
                    </a:ext>
                  </a:extLst>
                </a:gridCol>
                <a:gridCol w="834613">
                  <a:extLst>
                    <a:ext uri="{9D8B030D-6E8A-4147-A177-3AD203B41FA5}">
                      <a16:colId xmlns:a16="http://schemas.microsoft.com/office/drawing/2014/main" val="1736458926"/>
                    </a:ext>
                  </a:extLst>
                </a:gridCol>
                <a:gridCol w="874207">
                  <a:extLst>
                    <a:ext uri="{9D8B030D-6E8A-4147-A177-3AD203B41FA5}">
                      <a16:colId xmlns:a16="http://schemas.microsoft.com/office/drawing/2014/main" val="2932502119"/>
                    </a:ext>
                  </a:extLst>
                </a:gridCol>
              </a:tblGrid>
              <a:tr h="370840">
                <a:tc>
                  <a:txBody>
                    <a:bodyPr/>
                    <a:lstStyle/>
                    <a:p>
                      <a:pPr algn="ctr"/>
                      <a:r>
                        <a:rPr lang="en-US" sz="1100" dirty="0"/>
                        <a:t>Purchase price</a:t>
                      </a:r>
                    </a:p>
                    <a:p>
                      <a:pPr algn="ctr"/>
                      <a:r>
                        <a:rPr lang="en-US" sz="1100" dirty="0"/>
                        <a:t>Interest Rate</a:t>
                      </a:r>
                      <a:endParaRPr lang="en-US" sz="1100" dirty="0">
                        <a:latin typeface="Gotham Rounded Book" pitchFamily="50" charset="0"/>
                      </a:endParaRPr>
                    </a:p>
                  </a:txBody>
                  <a:tcPr/>
                </a:tc>
                <a:tc>
                  <a:txBody>
                    <a:bodyPr/>
                    <a:lstStyle/>
                    <a:p>
                      <a:pPr algn="ctr"/>
                      <a:r>
                        <a:rPr lang="en-US" sz="1100" dirty="0"/>
                        <a:t>$120,000</a:t>
                      </a:r>
                    </a:p>
                    <a:p>
                      <a:pPr algn="ctr"/>
                      <a:r>
                        <a:rPr lang="en-US" sz="1100" dirty="0"/>
                        <a:t>3.5%</a:t>
                      </a:r>
                      <a:endParaRPr lang="en-US" sz="1100" dirty="0">
                        <a:latin typeface="Gotham Rounded Book" pitchFamily="50" charset="0"/>
                      </a:endParaRPr>
                    </a:p>
                  </a:txBody>
                  <a:tcPr/>
                </a:tc>
                <a:tc>
                  <a:txBody>
                    <a:bodyPr/>
                    <a:lstStyle/>
                    <a:p>
                      <a:pPr algn="ctr"/>
                      <a:r>
                        <a:rPr lang="en-US" sz="1100" dirty="0">
                          <a:latin typeface="Gotham Rounded Book" pitchFamily="50" charset="0"/>
                        </a:rPr>
                        <a:t>Monthly Amount</a:t>
                      </a:r>
                    </a:p>
                  </a:txBody>
                  <a:tcPr/>
                </a:tc>
                <a:extLst>
                  <a:ext uri="{0D108BD9-81ED-4DB2-BD59-A6C34878D82A}">
                    <a16:rowId xmlns:a16="http://schemas.microsoft.com/office/drawing/2014/main" val="1890007788"/>
                  </a:ext>
                </a:extLst>
              </a:tr>
              <a:tr h="172163">
                <a:tc>
                  <a:txBody>
                    <a:bodyPr/>
                    <a:lstStyle/>
                    <a:p>
                      <a:pPr algn="ctr"/>
                      <a:r>
                        <a:rPr lang="en-US" sz="1100" dirty="0">
                          <a:latin typeface="Gotham Rounded Book" pitchFamily="50" charset="0"/>
                        </a:rPr>
                        <a:t>1</a:t>
                      </a:r>
                      <a:r>
                        <a:rPr lang="en-US" sz="1100" baseline="30000" dirty="0">
                          <a:latin typeface="Gotham Rounded Book" pitchFamily="50" charset="0"/>
                        </a:rPr>
                        <a:t>st</a:t>
                      </a:r>
                      <a:r>
                        <a:rPr lang="en-US" sz="1100" dirty="0">
                          <a:latin typeface="Gotham Rounded Book" pitchFamily="50" charset="0"/>
                        </a:rPr>
                        <a:t> Mortgage </a:t>
                      </a:r>
                    </a:p>
                  </a:txBody>
                  <a:tcPr/>
                </a:tc>
                <a:tc>
                  <a:txBody>
                    <a:bodyPr/>
                    <a:lstStyle/>
                    <a:p>
                      <a:pPr algn="ctr"/>
                      <a:r>
                        <a:rPr lang="en-US" sz="1100" dirty="0">
                          <a:latin typeface="Gotham Rounded Book" pitchFamily="50" charset="0"/>
                        </a:rPr>
                        <a:t>$116,400</a:t>
                      </a:r>
                    </a:p>
                  </a:txBody>
                  <a:tcPr/>
                </a:tc>
                <a:tc>
                  <a:txBody>
                    <a:bodyPr/>
                    <a:lstStyle/>
                    <a:p>
                      <a:pPr algn="ctr"/>
                      <a:r>
                        <a:rPr lang="en-US" sz="1100" dirty="0">
                          <a:latin typeface="Gotham Rounded Book" pitchFamily="50" charset="0"/>
                        </a:rPr>
                        <a:t>$523</a:t>
                      </a:r>
                    </a:p>
                  </a:txBody>
                  <a:tcPr/>
                </a:tc>
                <a:extLst>
                  <a:ext uri="{0D108BD9-81ED-4DB2-BD59-A6C34878D82A}">
                    <a16:rowId xmlns:a16="http://schemas.microsoft.com/office/drawing/2014/main" val="116977471"/>
                  </a:ext>
                </a:extLst>
              </a:tr>
              <a:tr h="172163">
                <a:tc>
                  <a:txBody>
                    <a:bodyPr/>
                    <a:lstStyle/>
                    <a:p>
                      <a:pPr algn="ctr"/>
                      <a:r>
                        <a:rPr lang="en-US" sz="1100" kern="1200" dirty="0">
                          <a:solidFill>
                            <a:schemeClr val="dk1"/>
                          </a:solidFill>
                          <a:latin typeface="Gotham Rounded Book" pitchFamily="50" charset="0"/>
                          <a:ea typeface="+mn-ea"/>
                          <a:cs typeface="+mn-cs"/>
                        </a:rPr>
                        <a:t>DPA/2nd</a:t>
                      </a:r>
                    </a:p>
                  </a:txBody>
                  <a:tcPr/>
                </a:tc>
                <a:tc>
                  <a:txBody>
                    <a:bodyPr/>
                    <a:lstStyle/>
                    <a:p>
                      <a:pPr algn="ctr"/>
                      <a:r>
                        <a:rPr lang="en-US" sz="1100" dirty="0">
                          <a:latin typeface="Gotham Rounded Book" pitchFamily="50" charset="0"/>
                        </a:rPr>
                        <a:t>$3,600</a:t>
                      </a:r>
                    </a:p>
                  </a:txBody>
                  <a:tcPr/>
                </a:tc>
                <a:tc>
                  <a:txBody>
                    <a:bodyPr/>
                    <a:lstStyle/>
                    <a:p>
                      <a:pPr algn="ctr"/>
                      <a:r>
                        <a:rPr lang="en-US" sz="1100" dirty="0">
                          <a:latin typeface="Gotham Rounded Book" pitchFamily="50" charset="0"/>
                        </a:rPr>
                        <a:t>$36</a:t>
                      </a:r>
                    </a:p>
                  </a:txBody>
                  <a:tcPr/>
                </a:tc>
                <a:extLst>
                  <a:ext uri="{0D108BD9-81ED-4DB2-BD59-A6C34878D82A}">
                    <a16:rowId xmlns:a16="http://schemas.microsoft.com/office/drawing/2014/main" val="948647434"/>
                  </a:ext>
                </a:extLst>
              </a:tr>
              <a:tr h="224581">
                <a:tc>
                  <a:txBody>
                    <a:bodyPr/>
                    <a:lstStyle/>
                    <a:p>
                      <a:pPr algn="ctr"/>
                      <a:r>
                        <a:rPr lang="en-US" sz="1100" kern="1200" dirty="0">
                          <a:solidFill>
                            <a:schemeClr val="dk1"/>
                          </a:solidFill>
                          <a:latin typeface="Gotham Rounded Book" pitchFamily="50" charset="0"/>
                          <a:ea typeface="+mn-ea"/>
                          <a:cs typeface="+mn-cs"/>
                        </a:rPr>
                        <a:t>Taxes</a:t>
                      </a:r>
                    </a:p>
                  </a:txBody>
                  <a:tcPr/>
                </a:tc>
                <a:tc>
                  <a:txBody>
                    <a:bodyPr/>
                    <a:lstStyle/>
                    <a:p>
                      <a:pPr algn="ctr"/>
                      <a:r>
                        <a:rPr lang="en-US" sz="1100" dirty="0">
                          <a:latin typeface="Gotham Rounded Book" pitchFamily="50" charset="0"/>
                        </a:rPr>
                        <a:t>$3,468</a:t>
                      </a:r>
                    </a:p>
                  </a:txBody>
                  <a:tcPr/>
                </a:tc>
                <a:tc>
                  <a:txBody>
                    <a:bodyPr/>
                    <a:lstStyle/>
                    <a:p>
                      <a:pPr algn="ctr"/>
                      <a:r>
                        <a:rPr lang="en-US" sz="1100" kern="1200" dirty="0">
                          <a:solidFill>
                            <a:schemeClr val="dk1"/>
                          </a:solidFill>
                          <a:latin typeface="Gotham Rounded Book" pitchFamily="50" charset="0"/>
                          <a:ea typeface="+mn-ea"/>
                          <a:cs typeface="+mn-cs"/>
                        </a:rPr>
                        <a:t>$289</a:t>
                      </a:r>
                    </a:p>
                  </a:txBody>
                  <a:tcPr/>
                </a:tc>
                <a:extLst>
                  <a:ext uri="{0D108BD9-81ED-4DB2-BD59-A6C34878D82A}">
                    <a16:rowId xmlns:a16="http://schemas.microsoft.com/office/drawing/2014/main" val="376643773"/>
                  </a:ext>
                </a:extLst>
              </a:tr>
              <a:tr h="268129">
                <a:tc>
                  <a:txBody>
                    <a:bodyPr/>
                    <a:lstStyle/>
                    <a:p>
                      <a:pPr algn="ctr"/>
                      <a:r>
                        <a:rPr lang="en-US" sz="1100" kern="1200" dirty="0">
                          <a:solidFill>
                            <a:schemeClr val="dk1"/>
                          </a:solidFill>
                          <a:latin typeface="Gotham Rounded Book" pitchFamily="50" charset="0"/>
                          <a:ea typeface="+mn-ea"/>
                          <a:cs typeface="+mn-cs"/>
                        </a:rPr>
                        <a:t>Homeowners Ins.</a:t>
                      </a:r>
                    </a:p>
                  </a:txBody>
                  <a:tcPr/>
                </a:tc>
                <a:tc>
                  <a:txBody>
                    <a:bodyPr/>
                    <a:lstStyle/>
                    <a:p>
                      <a:pPr algn="ctr"/>
                      <a:r>
                        <a:rPr lang="en-US" sz="1100" kern="1200" dirty="0">
                          <a:solidFill>
                            <a:schemeClr val="dk1"/>
                          </a:solidFill>
                          <a:latin typeface="Gotham Rounded Book" pitchFamily="50" charset="0"/>
                          <a:ea typeface="+mn-ea"/>
                          <a:cs typeface="+mn-cs"/>
                        </a:rPr>
                        <a:t>$1200</a:t>
                      </a:r>
                    </a:p>
                  </a:txBody>
                  <a:tcPr/>
                </a:tc>
                <a:tc>
                  <a:txBody>
                    <a:bodyPr/>
                    <a:lstStyle/>
                    <a:p>
                      <a:pPr algn="ctr"/>
                      <a:r>
                        <a:rPr lang="en-US" sz="1100" kern="1200" dirty="0">
                          <a:solidFill>
                            <a:schemeClr val="dk1"/>
                          </a:solidFill>
                          <a:latin typeface="Gotham Rounded Book" pitchFamily="50" charset="0"/>
                          <a:ea typeface="+mn-ea"/>
                          <a:cs typeface="+mn-cs"/>
                        </a:rPr>
                        <a:t>$100</a:t>
                      </a:r>
                    </a:p>
                  </a:txBody>
                  <a:tcPr/>
                </a:tc>
                <a:extLst>
                  <a:ext uri="{0D108BD9-81ED-4DB2-BD59-A6C34878D82A}">
                    <a16:rowId xmlns:a16="http://schemas.microsoft.com/office/drawing/2014/main" val="190276998"/>
                  </a:ext>
                </a:extLst>
              </a:tr>
              <a:tr h="202203">
                <a:tc>
                  <a:txBody>
                    <a:bodyPr/>
                    <a:lstStyle/>
                    <a:p>
                      <a:pPr algn="ctr"/>
                      <a:r>
                        <a:rPr lang="en-US" sz="1100" kern="1200" dirty="0">
                          <a:solidFill>
                            <a:schemeClr val="dk1"/>
                          </a:solidFill>
                          <a:latin typeface="Gotham Rounded Book" pitchFamily="50" charset="0"/>
                          <a:ea typeface="+mn-ea"/>
                          <a:cs typeface="+mn-cs"/>
                        </a:rPr>
                        <a:t>Mortgage Ins.</a:t>
                      </a:r>
                    </a:p>
                  </a:txBody>
                  <a:tcPr/>
                </a:tc>
                <a:tc>
                  <a:txBody>
                    <a:bodyPr/>
                    <a:lstStyle/>
                    <a:p>
                      <a:pPr algn="ctr"/>
                      <a:r>
                        <a:rPr lang="en-US" sz="1100" kern="1200" dirty="0">
                          <a:solidFill>
                            <a:schemeClr val="dk1"/>
                          </a:solidFill>
                          <a:latin typeface="Gotham Rounded Book" pitchFamily="50" charset="0"/>
                          <a:ea typeface="+mn-ea"/>
                          <a:cs typeface="+mn-cs"/>
                        </a:rPr>
                        <a:t>$989.40</a:t>
                      </a:r>
                    </a:p>
                  </a:txBody>
                  <a:tcPr/>
                </a:tc>
                <a:tc>
                  <a:txBody>
                    <a:bodyPr/>
                    <a:lstStyle/>
                    <a:p>
                      <a:pPr algn="ctr"/>
                      <a:r>
                        <a:rPr lang="en-US" sz="1100" kern="1200" dirty="0">
                          <a:solidFill>
                            <a:schemeClr val="dk1"/>
                          </a:solidFill>
                          <a:latin typeface="Gotham Rounded Book" pitchFamily="50" charset="0"/>
                          <a:ea typeface="+mn-ea"/>
                          <a:cs typeface="+mn-cs"/>
                        </a:rPr>
                        <a:t>$82.45</a:t>
                      </a:r>
                    </a:p>
                  </a:txBody>
                  <a:tcPr/>
                </a:tc>
                <a:extLst>
                  <a:ext uri="{0D108BD9-81ED-4DB2-BD59-A6C34878D82A}">
                    <a16:rowId xmlns:a16="http://schemas.microsoft.com/office/drawing/2014/main" val="1831878817"/>
                  </a:ext>
                </a:extLst>
              </a:tr>
              <a:tr h="267413">
                <a:tc gridSpan="2">
                  <a:txBody>
                    <a:bodyPr/>
                    <a:lstStyle/>
                    <a:p>
                      <a:pPr algn="ctr"/>
                      <a:r>
                        <a:rPr lang="en-US" sz="1100" kern="1200" dirty="0">
                          <a:solidFill>
                            <a:schemeClr val="dk1"/>
                          </a:solidFill>
                          <a:latin typeface="Gotham Rounded Book" pitchFamily="50" charset="0"/>
                          <a:ea typeface="+mn-ea"/>
                          <a:cs typeface="+mn-cs"/>
                        </a:rPr>
                        <a:t>Total Payment</a:t>
                      </a:r>
                    </a:p>
                  </a:txBody>
                  <a:tcPr/>
                </a:tc>
                <a:tc hMerge="1">
                  <a:txBody>
                    <a:bodyPr/>
                    <a:lstStyle/>
                    <a:p>
                      <a:endParaRPr lang="en-US" sz="1100" dirty="0">
                        <a:latin typeface="Gotham Rounded Book" pitchFamily="50" charset="0"/>
                      </a:endParaRPr>
                    </a:p>
                  </a:txBody>
                  <a:tcPr/>
                </a:tc>
                <a:tc>
                  <a:txBody>
                    <a:bodyPr/>
                    <a:lstStyle/>
                    <a:p>
                      <a:pPr algn="ctr"/>
                      <a:r>
                        <a:rPr lang="en-US" sz="1100" kern="1200" dirty="0">
                          <a:solidFill>
                            <a:schemeClr val="dk1"/>
                          </a:solidFill>
                          <a:latin typeface="Gotham Rounded Book" pitchFamily="50" charset="0"/>
                          <a:ea typeface="+mn-ea"/>
                          <a:cs typeface="+mn-cs"/>
                        </a:rPr>
                        <a:t>$1,030.45</a:t>
                      </a:r>
                    </a:p>
                  </a:txBody>
                  <a:tcPr anchor="ctr"/>
                </a:tc>
                <a:extLst>
                  <a:ext uri="{0D108BD9-81ED-4DB2-BD59-A6C34878D82A}">
                    <a16:rowId xmlns:a16="http://schemas.microsoft.com/office/drawing/2014/main" val="1082145718"/>
                  </a:ext>
                </a:extLst>
              </a:tr>
            </a:tbl>
          </a:graphicData>
        </a:graphic>
      </p:graphicFrame>
      <p:pic>
        <p:nvPicPr>
          <p:cNvPr id="6" name="Content Placeholder 5"/>
          <p:cNvPicPr>
            <a:picLocks noGrp="1" noChangeAspect="1"/>
          </p:cNvPicPr>
          <p:nvPr>
            <p:ph sz="half" idx="1"/>
          </p:nvPr>
        </p:nvPicPr>
        <p:blipFill>
          <a:blip r:embed="rId5"/>
          <a:stretch>
            <a:fillRect/>
          </a:stretch>
        </p:blipFill>
        <p:spPr>
          <a:xfrm>
            <a:off x="857822" y="863028"/>
            <a:ext cx="5133975" cy="3615154"/>
          </a:xfrm>
          <a:prstGeom prst="rect">
            <a:avLst/>
          </a:prstGeom>
          <a:ln w="57150">
            <a:solidFill>
              <a:srgbClr val="27A99F"/>
            </a:solidFill>
          </a:ln>
        </p:spPr>
      </p:pic>
      <p:pic>
        <p:nvPicPr>
          <p:cNvPr id="8" name="Picture 7">
            <a:extLst>
              <a:ext uri="{FF2B5EF4-FFF2-40B4-BE49-F238E27FC236}">
                <a16:creationId xmlns:a16="http://schemas.microsoft.com/office/drawing/2014/main" id="{31AD52F1-BBBF-4AA1-B4AB-DFD0EC44B2AE}"/>
              </a:ext>
            </a:extLst>
          </p:cNvPr>
          <p:cNvPicPr>
            <a:picLocks noChangeAspect="1"/>
          </p:cNvPicPr>
          <p:nvPr/>
        </p:nvPicPr>
        <p:blipFill>
          <a:blip r:embed="rId6"/>
          <a:stretch>
            <a:fillRect/>
          </a:stretch>
        </p:blipFill>
        <p:spPr>
          <a:xfrm>
            <a:off x="867633" y="863025"/>
            <a:ext cx="5114352" cy="3609531"/>
          </a:xfrm>
          <a:prstGeom prst="rect">
            <a:avLst/>
          </a:prstGeom>
        </p:spPr>
      </p:pic>
      <p:sp>
        <p:nvSpPr>
          <p:cNvPr id="16" name="TextBox 15"/>
          <p:cNvSpPr txBox="1"/>
          <p:nvPr/>
        </p:nvSpPr>
        <p:spPr>
          <a:xfrm>
            <a:off x="4300099" y="3778005"/>
            <a:ext cx="2050721" cy="1508105"/>
          </a:xfrm>
          <a:prstGeom prst="rect">
            <a:avLst/>
          </a:prstGeom>
          <a:solidFill>
            <a:srgbClr val="005774"/>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rPr>
              <a:t>Bdrms: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rPr>
              <a:t>Bath:  </a:t>
            </a:r>
            <a:r>
              <a:rPr lang="en-US" sz="1500" dirty="0">
                <a:solidFill>
                  <a:srgbClr val="FFFFFF"/>
                </a:solidFill>
                <a:latin typeface="Gotham Rounded Bold" pitchFamily="50" charset="0"/>
              </a:rPr>
              <a:t>2</a:t>
            </a:r>
            <a:endPar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rPr>
              <a:t>Sq. Ft:  1,388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Gotham Rounded Bold"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Gotham Rounded Bold" pitchFamily="50" charset="0"/>
                <a:ea typeface="+mn-ea"/>
                <a:cs typeface="+mn-cs"/>
              </a:rPr>
              <a:t>Monthly Mortgage: </a:t>
            </a:r>
            <a:r>
              <a:rPr kumimoji="0" lang="en-US" sz="24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Gotham Rounded Bold" pitchFamily="50" charset="0"/>
                <a:ea typeface="+mn-ea"/>
                <a:cs typeface="+mn-cs"/>
              </a:rPr>
              <a:t>$1030.45 </a:t>
            </a:r>
            <a:endParaRPr kumimoji="0" lang="en-US" sz="1500" b="0"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Gotham Rounded Bold" pitchFamily="50" charset="0"/>
              <a:ea typeface="+mn-ea"/>
              <a:cs typeface="+mn-cs"/>
            </a:endParaRPr>
          </a:p>
        </p:txBody>
      </p:sp>
      <p:sp>
        <p:nvSpPr>
          <p:cNvPr id="10" name="TextBox 9">
            <a:extLst>
              <a:ext uri="{FF2B5EF4-FFF2-40B4-BE49-F238E27FC236}">
                <a16:creationId xmlns:a16="http://schemas.microsoft.com/office/drawing/2014/main" id="{C8755A38-5412-42ED-9150-BD2449F3F5A6}"/>
              </a:ext>
            </a:extLst>
          </p:cNvPr>
          <p:cNvSpPr txBox="1"/>
          <p:nvPr/>
        </p:nvSpPr>
        <p:spPr>
          <a:xfrm>
            <a:off x="4300100" y="6562028"/>
            <a:ext cx="7234813" cy="200055"/>
          </a:xfrm>
          <a:prstGeom prst="rect">
            <a:avLst/>
          </a:prstGeom>
          <a:noFill/>
          <a:ln>
            <a:noFill/>
          </a:ln>
        </p:spPr>
        <p:txBody>
          <a:bodyPr wrap="square" rtlCol="0">
            <a:spAutoFit/>
          </a:bodyPr>
          <a:lstStyle/>
          <a:p>
            <a:r>
              <a:rPr lang="en-US" sz="700" dirty="0">
                <a:latin typeface="Gotham Rounded Book" pitchFamily="50" charset="0"/>
              </a:rPr>
              <a:t>DISCLAIMER: THESE ARE MEANT TO BE EXAMPLES AND MAY NOT BE TOTALLY REFLECTIVE OF PAYMENT, BASED ON BORROWER QUALIFICATIONS</a:t>
            </a:r>
          </a:p>
        </p:txBody>
      </p:sp>
      <p:sp>
        <p:nvSpPr>
          <p:cNvPr id="3" name="TextBox 2">
            <a:extLst>
              <a:ext uri="{FF2B5EF4-FFF2-40B4-BE49-F238E27FC236}">
                <a16:creationId xmlns:a16="http://schemas.microsoft.com/office/drawing/2014/main" id="{A64C0430-4AB8-4B05-86DC-80909AF32C61}"/>
              </a:ext>
            </a:extLst>
          </p:cNvPr>
          <p:cNvSpPr txBox="1"/>
          <p:nvPr/>
        </p:nvSpPr>
        <p:spPr>
          <a:xfrm>
            <a:off x="5241315" y="1048670"/>
            <a:ext cx="1215846" cy="52322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dirty="0">
                <a:solidFill>
                  <a:srgbClr val="FF0000"/>
                </a:solidFill>
                <a:latin typeface="Gotham Rounded Bold" pitchFamily="50" charset="0"/>
              </a:rPr>
              <a:t>OWN</a:t>
            </a:r>
          </a:p>
        </p:txBody>
      </p:sp>
      <p:sp>
        <p:nvSpPr>
          <p:cNvPr id="12" name="TextBox 11">
            <a:extLst>
              <a:ext uri="{FF2B5EF4-FFF2-40B4-BE49-F238E27FC236}">
                <a16:creationId xmlns:a16="http://schemas.microsoft.com/office/drawing/2014/main" id="{19C8A4CE-9BC4-428B-BDB6-F57CC4603321}"/>
              </a:ext>
            </a:extLst>
          </p:cNvPr>
          <p:cNvSpPr txBox="1"/>
          <p:nvPr/>
        </p:nvSpPr>
        <p:spPr>
          <a:xfrm>
            <a:off x="10808236" y="989416"/>
            <a:ext cx="1265487" cy="52322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dirty="0">
                <a:solidFill>
                  <a:srgbClr val="FF0000"/>
                </a:solidFill>
                <a:latin typeface="Gotham Rounded Bold" pitchFamily="50" charset="0"/>
              </a:rPr>
              <a:t>RENT</a:t>
            </a:r>
          </a:p>
        </p:txBody>
      </p:sp>
    </p:spTree>
    <p:extLst>
      <p:ext uri="{BB962C8B-B14F-4D97-AF65-F5344CB8AC3E}">
        <p14:creationId xmlns:p14="http://schemas.microsoft.com/office/powerpoint/2010/main" val="2513642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772075" y="453112"/>
            <a:ext cx="9601200" cy="541979"/>
          </a:xfrm>
          <a:prstGeom prst="rect">
            <a:avLst/>
          </a:prstGeom>
        </p:spPr>
        <p:txBody>
          <a:bodyPr anchor="ctr" anchorCtr="0">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900" b="1" dirty="0">
                <a:solidFill>
                  <a:schemeClr val="accent4">
                    <a:lumMod val="75000"/>
                  </a:schemeClr>
                </a:solidFill>
              </a:rPr>
            </a:br>
            <a:r>
              <a:rPr lang="en-US" sz="4000" b="1" dirty="0">
                <a:solidFill>
                  <a:schemeClr val="accent4">
                    <a:lumMod val="75000"/>
                  </a:schemeClr>
                </a:solidFill>
                <a:latin typeface="Gotham Rounded Bold" pitchFamily="50" charset="0"/>
              </a:rPr>
              <a:t>Owning vs. Renting         </a:t>
            </a:r>
            <a:r>
              <a:rPr lang="en-US" sz="4900" b="1" dirty="0">
                <a:solidFill>
                  <a:srgbClr val="00B050"/>
                </a:solidFill>
                <a:latin typeface="Gotham Rounded Bold" pitchFamily="50" charset="0"/>
              </a:rPr>
              <a:t>MADISON</a:t>
            </a:r>
            <a:br>
              <a:rPr lang="en-US" dirty="0"/>
            </a:br>
            <a:r>
              <a:rPr lang="en-US" dirty="0"/>
              <a:t>	</a:t>
            </a:r>
            <a:br>
              <a:rPr lang="en-US" dirty="0"/>
            </a:br>
            <a:br>
              <a:rPr lang="en-US" sz="2200" dirty="0"/>
            </a:br>
            <a:endParaRPr lang="en-US" sz="2000" dirty="0"/>
          </a:p>
        </p:txBody>
      </p:sp>
      <p:pic>
        <p:nvPicPr>
          <p:cNvPr id="24" name="Content Placeholder 23"/>
          <p:cNvPicPr>
            <a:picLocks noGrp="1" noChangeAspect="1"/>
          </p:cNvPicPr>
          <p:nvPr>
            <p:ph sz="half" idx="1"/>
          </p:nvPr>
        </p:nvPicPr>
        <p:blipFill>
          <a:blip r:embed="rId3"/>
          <a:stretch>
            <a:fillRect/>
          </a:stretch>
        </p:blipFill>
        <p:spPr>
          <a:xfrm>
            <a:off x="6501236" y="754879"/>
            <a:ext cx="5435600" cy="3620434"/>
          </a:xfrm>
          <a:prstGeom prst="rect">
            <a:avLst/>
          </a:prstGeom>
          <a:ln w="57150">
            <a:solidFill>
              <a:srgbClr val="27A99F"/>
            </a:solidFill>
          </a:ln>
        </p:spPr>
      </p:pic>
      <p:pic>
        <p:nvPicPr>
          <p:cNvPr id="15" name="Content Placeholder 11"/>
          <p:cNvPicPr>
            <a:picLocks noChangeAspect="1"/>
          </p:cNvPicPr>
          <p:nvPr/>
        </p:nvPicPr>
        <p:blipFill>
          <a:blip r:embed="rId4"/>
          <a:stretch>
            <a:fillRect/>
          </a:stretch>
        </p:blipFill>
        <p:spPr>
          <a:xfrm>
            <a:off x="838198" y="754879"/>
            <a:ext cx="5133975" cy="3629025"/>
          </a:xfrm>
          <a:prstGeom prst="rect">
            <a:avLst/>
          </a:prstGeom>
          <a:ln w="57150">
            <a:solidFill>
              <a:srgbClr val="27A99F"/>
            </a:solidFill>
          </a:ln>
        </p:spPr>
      </p:pic>
      <p:pic>
        <p:nvPicPr>
          <p:cNvPr id="3" name="Picture 2">
            <a:extLst>
              <a:ext uri="{FF2B5EF4-FFF2-40B4-BE49-F238E27FC236}">
                <a16:creationId xmlns:a16="http://schemas.microsoft.com/office/drawing/2014/main" id="{7DE01E99-8814-4AC7-9912-D927F3870791}"/>
              </a:ext>
            </a:extLst>
          </p:cNvPr>
          <p:cNvPicPr>
            <a:picLocks noChangeAspect="1"/>
          </p:cNvPicPr>
          <p:nvPr/>
        </p:nvPicPr>
        <p:blipFill rotWithShape="1">
          <a:blip r:embed="rId5"/>
          <a:srcRect l="6948"/>
          <a:stretch/>
        </p:blipFill>
        <p:spPr>
          <a:xfrm>
            <a:off x="6504484" y="754879"/>
            <a:ext cx="5435600" cy="3620434"/>
          </a:xfrm>
          <a:prstGeom prst="rect">
            <a:avLst/>
          </a:prstGeom>
        </p:spPr>
      </p:pic>
      <p:pic>
        <p:nvPicPr>
          <p:cNvPr id="4" name="Picture 3">
            <a:extLst>
              <a:ext uri="{FF2B5EF4-FFF2-40B4-BE49-F238E27FC236}">
                <a16:creationId xmlns:a16="http://schemas.microsoft.com/office/drawing/2014/main" id="{09839A0F-39E7-4396-8E0B-66E24D60CDB8}"/>
              </a:ext>
            </a:extLst>
          </p:cNvPr>
          <p:cNvPicPr>
            <a:picLocks noChangeAspect="1"/>
          </p:cNvPicPr>
          <p:nvPr/>
        </p:nvPicPr>
        <p:blipFill>
          <a:blip r:embed="rId6"/>
          <a:stretch>
            <a:fillRect/>
          </a:stretch>
        </p:blipFill>
        <p:spPr>
          <a:xfrm>
            <a:off x="838197" y="754879"/>
            <a:ext cx="5133975" cy="3629025"/>
          </a:xfrm>
          <a:prstGeom prst="rect">
            <a:avLst/>
          </a:prstGeom>
        </p:spPr>
      </p:pic>
      <p:sp>
        <p:nvSpPr>
          <p:cNvPr id="12" name="TextBox 11">
            <a:extLst>
              <a:ext uri="{FF2B5EF4-FFF2-40B4-BE49-F238E27FC236}">
                <a16:creationId xmlns:a16="http://schemas.microsoft.com/office/drawing/2014/main" id="{E421FB04-A1E0-4426-BD57-B21D0FBB8A7D}"/>
              </a:ext>
            </a:extLst>
          </p:cNvPr>
          <p:cNvSpPr txBox="1"/>
          <p:nvPr/>
        </p:nvSpPr>
        <p:spPr>
          <a:xfrm>
            <a:off x="4300100" y="3778005"/>
            <a:ext cx="2018494" cy="1508105"/>
          </a:xfrm>
          <a:prstGeom prst="rect">
            <a:avLst/>
          </a:prstGeom>
          <a:solidFill>
            <a:srgbClr val="005774"/>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rPr>
              <a:t>Bdrms: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rPr>
              <a:t>Bath:  </a:t>
            </a:r>
            <a:r>
              <a:rPr lang="en-US" sz="1500" dirty="0">
                <a:solidFill>
                  <a:srgbClr val="FFFFFF"/>
                </a:solidFill>
                <a:latin typeface="Gotham Rounded Bold" pitchFamily="50" charset="0"/>
              </a:rPr>
              <a:t>2</a:t>
            </a:r>
            <a:endPar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rPr>
              <a:t>Sq. Ft:  1,330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Gotham Rounded Bold"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Gotham Rounded Bold" pitchFamily="50" charset="0"/>
                <a:ea typeface="+mn-ea"/>
                <a:cs typeface="+mn-cs"/>
              </a:rPr>
              <a:t>Monthly Mortgage: </a:t>
            </a:r>
            <a:r>
              <a:rPr lang="en-US" sz="2400" dirty="0">
                <a:ln w="0"/>
                <a:solidFill>
                  <a:srgbClr val="FF0000"/>
                </a:solidFill>
                <a:effectLst>
                  <a:outerShdw blurRad="38100" dist="19050" dir="2700000" algn="tl" rotWithShape="0">
                    <a:srgbClr val="000000">
                      <a:alpha val="40000"/>
                    </a:srgbClr>
                  </a:outerShdw>
                </a:effectLst>
                <a:latin typeface="Gotham Rounded Bold" pitchFamily="50" charset="0"/>
              </a:rPr>
              <a:t>$1,691</a:t>
            </a:r>
          </a:p>
        </p:txBody>
      </p:sp>
      <p:sp>
        <p:nvSpPr>
          <p:cNvPr id="13" name="TextBox 12">
            <a:extLst>
              <a:ext uri="{FF2B5EF4-FFF2-40B4-BE49-F238E27FC236}">
                <a16:creationId xmlns:a16="http://schemas.microsoft.com/office/drawing/2014/main" id="{5A6C1632-A807-4656-8155-0F207F642FF3}"/>
              </a:ext>
            </a:extLst>
          </p:cNvPr>
          <p:cNvSpPr txBox="1"/>
          <p:nvPr/>
        </p:nvSpPr>
        <p:spPr>
          <a:xfrm>
            <a:off x="10072006" y="3759965"/>
            <a:ext cx="2050721" cy="1508105"/>
          </a:xfrm>
          <a:prstGeom prst="rect">
            <a:avLst/>
          </a:prstGeom>
          <a:solidFill>
            <a:srgbClr val="005774"/>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rPr>
              <a:t>Bdrms: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rPr>
              <a:t>Bath:  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otham Rounded Bold" pitchFamily="50" charset="0"/>
                <a:ea typeface="+mn-ea"/>
                <a:cs typeface="+mn-cs"/>
              </a:rPr>
              <a:t>Sq. Ft:  1,110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Gotham Rounded Bold"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Gotham Rounded Bold" pitchFamily="50" charset="0"/>
                <a:ea typeface="+mn-ea"/>
                <a:cs typeface="+mn-cs"/>
              </a:rPr>
              <a:t>Monthly Rent: </a:t>
            </a:r>
            <a:r>
              <a:rPr lang="en-US" sz="2400" dirty="0">
                <a:ln w="0"/>
                <a:solidFill>
                  <a:srgbClr val="FF0000"/>
                </a:solidFill>
                <a:effectLst>
                  <a:outerShdw blurRad="38100" dist="19050" dir="2700000" algn="tl" rotWithShape="0">
                    <a:srgbClr val="000000">
                      <a:alpha val="40000"/>
                    </a:srgbClr>
                  </a:outerShdw>
                </a:effectLst>
                <a:latin typeface="Gotham Rounded Bold" pitchFamily="50" charset="0"/>
              </a:rPr>
              <a:t>$1,800</a:t>
            </a:r>
          </a:p>
        </p:txBody>
      </p:sp>
      <p:graphicFrame>
        <p:nvGraphicFramePr>
          <p:cNvPr id="10" name="Table 6">
            <a:extLst>
              <a:ext uri="{FF2B5EF4-FFF2-40B4-BE49-F238E27FC236}">
                <a16:creationId xmlns:a16="http://schemas.microsoft.com/office/drawing/2014/main" id="{9B4AEC7D-7F55-4368-9333-E56EC9DFD065}"/>
              </a:ext>
            </a:extLst>
          </p:cNvPr>
          <p:cNvGraphicFramePr>
            <a:graphicFrameLocks noGrp="1"/>
          </p:cNvGraphicFramePr>
          <p:nvPr>
            <p:extLst>
              <p:ext uri="{D42A27DB-BD31-4B8C-83A1-F6EECF244321}">
                <p14:modId xmlns:p14="http://schemas.microsoft.com/office/powerpoint/2010/main" val="1185370433"/>
              </p:ext>
            </p:extLst>
          </p:nvPr>
        </p:nvGraphicFramePr>
        <p:xfrm>
          <a:off x="867211" y="4563446"/>
          <a:ext cx="3403875" cy="1998582"/>
        </p:xfrm>
        <a:graphic>
          <a:graphicData uri="http://schemas.openxmlformats.org/drawingml/2006/table">
            <a:tbl>
              <a:tblPr firstRow="1" bandRow="1">
                <a:tableStyleId>{00A15C55-8517-42AA-B614-E9B94910E393}</a:tableStyleId>
              </a:tblPr>
              <a:tblGrid>
                <a:gridCol w="1440341">
                  <a:extLst>
                    <a:ext uri="{9D8B030D-6E8A-4147-A177-3AD203B41FA5}">
                      <a16:colId xmlns:a16="http://schemas.microsoft.com/office/drawing/2014/main" val="2259245974"/>
                    </a:ext>
                  </a:extLst>
                </a:gridCol>
                <a:gridCol w="1092858">
                  <a:extLst>
                    <a:ext uri="{9D8B030D-6E8A-4147-A177-3AD203B41FA5}">
                      <a16:colId xmlns:a16="http://schemas.microsoft.com/office/drawing/2014/main" val="1736458926"/>
                    </a:ext>
                  </a:extLst>
                </a:gridCol>
                <a:gridCol w="870676">
                  <a:extLst>
                    <a:ext uri="{9D8B030D-6E8A-4147-A177-3AD203B41FA5}">
                      <a16:colId xmlns:a16="http://schemas.microsoft.com/office/drawing/2014/main" val="2932502119"/>
                    </a:ext>
                  </a:extLst>
                </a:gridCol>
              </a:tblGrid>
              <a:tr h="370840">
                <a:tc>
                  <a:txBody>
                    <a:bodyPr/>
                    <a:lstStyle/>
                    <a:p>
                      <a:pPr algn="ctr"/>
                      <a:r>
                        <a:rPr lang="en-US" sz="1100" dirty="0"/>
                        <a:t>Purchase price</a:t>
                      </a:r>
                    </a:p>
                    <a:p>
                      <a:pPr algn="ctr"/>
                      <a:r>
                        <a:rPr lang="en-US" sz="1100" dirty="0"/>
                        <a:t>Interest Rate</a:t>
                      </a:r>
                      <a:endParaRPr lang="en-US" sz="1100" dirty="0">
                        <a:latin typeface="Gotham Rounded Book" pitchFamily="50" charset="0"/>
                      </a:endParaRPr>
                    </a:p>
                  </a:txBody>
                  <a:tcPr/>
                </a:tc>
                <a:tc>
                  <a:txBody>
                    <a:bodyPr/>
                    <a:lstStyle/>
                    <a:p>
                      <a:pPr algn="ctr"/>
                      <a:r>
                        <a:rPr lang="en-US" sz="1100" dirty="0"/>
                        <a:t>$229,900</a:t>
                      </a:r>
                    </a:p>
                    <a:p>
                      <a:pPr algn="ctr"/>
                      <a:r>
                        <a:rPr lang="en-US" sz="1100" dirty="0"/>
                        <a:t>3.5%</a:t>
                      </a:r>
                      <a:endParaRPr lang="en-US" sz="1100" dirty="0">
                        <a:latin typeface="Gotham Rounded Book" pitchFamily="50" charset="0"/>
                      </a:endParaRPr>
                    </a:p>
                  </a:txBody>
                  <a:tcPr/>
                </a:tc>
                <a:tc>
                  <a:txBody>
                    <a:bodyPr/>
                    <a:lstStyle/>
                    <a:p>
                      <a:pPr algn="ctr"/>
                      <a:r>
                        <a:rPr lang="en-US" sz="1100" dirty="0">
                          <a:latin typeface="Gotham Rounded Book" pitchFamily="50" charset="0"/>
                        </a:rPr>
                        <a:t>Monthly Amount</a:t>
                      </a:r>
                    </a:p>
                  </a:txBody>
                  <a:tcPr/>
                </a:tc>
                <a:extLst>
                  <a:ext uri="{0D108BD9-81ED-4DB2-BD59-A6C34878D82A}">
                    <a16:rowId xmlns:a16="http://schemas.microsoft.com/office/drawing/2014/main" val="1890007788"/>
                  </a:ext>
                </a:extLst>
              </a:tr>
              <a:tr h="172163">
                <a:tc>
                  <a:txBody>
                    <a:bodyPr/>
                    <a:lstStyle/>
                    <a:p>
                      <a:pPr algn="ctr"/>
                      <a:r>
                        <a:rPr lang="en-US" sz="1100" dirty="0">
                          <a:latin typeface="Gotham Rounded Book" pitchFamily="50" charset="0"/>
                        </a:rPr>
                        <a:t>1</a:t>
                      </a:r>
                      <a:r>
                        <a:rPr lang="en-US" sz="1100" baseline="30000" dirty="0">
                          <a:latin typeface="Gotham Rounded Book" pitchFamily="50" charset="0"/>
                        </a:rPr>
                        <a:t>st</a:t>
                      </a:r>
                      <a:r>
                        <a:rPr lang="en-US" sz="1100" dirty="0">
                          <a:latin typeface="Gotham Rounded Book" pitchFamily="50" charset="0"/>
                        </a:rPr>
                        <a:t> Mortgage </a:t>
                      </a:r>
                    </a:p>
                  </a:txBody>
                  <a:tcPr/>
                </a:tc>
                <a:tc>
                  <a:txBody>
                    <a:bodyPr/>
                    <a:lstStyle/>
                    <a:p>
                      <a:pPr algn="ctr"/>
                      <a:r>
                        <a:rPr lang="en-US" sz="1100" dirty="0">
                          <a:latin typeface="Gotham Rounded Book" pitchFamily="50" charset="0"/>
                        </a:rPr>
                        <a:t>$223,003</a:t>
                      </a:r>
                    </a:p>
                  </a:txBody>
                  <a:tcPr/>
                </a:tc>
                <a:tc>
                  <a:txBody>
                    <a:bodyPr/>
                    <a:lstStyle/>
                    <a:p>
                      <a:pPr algn="ctr"/>
                      <a:r>
                        <a:rPr lang="en-US" sz="1100" dirty="0">
                          <a:latin typeface="Gotham Rounded Book" pitchFamily="50" charset="0"/>
                        </a:rPr>
                        <a:t>$1001</a:t>
                      </a:r>
                    </a:p>
                  </a:txBody>
                  <a:tcPr/>
                </a:tc>
                <a:extLst>
                  <a:ext uri="{0D108BD9-81ED-4DB2-BD59-A6C34878D82A}">
                    <a16:rowId xmlns:a16="http://schemas.microsoft.com/office/drawing/2014/main" val="116977471"/>
                  </a:ext>
                </a:extLst>
              </a:tr>
              <a:tr h="172163">
                <a:tc>
                  <a:txBody>
                    <a:bodyPr/>
                    <a:lstStyle/>
                    <a:p>
                      <a:pPr algn="ctr"/>
                      <a:r>
                        <a:rPr lang="en-US" sz="1100" kern="1200" dirty="0">
                          <a:solidFill>
                            <a:schemeClr val="dk1"/>
                          </a:solidFill>
                          <a:latin typeface="Gotham Rounded Book" pitchFamily="50" charset="0"/>
                          <a:ea typeface="+mn-ea"/>
                          <a:cs typeface="+mn-cs"/>
                        </a:rPr>
                        <a:t>DPA/2nd</a:t>
                      </a:r>
                    </a:p>
                  </a:txBody>
                  <a:tcPr/>
                </a:tc>
                <a:tc>
                  <a:txBody>
                    <a:bodyPr/>
                    <a:lstStyle/>
                    <a:p>
                      <a:pPr algn="ctr"/>
                      <a:r>
                        <a:rPr lang="en-US" sz="1100" dirty="0">
                          <a:latin typeface="Gotham Rounded Book" pitchFamily="50" charset="0"/>
                        </a:rPr>
                        <a:t>$6,897</a:t>
                      </a:r>
                    </a:p>
                  </a:txBody>
                  <a:tcPr/>
                </a:tc>
                <a:tc>
                  <a:txBody>
                    <a:bodyPr/>
                    <a:lstStyle/>
                    <a:p>
                      <a:pPr algn="ctr"/>
                      <a:r>
                        <a:rPr lang="en-US" sz="1100" dirty="0">
                          <a:latin typeface="Gotham Rounded Book" pitchFamily="50" charset="0"/>
                        </a:rPr>
                        <a:t>$68</a:t>
                      </a:r>
                    </a:p>
                  </a:txBody>
                  <a:tcPr/>
                </a:tc>
                <a:extLst>
                  <a:ext uri="{0D108BD9-81ED-4DB2-BD59-A6C34878D82A}">
                    <a16:rowId xmlns:a16="http://schemas.microsoft.com/office/drawing/2014/main" val="948647434"/>
                  </a:ext>
                </a:extLst>
              </a:tr>
              <a:tr h="224581">
                <a:tc>
                  <a:txBody>
                    <a:bodyPr/>
                    <a:lstStyle/>
                    <a:p>
                      <a:pPr algn="ctr"/>
                      <a:r>
                        <a:rPr lang="en-US" sz="1100" kern="1200" dirty="0">
                          <a:solidFill>
                            <a:schemeClr val="dk1"/>
                          </a:solidFill>
                          <a:latin typeface="Gotham Rounded Book" pitchFamily="50" charset="0"/>
                          <a:ea typeface="+mn-ea"/>
                          <a:cs typeface="+mn-cs"/>
                        </a:rPr>
                        <a:t>Taxes</a:t>
                      </a:r>
                    </a:p>
                  </a:txBody>
                  <a:tcPr/>
                </a:tc>
                <a:tc>
                  <a:txBody>
                    <a:bodyPr/>
                    <a:lstStyle/>
                    <a:p>
                      <a:pPr algn="ctr"/>
                      <a:r>
                        <a:rPr lang="en-US" sz="1100" dirty="0">
                          <a:latin typeface="Gotham Rounded Book" pitchFamily="50" charset="0"/>
                        </a:rPr>
                        <a:t>$4,068</a:t>
                      </a:r>
                    </a:p>
                  </a:txBody>
                  <a:tcPr/>
                </a:tc>
                <a:tc>
                  <a:txBody>
                    <a:bodyPr/>
                    <a:lstStyle/>
                    <a:p>
                      <a:pPr algn="ctr"/>
                      <a:r>
                        <a:rPr lang="en-US" sz="1100" kern="1200" dirty="0">
                          <a:solidFill>
                            <a:schemeClr val="dk1"/>
                          </a:solidFill>
                          <a:latin typeface="Gotham Rounded Book" pitchFamily="50" charset="0"/>
                          <a:ea typeface="+mn-ea"/>
                          <a:cs typeface="+mn-cs"/>
                        </a:rPr>
                        <a:t>$339</a:t>
                      </a:r>
                    </a:p>
                  </a:txBody>
                  <a:tcPr/>
                </a:tc>
                <a:extLst>
                  <a:ext uri="{0D108BD9-81ED-4DB2-BD59-A6C34878D82A}">
                    <a16:rowId xmlns:a16="http://schemas.microsoft.com/office/drawing/2014/main" val="376643773"/>
                  </a:ext>
                </a:extLst>
              </a:tr>
              <a:tr h="268129">
                <a:tc>
                  <a:txBody>
                    <a:bodyPr/>
                    <a:lstStyle/>
                    <a:p>
                      <a:pPr algn="ctr"/>
                      <a:r>
                        <a:rPr lang="en-US" sz="1100" kern="1200" dirty="0">
                          <a:solidFill>
                            <a:schemeClr val="dk1"/>
                          </a:solidFill>
                          <a:latin typeface="Gotham Rounded Book" pitchFamily="50" charset="0"/>
                          <a:ea typeface="+mn-ea"/>
                          <a:cs typeface="+mn-cs"/>
                        </a:rPr>
                        <a:t>Homeowners Ins.</a:t>
                      </a:r>
                    </a:p>
                  </a:txBody>
                  <a:tcPr/>
                </a:tc>
                <a:tc>
                  <a:txBody>
                    <a:bodyPr/>
                    <a:lstStyle/>
                    <a:p>
                      <a:pPr algn="ctr"/>
                      <a:r>
                        <a:rPr lang="en-US" sz="1100" kern="1200" dirty="0">
                          <a:solidFill>
                            <a:schemeClr val="dk1"/>
                          </a:solidFill>
                          <a:latin typeface="Gotham Rounded Book" pitchFamily="50" charset="0"/>
                          <a:ea typeface="+mn-ea"/>
                          <a:cs typeface="+mn-cs"/>
                        </a:rPr>
                        <a:t>$1,500</a:t>
                      </a:r>
                    </a:p>
                  </a:txBody>
                  <a:tcPr/>
                </a:tc>
                <a:tc>
                  <a:txBody>
                    <a:bodyPr/>
                    <a:lstStyle/>
                    <a:p>
                      <a:pPr algn="ctr"/>
                      <a:r>
                        <a:rPr lang="en-US" sz="1100" kern="1200" dirty="0">
                          <a:solidFill>
                            <a:schemeClr val="dk1"/>
                          </a:solidFill>
                          <a:latin typeface="Gotham Rounded Book" pitchFamily="50" charset="0"/>
                          <a:ea typeface="+mn-ea"/>
                          <a:cs typeface="+mn-cs"/>
                        </a:rPr>
                        <a:t>$125</a:t>
                      </a:r>
                    </a:p>
                  </a:txBody>
                  <a:tcPr/>
                </a:tc>
                <a:extLst>
                  <a:ext uri="{0D108BD9-81ED-4DB2-BD59-A6C34878D82A}">
                    <a16:rowId xmlns:a16="http://schemas.microsoft.com/office/drawing/2014/main" val="190276998"/>
                  </a:ext>
                </a:extLst>
              </a:tr>
              <a:tr h="202203">
                <a:tc>
                  <a:txBody>
                    <a:bodyPr/>
                    <a:lstStyle/>
                    <a:p>
                      <a:pPr algn="ctr"/>
                      <a:r>
                        <a:rPr lang="en-US" sz="1100" kern="1200" dirty="0">
                          <a:solidFill>
                            <a:schemeClr val="dk1"/>
                          </a:solidFill>
                          <a:latin typeface="Gotham Rounded Book" pitchFamily="50" charset="0"/>
                          <a:ea typeface="+mn-ea"/>
                          <a:cs typeface="+mn-cs"/>
                        </a:rPr>
                        <a:t>Mortgage Ins.</a:t>
                      </a:r>
                    </a:p>
                  </a:txBody>
                  <a:tcPr/>
                </a:tc>
                <a:tc>
                  <a:txBody>
                    <a:bodyPr/>
                    <a:lstStyle/>
                    <a:p>
                      <a:pPr algn="ctr"/>
                      <a:r>
                        <a:rPr lang="en-US" sz="1100" kern="1200" dirty="0">
                          <a:solidFill>
                            <a:schemeClr val="dk1"/>
                          </a:solidFill>
                          <a:latin typeface="Gotham Rounded Book" pitchFamily="50" charset="0"/>
                          <a:ea typeface="+mn-ea"/>
                          <a:cs typeface="+mn-cs"/>
                        </a:rPr>
                        <a:t>$1895.53</a:t>
                      </a:r>
                    </a:p>
                  </a:txBody>
                  <a:tcPr/>
                </a:tc>
                <a:tc>
                  <a:txBody>
                    <a:bodyPr/>
                    <a:lstStyle/>
                    <a:p>
                      <a:pPr algn="ctr"/>
                      <a:r>
                        <a:rPr lang="en-US" sz="1100" kern="1200" dirty="0">
                          <a:solidFill>
                            <a:schemeClr val="dk1"/>
                          </a:solidFill>
                          <a:latin typeface="Gotham Rounded Book" pitchFamily="50" charset="0"/>
                          <a:ea typeface="+mn-ea"/>
                          <a:cs typeface="+mn-cs"/>
                        </a:rPr>
                        <a:t>$157.96</a:t>
                      </a:r>
                    </a:p>
                  </a:txBody>
                  <a:tcPr/>
                </a:tc>
                <a:extLst>
                  <a:ext uri="{0D108BD9-81ED-4DB2-BD59-A6C34878D82A}">
                    <a16:rowId xmlns:a16="http://schemas.microsoft.com/office/drawing/2014/main" val="1831878817"/>
                  </a:ext>
                </a:extLst>
              </a:tr>
              <a:tr h="267413">
                <a:tc gridSpan="2">
                  <a:txBody>
                    <a:bodyPr/>
                    <a:lstStyle/>
                    <a:p>
                      <a:pPr algn="ctr"/>
                      <a:r>
                        <a:rPr lang="en-US" sz="1100" kern="1200" dirty="0">
                          <a:solidFill>
                            <a:schemeClr val="dk1"/>
                          </a:solidFill>
                          <a:latin typeface="Gotham Rounded Book" pitchFamily="50" charset="0"/>
                          <a:ea typeface="+mn-ea"/>
                          <a:cs typeface="+mn-cs"/>
                        </a:rPr>
                        <a:t>Total Payment</a:t>
                      </a:r>
                    </a:p>
                  </a:txBody>
                  <a:tcPr/>
                </a:tc>
                <a:tc hMerge="1">
                  <a:txBody>
                    <a:bodyPr/>
                    <a:lstStyle/>
                    <a:p>
                      <a:endParaRPr lang="en-US" sz="1100" dirty="0">
                        <a:latin typeface="Gotham Rounded Book" pitchFamily="50" charset="0"/>
                      </a:endParaRPr>
                    </a:p>
                  </a:txBody>
                  <a:tcPr/>
                </a:tc>
                <a:tc>
                  <a:txBody>
                    <a:bodyPr/>
                    <a:lstStyle/>
                    <a:p>
                      <a:pPr algn="ctr"/>
                      <a:r>
                        <a:rPr lang="en-US" sz="1100" kern="1200" dirty="0">
                          <a:solidFill>
                            <a:schemeClr val="dk1"/>
                          </a:solidFill>
                          <a:latin typeface="Gotham Rounded Book" pitchFamily="50" charset="0"/>
                          <a:ea typeface="+mn-ea"/>
                          <a:cs typeface="+mn-cs"/>
                        </a:rPr>
                        <a:t>$1,690.96</a:t>
                      </a:r>
                    </a:p>
                  </a:txBody>
                  <a:tcPr anchor="ctr"/>
                </a:tc>
                <a:extLst>
                  <a:ext uri="{0D108BD9-81ED-4DB2-BD59-A6C34878D82A}">
                    <a16:rowId xmlns:a16="http://schemas.microsoft.com/office/drawing/2014/main" val="1082145718"/>
                  </a:ext>
                </a:extLst>
              </a:tr>
            </a:tbl>
          </a:graphicData>
        </a:graphic>
      </p:graphicFrame>
      <p:sp>
        <p:nvSpPr>
          <p:cNvPr id="2" name="TextBox 1">
            <a:extLst>
              <a:ext uri="{FF2B5EF4-FFF2-40B4-BE49-F238E27FC236}">
                <a16:creationId xmlns:a16="http://schemas.microsoft.com/office/drawing/2014/main" id="{20429116-B1C5-40CF-A9A4-A0D34FB4A07F}"/>
              </a:ext>
            </a:extLst>
          </p:cNvPr>
          <p:cNvSpPr txBox="1"/>
          <p:nvPr/>
        </p:nvSpPr>
        <p:spPr>
          <a:xfrm>
            <a:off x="4300100" y="6562028"/>
            <a:ext cx="7234813" cy="200055"/>
          </a:xfrm>
          <a:prstGeom prst="rect">
            <a:avLst/>
          </a:prstGeom>
          <a:noFill/>
          <a:ln>
            <a:noFill/>
          </a:ln>
        </p:spPr>
        <p:txBody>
          <a:bodyPr wrap="square" rtlCol="0">
            <a:spAutoFit/>
          </a:bodyPr>
          <a:lstStyle/>
          <a:p>
            <a:r>
              <a:rPr lang="en-US" sz="700" dirty="0">
                <a:latin typeface="Gotham Rounded Book" pitchFamily="50" charset="0"/>
              </a:rPr>
              <a:t>DISCLAIMER: THESE ARE MEANT TO BE EXAMPLES AND MAY NOT BE TOTALLY REFLECTIVE OF PAYMENT, BASED ON BORROWER QUALIFICATIONS</a:t>
            </a:r>
          </a:p>
        </p:txBody>
      </p:sp>
      <p:sp>
        <p:nvSpPr>
          <p:cNvPr id="11" name="TextBox 10">
            <a:extLst>
              <a:ext uri="{FF2B5EF4-FFF2-40B4-BE49-F238E27FC236}">
                <a16:creationId xmlns:a16="http://schemas.microsoft.com/office/drawing/2014/main" id="{2E2BFEBC-92B0-431F-B000-15D7FDDA4DAE}"/>
              </a:ext>
            </a:extLst>
          </p:cNvPr>
          <p:cNvSpPr txBox="1"/>
          <p:nvPr/>
        </p:nvSpPr>
        <p:spPr>
          <a:xfrm>
            <a:off x="5241315" y="1048670"/>
            <a:ext cx="1215846" cy="52322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dirty="0">
                <a:solidFill>
                  <a:srgbClr val="FF0000"/>
                </a:solidFill>
                <a:latin typeface="Gotham Rounded Bold" pitchFamily="50" charset="0"/>
              </a:rPr>
              <a:t>OWN</a:t>
            </a:r>
          </a:p>
        </p:txBody>
      </p:sp>
      <p:sp>
        <p:nvSpPr>
          <p:cNvPr id="14" name="TextBox 13">
            <a:extLst>
              <a:ext uri="{FF2B5EF4-FFF2-40B4-BE49-F238E27FC236}">
                <a16:creationId xmlns:a16="http://schemas.microsoft.com/office/drawing/2014/main" id="{F522746B-7379-4D87-A0DA-5E5C466AF4B8}"/>
              </a:ext>
            </a:extLst>
          </p:cNvPr>
          <p:cNvSpPr txBox="1"/>
          <p:nvPr/>
        </p:nvSpPr>
        <p:spPr>
          <a:xfrm>
            <a:off x="10808236" y="989416"/>
            <a:ext cx="1265487" cy="52322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dirty="0">
                <a:solidFill>
                  <a:srgbClr val="FF0000"/>
                </a:solidFill>
                <a:latin typeface="Gotham Rounded Bold" pitchFamily="50" charset="0"/>
              </a:rPr>
              <a:t>RENT</a:t>
            </a:r>
          </a:p>
        </p:txBody>
      </p:sp>
    </p:spTree>
    <p:extLst>
      <p:ext uri="{BB962C8B-B14F-4D97-AF65-F5344CB8AC3E}">
        <p14:creationId xmlns:p14="http://schemas.microsoft.com/office/powerpoint/2010/main" val="3032953001"/>
      </p:ext>
    </p:extLst>
  </p:cSld>
  <p:clrMapOvr>
    <a:masterClrMapping/>
  </p:clrMapOvr>
</p:sld>
</file>

<file path=ppt/theme/theme1.xml><?xml version="1.0" encoding="utf-8"?>
<a:theme xmlns:a="http://schemas.openxmlformats.org/drawingml/2006/main" name="Office Theme">
  <a:themeElements>
    <a:clrScheme name="WHEDA FTHB">
      <a:dk1>
        <a:srgbClr val="000000"/>
      </a:dk1>
      <a:lt1>
        <a:srgbClr val="FFFFFF"/>
      </a:lt1>
      <a:dk2>
        <a:srgbClr val="005773"/>
      </a:dk2>
      <a:lt2>
        <a:srgbClr val="FFFFFF"/>
      </a:lt2>
      <a:accent1>
        <a:srgbClr val="16A69C"/>
      </a:accent1>
      <a:accent2>
        <a:srgbClr val="16A69C"/>
      </a:accent2>
      <a:accent3>
        <a:srgbClr val="158C59"/>
      </a:accent3>
      <a:accent4>
        <a:srgbClr val="005774"/>
      </a:accent4>
      <a:accent5>
        <a:srgbClr val="07A54E"/>
      </a:accent5>
      <a:accent6>
        <a:srgbClr val="808184"/>
      </a:accent6>
      <a:hlink>
        <a:srgbClr val="91262E"/>
      </a:hlink>
      <a:folHlink>
        <a:srgbClr val="1681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F FTHB SEMINAR">
  <a:themeElements>
    <a:clrScheme name="WHEDA FTHB">
      <a:dk1>
        <a:srgbClr val="000000"/>
      </a:dk1>
      <a:lt1>
        <a:srgbClr val="FFFFFF"/>
      </a:lt1>
      <a:dk2>
        <a:srgbClr val="005773"/>
      </a:dk2>
      <a:lt2>
        <a:srgbClr val="FFFFFF"/>
      </a:lt2>
      <a:accent1>
        <a:srgbClr val="16A69C"/>
      </a:accent1>
      <a:accent2>
        <a:srgbClr val="16A69C"/>
      </a:accent2>
      <a:accent3>
        <a:srgbClr val="158C59"/>
      </a:accent3>
      <a:accent4>
        <a:srgbClr val="005774"/>
      </a:accent4>
      <a:accent5>
        <a:srgbClr val="07A54E"/>
      </a:accent5>
      <a:accent6>
        <a:srgbClr val="808184"/>
      </a:accent6>
      <a:hlink>
        <a:srgbClr val="91262E"/>
      </a:hlink>
      <a:folHlink>
        <a:srgbClr val="1681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F FTHB SEMINAR" id="{E8730D8E-FEC8-45F6-9435-B10B989C975F}" vid="{662A5699-33F5-4016-BAFB-E9C61EA26C5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5966</TotalTime>
  <Words>6233</Words>
  <Application>Microsoft Office PowerPoint</Application>
  <PresentationFormat>Widescreen</PresentationFormat>
  <Paragraphs>693</Paragraphs>
  <Slides>46</Slides>
  <Notes>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46</vt:i4>
      </vt:variant>
    </vt:vector>
  </HeadingPairs>
  <TitlesOfParts>
    <vt:vector size="60" baseType="lpstr">
      <vt:lpstr>Arial Unicode MS</vt:lpstr>
      <vt:lpstr>Arial</vt:lpstr>
      <vt:lpstr>Calibri</vt:lpstr>
      <vt:lpstr>Calibri Light</vt:lpstr>
      <vt:lpstr>Gotham Bold</vt:lpstr>
      <vt:lpstr>Gotham Rounded Bold</vt:lpstr>
      <vt:lpstr>Gotham Rounded Book</vt:lpstr>
      <vt:lpstr>Gotham Rounded Medium</vt:lpstr>
      <vt:lpstr>Varela Round</vt:lpstr>
      <vt:lpstr>Verdana</vt:lpstr>
      <vt:lpstr>Wingdings</vt:lpstr>
      <vt:lpstr>Office Theme</vt:lpstr>
      <vt:lpstr>1_Office Theme</vt:lpstr>
      <vt:lpstr>SF FTHB SEMINAR</vt:lpstr>
      <vt:lpstr>ARE YOU READY TO TAKE THE  NEXT STEP?</vt:lpstr>
      <vt:lpstr>LEGAL DISCLAIMER</vt:lpstr>
      <vt:lpstr>PowerPoint Presentation</vt:lpstr>
      <vt:lpstr>PowerPoint Presentation</vt:lpstr>
      <vt:lpstr>Typical WHEDA Borrower Characteristics</vt:lpstr>
      <vt:lpstr>PowerPoint Presentation</vt:lpstr>
      <vt:lpstr>PowerPoint Presentation</vt:lpstr>
      <vt:lpstr>Owning vs. Renting      MILWAUKEE    </vt:lpstr>
      <vt:lpstr> Owning vs. Renting         MADISON    </vt:lpstr>
      <vt:lpstr> Owning vs. Renting       GREEN BAY    </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WHEDA ADVANTAGE CONVENTIONAL LOAN Reduced Pricing Eligibility and Requirements</vt:lpstr>
      <vt:lpstr>WHEDA ADVANTAGE CONVENTIONAL ONLY  FEDERAL RECAPTURE TAX </vt:lpstr>
      <vt:lpstr>WHEDA ADVANTAGE CONVENTIONAL LOAN General eligibility guidelines</vt:lpstr>
      <vt:lpstr>WHEDA ADVANTAGE FHA LOAN General eligibility guidelines</vt:lpstr>
      <vt:lpstr>Understanding FHA Up Front Mortgage Insurance Premium (UFMIP)*</vt:lpstr>
      <vt:lpstr>Understanding FHA Monthly Mortgage Insurance Premium (MIP)*</vt:lpstr>
      <vt:lpstr>PowerPoint Presentation</vt:lpstr>
      <vt:lpstr>PowerPoint Presentation</vt:lpstr>
      <vt:lpstr>PowerPoint Presentation</vt:lpstr>
      <vt:lpstr>HOMEBUYER EDUCATION PROVIDERS</vt:lpstr>
      <vt:lpstr>LANDLORD COUNSELING PROVIDERS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Helpful 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Marey E. Riemer</dc:creator>
  <cp:lastModifiedBy>Marey E. Riemer</cp:lastModifiedBy>
  <cp:revision>801</cp:revision>
  <dcterms:created xsi:type="dcterms:W3CDTF">2020-06-09T02:56:50Z</dcterms:created>
  <dcterms:modified xsi:type="dcterms:W3CDTF">2020-06-23T14:58:31Z</dcterms:modified>
</cp:coreProperties>
</file>